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79" r:id="rId3"/>
    <p:sldId id="280" r:id="rId4"/>
    <p:sldId id="281" r:id="rId5"/>
    <p:sldId id="282" r:id="rId6"/>
    <p:sldId id="283" r:id="rId7"/>
    <p:sldId id="284" r:id="rId8"/>
    <p:sldId id="259" r:id="rId9"/>
    <p:sldId id="258" r:id="rId10"/>
    <p:sldId id="285" r:id="rId11"/>
    <p:sldId id="286" r:id="rId12"/>
    <p:sldId id="287" r:id="rId13"/>
    <p:sldId id="288"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680"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A5B06D-43CA-46E9-A016-7201919FAA0A}" type="datetimeFigureOut">
              <a:rPr lang="en-US" smtClean="0"/>
              <a:pPr/>
              <a:t>12/22/2015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5C0444-2282-4AB9-8CC8-7511DE92AE22}" type="slidenum">
              <a:rPr lang="en-US" smtClean="0"/>
              <a:pPr/>
              <a:t>‹#›</a:t>
            </a:fld>
            <a:endParaRPr lang="en-US"/>
          </a:p>
        </p:txBody>
      </p:sp>
    </p:spTree>
    <p:extLst>
      <p:ext uri="{BB962C8B-B14F-4D97-AF65-F5344CB8AC3E}">
        <p14:creationId xmlns:p14="http://schemas.microsoft.com/office/powerpoint/2010/main" val="382727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a:t>
            </a:fld>
            <a:endParaRPr lang="en-US"/>
          </a:p>
        </p:txBody>
      </p:sp>
    </p:spTree>
    <p:extLst>
      <p:ext uri="{BB962C8B-B14F-4D97-AF65-F5344CB8AC3E}">
        <p14:creationId xmlns:p14="http://schemas.microsoft.com/office/powerpoint/2010/main" val="4289686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10</a:t>
            </a:fld>
            <a:endParaRPr lang="en-US"/>
          </a:p>
        </p:txBody>
      </p:sp>
    </p:spTree>
    <p:extLst>
      <p:ext uri="{BB962C8B-B14F-4D97-AF65-F5344CB8AC3E}">
        <p14:creationId xmlns:p14="http://schemas.microsoft.com/office/powerpoint/2010/main" val="41253618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11</a:t>
            </a:fld>
            <a:endParaRPr lang="en-US"/>
          </a:p>
        </p:txBody>
      </p:sp>
    </p:spTree>
    <p:extLst>
      <p:ext uri="{BB962C8B-B14F-4D97-AF65-F5344CB8AC3E}">
        <p14:creationId xmlns:p14="http://schemas.microsoft.com/office/powerpoint/2010/main" val="95811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12</a:t>
            </a:fld>
            <a:endParaRPr lang="en-US"/>
          </a:p>
        </p:txBody>
      </p:sp>
    </p:spTree>
    <p:extLst>
      <p:ext uri="{BB962C8B-B14F-4D97-AF65-F5344CB8AC3E}">
        <p14:creationId xmlns:p14="http://schemas.microsoft.com/office/powerpoint/2010/main" val="4125361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13</a:t>
            </a:fld>
            <a:endParaRPr lang="en-US"/>
          </a:p>
        </p:txBody>
      </p:sp>
    </p:spTree>
    <p:extLst>
      <p:ext uri="{BB962C8B-B14F-4D97-AF65-F5344CB8AC3E}">
        <p14:creationId xmlns:p14="http://schemas.microsoft.com/office/powerpoint/2010/main" val="95811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14</a:t>
            </a:fld>
            <a:endParaRPr lang="en-US"/>
          </a:p>
        </p:txBody>
      </p:sp>
    </p:spTree>
    <p:extLst>
      <p:ext uri="{BB962C8B-B14F-4D97-AF65-F5344CB8AC3E}">
        <p14:creationId xmlns:p14="http://schemas.microsoft.com/office/powerpoint/2010/main" val="2273334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15</a:t>
            </a:fld>
            <a:endParaRPr lang="en-US"/>
          </a:p>
        </p:txBody>
      </p:sp>
    </p:spTree>
    <p:extLst>
      <p:ext uri="{BB962C8B-B14F-4D97-AF65-F5344CB8AC3E}">
        <p14:creationId xmlns:p14="http://schemas.microsoft.com/office/powerpoint/2010/main" val="28183480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16</a:t>
            </a:fld>
            <a:endParaRPr lang="en-US"/>
          </a:p>
        </p:txBody>
      </p:sp>
    </p:spTree>
    <p:extLst>
      <p:ext uri="{BB962C8B-B14F-4D97-AF65-F5344CB8AC3E}">
        <p14:creationId xmlns:p14="http://schemas.microsoft.com/office/powerpoint/2010/main" val="566265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17</a:t>
            </a:fld>
            <a:endParaRPr lang="en-US"/>
          </a:p>
        </p:txBody>
      </p:sp>
    </p:spTree>
    <p:extLst>
      <p:ext uri="{BB962C8B-B14F-4D97-AF65-F5344CB8AC3E}">
        <p14:creationId xmlns:p14="http://schemas.microsoft.com/office/powerpoint/2010/main" val="2035484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18</a:t>
            </a:fld>
            <a:endParaRPr lang="en-US"/>
          </a:p>
        </p:txBody>
      </p:sp>
    </p:spTree>
    <p:extLst>
      <p:ext uri="{BB962C8B-B14F-4D97-AF65-F5344CB8AC3E}">
        <p14:creationId xmlns:p14="http://schemas.microsoft.com/office/powerpoint/2010/main" val="1984995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19</a:t>
            </a:fld>
            <a:endParaRPr lang="en-US"/>
          </a:p>
        </p:txBody>
      </p:sp>
    </p:spTree>
    <p:extLst>
      <p:ext uri="{BB962C8B-B14F-4D97-AF65-F5344CB8AC3E}">
        <p14:creationId xmlns:p14="http://schemas.microsoft.com/office/powerpoint/2010/main" val="3287101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a:t>
            </a:fld>
            <a:endParaRPr lang="en-US"/>
          </a:p>
        </p:txBody>
      </p:sp>
    </p:spTree>
    <p:extLst>
      <p:ext uri="{BB962C8B-B14F-4D97-AF65-F5344CB8AC3E}">
        <p14:creationId xmlns:p14="http://schemas.microsoft.com/office/powerpoint/2010/main" val="22733346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20</a:t>
            </a:fld>
            <a:endParaRPr lang="en-US"/>
          </a:p>
        </p:txBody>
      </p:sp>
    </p:spTree>
    <p:extLst>
      <p:ext uri="{BB962C8B-B14F-4D97-AF65-F5344CB8AC3E}">
        <p14:creationId xmlns:p14="http://schemas.microsoft.com/office/powerpoint/2010/main" val="566265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21</a:t>
            </a:fld>
            <a:endParaRPr lang="en-US"/>
          </a:p>
        </p:txBody>
      </p:sp>
    </p:spTree>
    <p:extLst>
      <p:ext uri="{BB962C8B-B14F-4D97-AF65-F5344CB8AC3E}">
        <p14:creationId xmlns:p14="http://schemas.microsoft.com/office/powerpoint/2010/main" val="2035484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22</a:t>
            </a:fld>
            <a:endParaRPr lang="en-US"/>
          </a:p>
        </p:txBody>
      </p:sp>
    </p:spTree>
    <p:extLst>
      <p:ext uri="{BB962C8B-B14F-4D97-AF65-F5344CB8AC3E}">
        <p14:creationId xmlns:p14="http://schemas.microsoft.com/office/powerpoint/2010/main" val="2277839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23</a:t>
            </a:fld>
            <a:endParaRPr lang="en-US"/>
          </a:p>
        </p:txBody>
      </p:sp>
    </p:spTree>
    <p:extLst>
      <p:ext uri="{BB962C8B-B14F-4D97-AF65-F5344CB8AC3E}">
        <p14:creationId xmlns:p14="http://schemas.microsoft.com/office/powerpoint/2010/main" val="3510237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24</a:t>
            </a:fld>
            <a:endParaRPr lang="en-US"/>
          </a:p>
        </p:txBody>
      </p:sp>
    </p:spTree>
    <p:extLst>
      <p:ext uri="{BB962C8B-B14F-4D97-AF65-F5344CB8AC3E}">
        <p14:creationId xmlns:p14="http://schemas.microsoft.com/office/powerpoint/2010/main" val="1506589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25</a:t>
            </a:fld>
            <a:endParaRPr lang="en-US"/>
          </a:p>
        </p:txBody>
      </p:sp>
    </p:spTree>
    <p:extLst>
      <p:ext uri="{BB962C8B-B14F-4D97-AF65-F5344CB8AC3E}">
        <p14:creationId xmlns:p14="http://schemas.microsoft.com/office/powerpoint/2010/main" val="3578251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26</a:t>
            </a:fld>
            <a:endParaRPr lang="en-US"/>
          </a:p>
        </p:txBody>
      </p:sp>
    </p:spTree>
    <p:extLst>
      <p:ext uri="{BB962C8B-B14F-4D97-AF65-F5344CB8AC3E}">
        <p14:creationId xmlns:p14="http://schemas.microsoft.com/office/powerpoint/2010/main" val="1506589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27</a:t>
            </a:fld>
            <a:endParaRPr lang="en-US"/>
          </a:p>
        </p:txBody>
      </p:sp>
    </p:spTree>
    <p:extLst>
      <p:ext uri="{BB962C8B-B14F-4D97-AF65-F5344CB8AC3E}">
        <p14:creationId xmlns:p14="http://schemas.microsoft.com/office/powerpoint/2010/main" val="35782511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28</a:t>
            </a:fld>
            <a:endParaRPr lang="en-US"/>
          </a:p>
        </p:txBody>
      </p:sp>
    </p:spTree>
    <p:extLst>
      <p:ext uri="{BB962C8B-B14F-4D97-AF65-F5344CB8AC3E}">
        <p14:creationId xmlns:p14="http://schemas.microsoft.com/office/powerpoint/2010/main" val="150658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29</a:t>
            </a:fld>
            <a:endParaRPr lang="en-US"/>
          </a:p>
        </p:txBody>
      </p:sp>
    </p:spTree>
    <p:extLst>
      <p:ext uri="{BB962C8B-B14F-4D97-AF65-F5344CB8AC3E}">
        <p14:creationId xmlns:p14="http://schemas.microsoft.com/office/powerpoint/2010/main" val="3578251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3</a:t>
            </a:fld>
            <a:endParaRPr lang="en-US"/>
          </a:p>
        </p:txBody>
      </p:sp>
    </p:spTree>
    <p:extLst>
      <p:ext uri="{BB962C8B-B14F-4D97-AF65-F5344CB8AC3E}">
        <p14:creationId xmlns:p14="http://schemas.microsoft.com/office/powerpoint/2010/main" val="28183480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30</a:t>
            </a:fld>
            <a:endParaRPr lang="en-US"/>
          </a:p>
        </p:txBody>
      </p:sp>
    </p:spTree>
    <p:extLst>
      <p:ext uri="{BB962C8B-B14F-4D97-AF65-F5344CB8AC3E}">
        <p14:creationId xmlns:p14="http://schemas.microsoft.com/office/powerpoint/2010/main" val="1506589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31</a:t>
            </a:fld>
            <a:endParaRPr lang="en-US"/>
          </a:p>
        </p:txBody>
      </p:sp>
    </p:spTree>
    <p:extLst>
      <p:ext uri="{BB962C8B-B14F-4D97-AF65-F5344CB8AC3E}">
        <p14:creationId xmlns:p14="http://schemas.microsoft.com/office/powerpoint/2010/main" val="3578251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4</a:t>
            </a:fld>
            <a:endParaRPr lang="en-US"/>
          </a:p>
        </p:txBody>
      </p:sp>
    </p:spTree>
    <p:extLst>
      <p:ext uri="{BB962C8B-B14F-4D97-AF65-F5344CB8AC3E}">
        <p14:creationId xmlns:p14="http://schemas.microsoft.com/office/powerpoint/2010/main" val="2273334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5</a:t>
            </a:fld>
            <a:endParaRPr lang="en-US"/>
          </a:p>
        </p:txBody>
      </p:sp>
    </p:spTree>
    <p:extLst>
      <p:ext uri="{BB962C8B-B14F-4D97-AF65-F5344CB8AC3E}">
        <p14:creationId xmlns:p14="http://schemas.microsoft.com/office/powerpoint/2010/main" val="2818348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6</a:t>
            </a:fld>
            <a:endParaRPr lang="en-US"/>
          </a:p>
        </p:txBody>
      </p:sp>
    </p:spTree>
    <p:extLst>
      <p:ext uri="{BB962C8B-B14F-4D97-AF65-F5344CB8AC3E}">
        <p14:creationId xmlns:p14="http://schemas.microsoft.com/office/powerpoint/2010/main" val="2273334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7</a:t>
            </a:fld>
            <a:endParaRPr lang="en-US"/>
          </a:p>
        </p:txBody>
      </p:sp>
    </p:spTree>
    <p:extLst>
      <p:ext uri="{BB962C8B-B14F-4D97-AF65-F5344CB8AC3E}">
        <p14:creationId xmlns:p14="http://schemas.microsoft.com/office/powerpoint/2010/main" val="2818348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8</a:t>
            </a:fld>
            <a:endParaRPr lang="en-US"/>
          </a:p>
        </p:txBody>
      </p:sp>
    </p:spTree>
    <p:extLst>
      <p:ext uri="{BB962C8B-B14F-4D97-AF65-F5344CB8AC3E}">
        <p14:creationId xmlns:p14="http://schemas.microsoft.com/office/powerpoint/2010/main" val="4125361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C0444-2282-4AB9-8CC8-7511DE92AE22}" type="slidenum">
              <a:rPr lang="en-US" smtClean="0"/>
              <a:pPr/>
              <a:t>9</a:t>
            </a:fld>
            <a:endParaRPr lang="en-US"/>
          </a:p>
        </p:txBody>
      </p:sp>
    </p:spTree>
    <p:extLst>
      <p:ext uri="{BB962C8B-B14F-4D97-AF65-F5344CB8AC3E}">
        <p14:creationId xmlns:p14="http://schemas.microsoft.com/office/powerpoint/2010/main" val="95811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FF64C4-CFC9-4E5B-BBA6-3FF7786D69C5}" type="datetimeFigureOut">
              <a:rPr lang="en-US" smtClean="0"/>
              <a:pPr/>
              <a:t>12/22/2015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8C6A5-B741-485C-A62C-6C67E46A128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FF64C4-CFC9-4E5B-BBA6-3FF7786D69C5}" type="datetimeFigureOut">
              <a:rPr lang="en-US" smtClean="0"/>
              <a:pPr/>
              <a:t>12/22/2015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C8C6A5-B741-485C-A62C-6C67E46A128F}" type="slidenum">
              <a:rPr lang="en-US" smtClean="0"/>
              <a:pPr/>
              <a:t>‹#›</a:t>
            </a:fld>
            <a:endParaRPr lang="en-US"/>
          </a:p>
        </p:txBody>
      </p:sp>
      <p:sp>
        <p:nvSpPr>
          <p:cNvPr id="7" name="Rectangle 6"/>
          <p:cNvSpPr/>
          <p:nvPr userDrawn="1"/>
        </p:nvSpPr>
        <p:spPr>
          <a:xfrm>
            <a:off x="0" y="0"/>
            <a:ext cx="2514600" cy="461665"/>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defRPr/>
            </a:pPr>
            <a:r>
              <a:rPr lang="en-US" sz="2400" b="1" dirty="0" smtClean="0">
                <a:ln w="11430"/>
                <a:solidFill>
                  <a:srgbClr val="FF0000"/>
                </a:solidFill>
                <a:latin typeface="+mj-lt"/>
                <a:cs typeface="Arial" charset="0"/>
              </a:rPr>
              <a:t>HS </a:t>
            </a:r>
            <a:r>
              <a:rPr lang="en-US" sz="2400" b="1" dirty="0">
                <a:ln w="11430"/>
                <a:solidFill>
                  <a:srgbClr val="FF0000"/>
                </a:solidFill>
                <a:latin typeface="+mj-lt"/>
                <a:cs typeface="Arial" charset="0"/>
              </a:rPr>
              <a:t>- Claim </a:t>
            </a:r>
            <a:r>
              <a:rPr lang="en-US" sz="2400" b="1" dirty="0" smtClean="0">
                <a:ln w="11430"/>
                <a:solidFill>
                  <a:srgbClr val="FF0000"/>
                </a:solidFill>
                <a:latin typeface="+mj-lt"/>
                <a:cs typeface="Arial" charset="0"/>
              </a:rPr>
              <a:t>4</a:t>
            </a:r>
            <a:endParaRPr lang="en-US" sz="2400" b="1" dirty="0">
              <a:ln w="11430"/>
              <a:solidFill>
                <a:srgbClr val="FF0000"/>
              </a:solidFill>
              <a:latin typeface="+mj-lt"/>
              <a:cs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cssmathactivities.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977106" y="3975100"/>
            <a:ext cx="7252494" cy="7620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smtClean="0">
                <a:ln>
                  <a:noFill/>
                </a:ln>
                <a:solidFill>
                  <a:srgbClr val="FF0000"/>
                </a:solidFill>
                <a:effectLst/>
                <a:uLnTx/>
                <a:uFillTx/>
                <a:latin typeface="+mn-lt"/>
                <a:ea typeface="+mn-ea"/>
                <a:cs typeface="+mn-cs"/>
              </a:rPr>
              <a:t>Modeling and Data Analysis</a:t>
            </a:r>
            <a:endParaRPr kumimoji="0" lang="en-US" sz="4400" b="1" i="0" u="none" strike="noStrike" kern="1200" cap="none" spc="0" normalizeH="0" baseline="0" noProof="0" dirty="0">
              <a:ln>
                <a:noFill/>
              </a:ln>
              <a:solidFill>
                <a:srgbClr val="FF0000"/>
              </a:solidFill>
              <a:effectLst/>
              <a:uLnTx/>
              <a:uFillTx/>
              <a:latin typeface="+mn-lt"/>
              <a:ea typeface="+mn-ea"/>
              <a:cs typeface="+mn-cs"/>
            </a:endParaRPr>
          </a:p>
        </p:txBody>
      </p:sp>
      <p:sp>
        <p:nvSpPr>
          <p:cNvPr id="6" name="Title 1"/>
          <p:cNvSpPr>
            <a:spLocks noGrp="1"/>
          </p:cNvSpPr>
          <p:nvPr>
            <p:ph type="ctrTitle"/>
          </p:nvPr>
        </p:nvSpPr>
        <p:spPr>
          <a:xfrm>
            <a:off x="685006" y="2130425"/>
            <a:ext cx="7772400" cy="1470025"/>
          </a:xfrm>
        </p:spPr>
        <p:txBody>
          <a:bodyPr>
            <a:normAutofit/>
          </a:bodyPr>
          <a:lstStyle/>
          <a:p>
            <a:r>
              <a:rPr lang="en-US" b="1" dirty="0"/>
              <a:t>High </a:t>
            </a:r>
            <a:r>
              <a:rPr lang="en-US" b="1" dirty="0" smtClean="0"/>
              <a:t>School </a:t>
            </a:r>
            <a:r>
              <a:rPr lang="en-US" altLang="en-US" b="1" dirty="0" smtClean="0"/>
              <a:t>Claim 4</a:t>
            </a:r>
            <a:r>
              <a:rPr lang="en-US" altLang="en-US" b="1" dirty="0"/>
              <a:t/>
            </a:r>
            <a:br>
              <a:rPr lang="en-US" altLang="en-US" b="1" dirty="0"/>
            </a:br>
            <a:r>
              <a:rPr lang="en-US" altLang="en-US" b="1" dirty="0"/>
              <a:t>Smarter Balanced Sample </a:t>
            </a:r>
            <a:r>
              <a:rPr lang="en-US" altLang="en-US" b="1" dirty="0" smtClean="0"/>
              <a:t>Items</a:t>
            </a:r>
            <a:endParaRPr lang="en-US" b="1" dirty="0"/>
          </a:p>
        </p:txBody>
      </p:sp>
      <p:pic>
        <p:nvPicPr>
          <p:cNvPr id="7" name="Picture 6" descr="Smc lo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206" y="152400"/>
            <a:ext cx="4318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p:nvPr/>
        </p:nvSpPr>
        <p:spPr>
          <a:xfrm>
            <a:off x="519113" y="5959475"/>
            <a:ext cx="8104187" cy="784225"/>
          </a:xfrm>
          <a:prstGeom prst="rect">
            <a:avLst/>
          </a:prstGeom>
          <a:noFill/>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ctr">
              <a:defRPr/>
            </a:pPr>
            <a:r>
              <a:rPr lang="en-US" sz="1500" dirty="0">
                <a:latin typeface="+mj-lt"/>
                <a:cs typeface="Arial" charset="0"/>
              </a:rPr>
              <a:t>Questions courtesy of the Smarter Balanced Assessment Consortium Item Specifications – Version </a:t>
            </a:r>
            <a:r>
              <a:rPr lang="en-US" sz="1500" dirty="0" smtClean="0">
                <a:latin typeface="+mj-lt"/>
                <a:cs typeface="Arial" charset="0"/>
              </a:rPr>
              <a:t>3.0</a:t>
            </a:r>
            <a:endParaRPr lang="en-US" sz="1500" dirty="0">
              <a:latin typeface="+mj-lt"/>
              <a:cs typeface="Arial" charset="0"/>
            </a:endParaRPr>
          </a:p>
          <a:p>
            <a:pPr algn="ctr">
              <a:defRPr/>
            </a:pPr>
            <a:r>
              <a:rPr lang="en-US" sz="1500" dirty="0">
                <a:latin typeface="+mj-lt"/>
                <a:cs typeface="Arial" charset="0"/>
              </a:rPr>
              <a:t>Slideshow organized by </a:t>
            </a:r>
            <a:r>
              <a:rPr lang="en-US" sz="1500" dirty="0" err="1">
                <a:latin typeface="+mj-lt"/>
                <a:cs typeface="Arial" charset="0"/>
              </a:rPr>
              <a:t>SMc</a:t>
            </a:r>
            <a:r>
              <a:rPr lang="en-US" sz="1500" dirty="0">
                <a:latin typeface="+mj-lt"/>
                <a:cs typeface="Arial" charset="0"/>
              </a:rPr>
              <a:t> Curriculum – </a:t>
            </a:r>
            <a:r>
              <a:rPr lang="en-US" sz="1500" u="sng" dirty="0">
                <a:latin typeface="+mj-lt"/>
                <a:cs typeface="Arial" charset="0"/>
                <a:hlinkClick r:id="rId4"/>
              </a:rPr>
              <a:t>www.ccssmathactivities.com</a:t>
            </a:r>
            <a:endParaRPr lang="en-US" sz="1500" dirty="0">
              <a:latin typeface="+mj-lt"/>
              <a:cs typeface="Arial" charset="0"/>
            </a:endParaRPr>
          </a:p>
          <a:p>
            <a:pPr algn="ctr">
              <a:defRPr/>
            </a:pPr>
            <a:endParaRPr lang="en-US" sz="1500" dirty="0">
              <a:latin typeface="+mj-lt"/>
              <a:cs typeface="Arial" charset="0"/>
            </a:endParaRPr>
          </a:p>
        </p:txBody>
      </p:sp>
      <p:sp>
        <p:nvSpPr>
          <p:cNvPr id="9" name="Rounded Rectangle 8"/>
          <p:cNvSpPr/>
          <p:nvPr/>
        </p:nvSpPr>
        <p:spPr>
          <a:xfrm>
            <a:off x="76200" y="38100"/>
            <a:ext cx="2438400" cy="838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899" y="990600"/>
            <a:ext cx="8481219" cy="5632645"/>
          </a:xfrm>
        </p:spPr>
        <p:txBody>
          <a:bodyPr>
            <a:noAutofit/>
          </a:bodyPr>
          <a:lstStyle/>
          <a:p>
            <a:pPr marL="0" indent="0">
              <a:spcBef>
                <a:spcPts val="0"/>
              </a:spcBef>
              <a:buNone/>
            </a:pPr>
            <a:r>
              <a:rPr lang="en-US" sz="1800" dirty="0" smtClean="0"/>
              <a:t>Dirk wants to compare the performance of the school basketball team las year with its performance this year. Decide whether he will use the mean or the median number of points earned in a basketball game to make the comparison. Either measure is acceptable, but you must choose one. </a:t>
            </a:r>
          </a:p>
          <a:p>
            <a:pPr marL="0" indent="0">
              <a:spcBef>
                <a:spcPts val="0"/>
              </a:spcBef>
              <a:buNone/>
            </a:pPr>
            <a:endParaRPr lang="en-US" sz="1800" dirty="0"/>
          </a:p>
          <a:p>
            <a:pPr marL="0" indent="0">
              <a:spcBef>
                <a:spcPts val="0"/>
              </a:spcBef>
              <a:buNone/>
            </a:pPr>
            <a:r>
              <a:rPr lang="en-US" sz="1800" dirty="0" smtClean="0"/>
              <a:t>Dirk will use the (mean, median) number of points scored in a game. </a:t>
            </a:r>
          </a:p>
          <a:p>
            <a:pPr marL="0" indent="0">
              <a:spcBef>
                <a:spcPts val="0"/>
              </a:spcBef>
              <a:buNone/>
            </a:pPr>
            <a:endParaRPr lang="en-US" sz="1800" dirty="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r>
              <a:rPr lang="en-US" sz="1800" dirty="0" smtClean="0"/>
              <a:t>Based on the measure of center Dirk will use, which of the following is the best comparison between the performance of the school basketball team last season and this season? You can choose to view the data sets on which the histograms are based if you think it will help you choose. The basketball team performed (better, about the same, worse) this year than last year based on the fact that the (mean, median) is </a:t>
            </a:r>
          </a:p>
          <a:p>
            <a:pPr marL="0" indent="0">
              <a:spcBef>
                <a:spcPts val="0"/>
              </a:spcBef>
              <a:buNone/>
            </a:pPr>
            <a:r>
              <a:rPr lang="en-US" sz="1800" dirty="0" smtClean="0"/>
              <a:t>(higher, about the same, lower) this year. </a:t>
            </a:r>
            <a:endParaRPr lang="en-US" sz="1800" dirty="0"/>
          </a:p>
        </p:txBody>
      </p:sp>
      <p:sp>
        <p:nvSpPr>
          <p:cNvPr id="8" name="Pentagon 7"/>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#5</a:t>
            </a:r>
            <a:endParaRPr lang="en-US" sz="4000" b="1" dirty="0"/>
          </a:p>
        </p:txBody>
      </p:sp>
      <p:pic>
        <p:nvPicPr>
          <p:cNvPr id="7" name="Picture 4" descr="C:\Users\Shannon\AppData\Local\Microsoft\Windows\INetCache\IE\CL72NDSD\MC9004338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4238" y="136525"/>
            <a:ext cx="639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743200"/>
            <a:ext cx="4300538" cy="2301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455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69831"/>
            <a:ext cx="8686800" cy="2308324"/>
          </a:xfrm>
          <a:prstGeom prst="rect">
            <a:avLst/>
          </a:prstGeom>
        </p:spPr>
        <p:txBody>
          <a:bodyPr wrap="square">
            <a:spAutoFit/>
          </a:bodyPr>
          <a:lstStyle/>
          <a:p>
            <a:r>
              <a:rPr lang="en-US" sz="2400" b="1" dirty="0">
                <a:solidFill>
                  <a:srgbClr val="000000"/>
                </a:solidFill>
              </a:rPr>
              <a:t>Rubric: </a:t>
            </a:r>
            <a:endParaRPr lang="en-US" sz="2400" dirty="0">
              <a:solidFill>
                <a:srgbClr val="000000"/>
              </a:solidFill>
            </a:endParaRPr>
          </a:p>
          <a:p>
            <a:r>
              <a:rPr lang="en-US" sz="2400" dirty="0" smtClean="0">
                <a:solidFill>
                  <a:srgbClr val="000000"/>
                </a:solidFill>
              </a:rPr>
              <a:t>(1 point) The student selects mean or median, and then selects the answer choice that is best given their selection.</a:t>
            </a:r>
          </a:p>
          <a:p>
            <a:endParaRPr lang="en-US" sz="2400" dirty="0">
              <a:solidFill>
                <a:srgbClr val="000000"/>
              </a:solidFill>
            </a:endParaRPr>
          </a:p>
          <a:p>
            <a:r>
              <a:rPr lang="en-US" sz="2400" b="1" dirty="0" smtClean="0">
                <a:solidFill>
                  <a:srgbClr val="000000"/>
                </a:solidFill>
              </a:rPr>
              <a:t>Answer: </a:t>
            </a:r>
            <a:r>
              <a:rPr lang="en-US" sz="2400" dirty="0" smtClean="0">
                <a:solidFill>
                  <a:srgbClr val="000000"/>
                </a:solidFill>
              </a:rPr>
              <a:t>If mean is selected: better; higher</a:t>
            </a:r>
          </a:p>
          <a:p>
            <a:r>
              <a:rPr lang="en-US" sz="2400" dirty="0">
                <a:solidFill>
                  <a:srgbClr val="000000"/>
                </a:solidFill>
              </a:rPr>
              <a:t> </a:t>
            </a:r>
            <a:r>
              <a:rPr lang="en-US" sz="2400" dirty="0" smtClean="0">
                <a:solidFill>
                  <a:srgbClr val="000000"/>
                </a:solidFill>
              </a:rPr>
              <a:t>               If median is selected: about the same; about the same</a:t>
            </a:r>
            <a:r>
              <a:rPr lang="en-US" sz="2400" dirty="0">
                <a:solidFill>
                  <a:srgbClr val="000000"/>
                </a:solidFill>
              </a:rPr>
              <a:t>	</a:t>
            </a:r>
          </a:p>
        </p:txBody>
      </p:sp>
      <p:sp>
        <p:nvSpPr>
          <p:cNvPr id="7" name="Pentagon 6"/>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#5 </a:t>
            </a:r>
            <a:r>
              <a:rPr lang="en-US" sz="3600" b="1" dirty="0"/>
              <a:t>Answer</a:t>
            </a:r>
          </a:p>
        </p:txBody>
      </p:sp>
    </p:spTree>
    <p:extLst>
      <p:ext uri="{BB962C8B-B14F-4D97-AF65-F5344CB8AC3E}">
        <p14:creationId xmlns:p14="http://schemas.microsoft.com/office/powerpoint/2010/main" val="453642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899" y="990600"/>
            <a:ext cx="8481219" cy="5632645"/>
          </a:xfrm>
        </p:spPr>
        <p:txBody>
          <a:bodyPr>
            <a:noAutofit/>
          </a:bodyPr>
          <a:lstStyle/>
          <a:p>
            <a:pPr marL="0" indent="0">
              <a:spcBef>
                <a:spcPts val="0"/>
              </a:spcBef>
              <a:buNone/>
            </a:pPr>
            <a:r>
              <a:rPr lang="en-US" sz="1700" dirty="0" smtClean="0"/>
              <a:t>Between 1980 and 1995, there was a single surviving group of Florida panthers that ranged from 30 to 50 individuals in number. In 1995, two females from a closely related species were introduced into this population, and the number of Florida panthers increased to 87 by 2003.</a:t>
            </a:r>
          </a:p>
          <a:p>
            <a:pPr marL="0" indent="0">
              <a:spcBef>
                <a:spcPts val="0"/>
              </a:spcBef>
              <a:buNone/>
            </a:pPr>
            <a:endParaRPr lang="en-US" sz="1700" dirty="0"/>
          </a:p>
          <a:p>
            <a:pPr marL="0" indent="0">
              <a:spcBef>
                <a:spcPts val="0"/>
              </a:spcBef>
              <a:buNone/>
            </a:pPr>
            <a:r>
              <a:rPr lang="en-US" sz="1700" b="1" i="1" dirty="0" smtClean="0"/>
              <a:t>Part A</a:t>
            </a:r>
            <a:r>
              <a:rPr lang="en-US" sz="1700" dirty="0" smtClean="0"/>
              <a:t>: Would you model this data with a piece-wise linear function or an exponential function? Select one of these models. Either model is acceptable, but you must choose one. </a:t>
            </a:r>
          </a:p>
          <a:p>
            <a:pPr marL="0" indent="0">
              <a:spcBef>
                <a:spcPts val="0"/>
              </a:spcBef>
              <a:buNone/>
            </a:pPr>
            <a:r>
              <a:rPr lang="en-US" sz="1700" b="1" i="1" dirty="0" smtClean="0"/>
              <a:t>Part B</a:t>
            </a:r>
            <a:r>
              <a:rPr lang="en-US" sz="1700" dirty="0" smtClean="0"/>
              <a:t>: You chose to model this data with a (piece-wise linear; exponential). This graph shows such a model. </a:t>
            </a:r>
          </a:p>
          <a:p>
            <a:pPr marL="0" indent="0">
              <a:spcBef>
                <a:spcPts val="0"/>
              </a:spcBef>
              <a:buNone/>
            </a:pPr>
            <a:endParaRPr lang="en-US" sz="1700" b="1" i="1" dirty="0"/>
          </a:p>
          <a:p>
            <a:pPr marL="0" indent="0">
              <a:spcBef>
                <a:spcPts val="0"/>
              </a:spcBef>
              <a:buNone/>
            </a:pPr>
            <a:endParaRPr lang="en-US" sz="1700" b="1" i="1" dirty="0" smtClean="0"/>
          </a:p>
          <a:p>
            <a:pPr marL="0" indent="0">
              <a:spcBef>
                <a:spcPts val="0"/>
              </a:spcBef>
              <a:buNone/>
            </a:pPr>
            <a:endParaRPr lang="en-US" sz="1700" b="1" i="1" dirty="0"/>
          </a:p>
          <a:p>
            <a:pPr marL="0" indent="0">
              <a:spcBef>
                <a:spcPts val="0"/>
              </a:spcBef>
              <a:buNone/>
            </a:pPr>
            <a:endParaRPr lang="en-US" sz="1700" b="1" i="1" dirty="0" smtClean="0"/>
          </a:p>
          <a:p>
            <a:pPr marL="0" indent="0">
              <a:spcBef>
                <a:spcPts val="0"/>
              </a:spcBef>
              <a:buNone/>
            </a:pPr>
            <a:endParaRPr lang="en-US" sz="1700" b="1" i="1" dirty="0"/>
          </a:p>
          <a:p>
            <a:pPr marL="0" indent="0">
              <a:spcBef>
                <a:spcPts val="0"/>
              </a:spcBef>
              <a:buNone/>
            </a:pPr>
            <a:endParaRPr lang="en-US" sz="1700" b="1" i="1" dirty="0" smtClean="0"/>
          </a:p>
          <a:p>
            <a:pPr marL="0" indent="0">
              <a:spcBef>
                <a:spcPts val="0"/>
              </a:spcBef>
              <a:buNone/>
            </a:pPr>
            <a:endParaRPr lang="en-US" sz="1700" b="1" i="1" dirty="0"/>
          </a:p>
          <a:p>
            <a:pPr marL="0" indent="0">
              <a:spcBef>
                <a:spcPts val="0"/>
              </a:spcBef>
              <a:buNone/>
            </a:pPr>
            <a:endParaRPr lang="en-US" sz="1700" b="1" i="1" dirty="0" smtClean="0"/>
          </a:p>
          <a:p>
            <a:pPr marL="0" indent="0">
              <a:spcBef>
                <a:spcPts val="0"/>
              </a:spcBef>
              <a:buNone/>
            </a:pPr>
            <a:endParaRPr lang="en-US" sz="1700" b="1" i="1" dirty="0"/>
          </a:p>
          <a:p>
            <a:pPr marL="0" indent="0">
              <a:spcBef>
                <a:spcPts val="0"/>
              </a:spcBef>
              <a:buNone/>
            </a:pPr>
            <a:endParaRPr lang="en-US" sz="1700" dirty="0" smtClean="0"/>
          </a:p>
          <a:p>
            <a:pPr marL="0" indent="0">
              <a:spcBef>
                <a:spcPts val="0"/>
              </a:spcBef>
              <a:buNone/>
            </a:pPr>
            <a:r>
              <a:rPr lang="en-US" sz="1700" dirty="0" smtClean="0"/>
              <a:t>What would the approximate population of Florida panthers have been in 2005 according to the model you chose? Enter your answer in the response box. </a:t>
            </a:r>
            <a:endParaRPr lang="en-US" sz="1700" dirty="0"/>
          </a:p>
        </p:txBody>
      </p:sp>
      <p:sp>
        <p:nvSpPr>
          <p:cNvPr id="8" name="Pentagon 7"/>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#6</a:t>
            </a:r>
            <a:endParaRPr lang="en-US" sz="4000" b="1" dirty="0"/>
          </a:p>
        </p:txBody>
      </p:sp>
      <p:pic>
        <p:nvPicPr>
          <p:cNvPr id="7" name="Picture 4" descr="C:\Users\Shannon\AppData\Local\Microsoft\Windows\INetCache\IE\CL72NDSD\MC9004338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4238" y="136525"/>
            <a:ext cx="639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200400"/>
            <a:ext cx="7208838" cy="247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8862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69831"/>
            <a:ext cx="8686800" cy="2308324"/>
          </a:xfrm>
          <a:prstGeom prst="rect">
            <a:avLst/>
          </a:prstGeom>
        </p:spPr>
        <p:txBody>
          <a:bodyPr wrap="square">
            <a:spAutoFit/>
          </a:bodyPr>
          <a:lstStyle/>
          <a:p>
            <a:r>
              <a:rPr lang="en-US" sz="2400" b="1" dirty="0">
                <a:solidFill>
                  <a:srgbClr val="000000"/>
                </a:solidFill>
              </a:rPr>
              <a:t>Rubric: </a:t>
            </a:r>
            <a:endParaRPr lang="en-US" sz="2400" dirty="0">
              <a:solidFill>
                <a:srgbClr val="000000"/>
              </a:solidFill>
            </a:endParaRPr>
          </a:p>
          <a:p>
            <a:r>
              <a:rPr lang="en-US" sz="2400" dirty="0" smtClean="0">
                <a:solidFill>
                  <a:srgbClr val="000000"/>
                </a:solidFill>
              </a:rPr>
              <a:t>(1 point) The student selects a piece-wise linear or exponential, and then enters the appropriate estimate.</a:t>
            </a:r>
          </a:p>
          <a:p>
            <a:endParaRPr lang="en-US" sz="2400" dirty="0">
              <a:solidFill>
                <a:srgbClr val="000000"/>
              </a:solidFill>
            </a:endParaRPr>
          </a:p>
          <a:p>
            <a:r>
              <a:rPr lang="en-US" sz="2400" b="1" dirty="0" smtClean="0">
                <a:solidFill>
                  <a:srgbClr val="000000"/>
                </a:solidFill>
              </a:rPr>
              <a:t>Answer: </a:t>
            </a:r>
            <a:r>
              <a:rPr lang="en-US" sz="2400" dirty="0" smtClean="0">
                <a:solidFill>
                  <a:srgbClr val="000000"/>
                </a:solidFill>
              </a:rPr>
              <a:t>If piece-wise linear is selected: between 98 and 100</a:t>
            </a:r>
          </a:p>
          <a:p>
            <a:r>
              <a:rPr lang="en-US" sz="2400" dirty="0">
                <a:solidFill>
                  <a:srgbClr val="000000"/>
                </a:solidFill>
              </a:rPr>
              <a:t> </a:t>
            </a:r>
            <a:r>
              <a:rPr lang="en-US" sz="2400" dirty="0" smtClean="0">
                <a:solidFill>
                  <a:srgbClr val="000000"/>
                </a:solidFill>
              </a:rPr>
              <a:t>               If exponential is selected: between 240 and 260</a:t>
            </a:r>
            <a:r>
              <a:rPr lang="en-US" sz="2400" dirty="0">
                <a:solidFill>
                  <a:srgbClr val="000000"/>
                </a:solidFill>
              </a:rPr>
              <a:t>	</a:t>
            </a:r>
          </a:p>
        </p:txBody>
      </p:sp>
      <p:sp>
        <p:nvSpPr>
          <p:cNvPr id="7" name="Pentagon 6"/>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#6 </a:t>
            </a:r>
            <a:r>
              <a:rPr lang="en-US" sz="3600" b="1" dirty="0"/>
              <a:t>Answer</a:t>
            </a:r>
          </a:p>
        </p:txBody>
      </p:sp>
    </p:spTree>
    <p:extLst>
      <p:ext uri="{BB962C8B-B14F-4D97-AF65-F5344CB8AC3E}">
        <p14:creationId xmlns:p14="http://schemas.microsoft.com/office/powerpoint/2010/main" val="269742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6488"/>
            <a:ext cx="8458200" cy="5426075"/>
          </a:xfrm>
        </p:spPr>
        <p:txBody>
          <a:bodyPr>
            <a:noAutofit/>
          </a:bodyPr>
          <a:lstStyle/>
          <a:p>
            <a:pPr marL="0" indent="0">
              <a:spcBef>
                <a:spcPts val="0"/>
              </a:spcBef>
              <a:buNone/>
            </a:pPr>
            <a:r>
              <a:rPr lang="en-US" sz="2200" dirty="0" smtClean="0"/>
              <a:t>Eric is using a shovel to clear the snow from his driveway. He moves 8 shovelfuls of snow each minute. After 60 minutes of hard work, Eric states, “I think I have shoveled more than a ton of snow.”</a:t>
            </a:r>
          </a:p>
          <a:p>
            <a:pPr marL="0" indent="0">
              <a:spcBef>
                <a:spcPts val="0"/>
              </a:spcBef>
              <a:buNone/>
            </a:pPr>
            <a:endParaRPr lang="en-US" sz="2200" dirty="0"/>
          </a:p>
          <a:p>
            <a:pPr marL="0" indent="0">
              <a:spcBef>
                <a:spcPts val="0"/>
              </a:spcBef>
              <a:buNone/>
            </a:pPr>
            <a:r>
              <a:rPr lang="en-US" sz="2200" b="1" i="1" dirty="0" smtClean="0"/>
              <a:t>Part A:</a:t>
            </a:r>
            <a:r>
              <a:rPr lang="en-US" sz="2200" dirty="0" smtClean="0"/>
              <a:t> Estimate the weight of snow that Eric can move with each shovelful. If you want to, you can use the table of weights of everyday objects below. A ton is 2000 pounds, and a pound is 16 ounces.  </a:t>
            </a:r>
          </a:p>
          <a:p>
            <a:pPr marL="0" indent="0">
              <a:spcBef>
                <a:spcPts val="0"/>
              </a:spcBef>
              <a:buNone/>
            </a:pPr>
            <a:endParaRPr lang="en-US" sz="2200" dirty="0"/>
          </a:p>
          <a:p>
            <a:pPr marL="0" indent="0">
              <a:spcBef>
                <a:spcPts val="0"/>
              </a:spcBef>
              <a:buNone/>
            </a:pPr>
            <a:endParaRPr lang="en-US" sz="2200" dirty="0" smtClean="0"/>
          </a:p>
          <a:p>
            <a:pPr marL="0" indent="0">
              <a:spcBef>
                <a:spcPts val="0"/>
              </a:spcBef>
              <a:buNone/>
            </a:pPr>
            <a:endParaRPr lang="en-US" sz="2200" dirty="0"/>
          </a:p>
          <a:p>
            <a:pPr marL="0" indent="0">
              <a:spcBef>
                <a:spcPts val="0"/>
              </a:spcBef>
              <a:buNone/>
            </a:pPr>
            <a:endParaRPr lang="en-US" sz="2200" dirty="0" smtClean="0"/>
          </a:p>
          <a:p>
            <a:pPr marL="0" indent="0">
              <a:spcBef>
                <a:spcPts val="0"/>
              </a:spcBef>
              <a:buNone/>
            </a:pPr>
            <a:endParaRPr lang="en-US" sz="2200" dirty="0"/>
          </a:p>
          <a:p>
            <a:pPr marL="0" indent="0">
              <a:spcBef>
                <a:spcPts val="0"/>
              </a:spcBef>
              <a:buNone/>
            </a:pPr>
            <a:endParaRPr lang="en-US" sz="2200" dirty="0" smtClean="0"/>
          </a:p>
          <a:p>
            <a:pPr marL="0" indent="0">
              <a:spcBef>
                <a:spcPts val="0"/>
              </a:spcBef>
              <a:buNone/>
            </a:pPr>
            <a:r>
              <a:rPr lang="en-US" sz="2200" dirty="0" smtClean="0"/>
              <a:t>Eric can move (1 ounce/1 pound/10 pounds/0.25 tons) of snow with each shovelful.</a:t>
            </a:r>
          </a:p>
          <a:p>
            <a:pPr marL="0" indent="0">
              <a:spcBef>
                <a:spcPts val="0"/>
              </a:spcBef>
              <a:buNone/>
            </a:pPr>
            <a:endParaRPr lang="en-US" sz="2200" dirty="0"/>
          </a:p>
          <a:p>
            <a:pPr marL="0" indent="0">
              <a:spcBef>
                <a:spcPts val="0"/>
              </a:spcBef>
              <a:buNone/>
            </a:pPr>
            <a:r>
              <a:rPr lang="en-US" sz="2200" b="1" i="1" dirty="0" smtClean="0"/>
              <a:t>Part B:</a:t>
            </a:r>
            <a:r>
              <a:rPr lang="en-US" sz="2200" dirty="0" smtClean="0"/>
              <a:t> Use your estimate to decide if Eric’s claim is correct or not. </a:t>
            </a:r>
            <a:endParaRPr lang="en-US" sz="2200" b="1" i="1" dirty="0"/>
          </a:p>
        </p:txBody>
      </p:sp>
      <p:sp>
        <p:nvSpPr>
          <p:cNvPr id="8" name="Pentagon 7"/>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#7</a:t>
            </a:r>
            <a:endParaRPr lang="en-US" sz="4000" b="1" dirty="0"/>
          </a:p>
        </p:txBody>
      </p:sp>
      <p:pic>
        <p:nvPicPr>
          <p:cNvPr id="7" name="Picture 4" descr="C:\Users\Shannon\AppData\Local\Microsoft\Windows\INetCache\IE\CL72NDSD\MC9004338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4238" y="136525"/>
            <a:ext cx="639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531818"/>
            <a:ext cx="3167063"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1401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756" y="1164134"/>
            <a:ext cx="7919244" cy="2308324"/>
          </a:xfrm>
          <a:prstGeom prst="rect">
            <a:avLst/>
          </a:prstGeom>
        </p:spPr>
        <p:txBody>
          <a:bodyPr wrap="square">
            <a:spAutoFit/>
          </a:bodyPr>
          <a:lstStyle/>
          <a:p>
            <a:r>
              <a:rPr lang="en-US" sz="2400" b="1" dirty="0">
                <a:solidFill>
                  <a:srgbClr val="000000"/>
                </a:solidFill>
              </a:rPr>
              <a:t>Rubric: </a:t>
            </a:r>
            <a:endParaRPr lang="en-US" sz="2400" b="1" dirty="0" smtClean="0">
              <a:solidFill>
                <a:srgbClr val="000000"/>
              </a:solidFill>
            </a:endParaRPr>
          </a:p>
          <a:p>
            <a:r>
              <a:rPr lang="en-US" sz="2400" dirty="0" smtClean="0">
                <a:solidFill>
                  <a:srgbClr val="000000"/>
                </a:solidFill>
              </a:rPr>
              <a:t>(1 point) The student selects 1 or 10 pounds and then the corresponding answer to part B.</a:t>
            </a:r>
          </a:p>
          <a:p>
            <a:endParaRPr lang="en-US" sz="2400" dirty="0">
              <a:solidFill>
                <a:srgbClr val="000000"/>
              </a:solidFill>
            </a:endParaRPr>
          </a:p>
          <a:p>
            <a:r>
              <a:rPr lang="en-US" sz="2400" b="1" dirty="0" smtClean="0">
                <a:solidFill>
                  <a:srgbClr val="000000"/>
                </a:solidFill>
              </a:rPr>
              <a:t>Answer: </a:t>
            </a:r>
            <a:r>
              <a:rPr lang="en-US" sz="2400" dirty="0" smtClean="0">
                <a:solidFill>
                  <a:srgbClr val="000000"/>
                </a:solidFill>
              </a:rPr>
              <a:t>If 1 pound is selected: Eric is not correct.</a:t>
            </a:r>
          </a:p>
          <a:p>
            <a:r>
              <a:rPr lang="en-US" sz="2400" dirty="0">
                <a:solidFill>
                  <a:srgbClr val="000000"/>
                </a:solidFill>
              </a:rPr>
              <a:t> </a:t>
            </a:r>
            <a:r>
              <a:rPr lang="en-US" sz="2400" dirty="0" smtClean="0">
                <a:solidFill>
                  <a:srgbClr val="000000"/>
                </a:solidFill>
              </a:rPr>
              <a:t>               If 10 pounds is selected: Eric is correct.</a:t>
            </a:r>
            <a:endParaRPr lang="en-US" sz="2400" dirty="0">
              <a:solidFill>
                <a:srgbClr val="000000"/>
              </a:solidFill>
            </a:endParaRPr>
          </a:p>
        </p:txBody>
      </p:sp>
      <p:sp>
        <p:nvSpPr>
          <p:cNvPr id="5" name="Pentagon 4"/>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#7 </a:t>
            </a:r>
            <a:r>
              <a:rPr lang="en-US" sz="3600" b="1" dirty="0"/>
              <a:t>Answer</a:t>
            </a:r>
          </a:p>
        </p:txBody>
      </p:sp>
    </p:spTree>
    <p:extLst>
      <p:ext uri="{BB962C8B-B14F-4D97-AF65-F5344CB8AC3E}">
        <p14:creationId xmlns:p14="http://schemas.microsoft.com/office/powerpoint/2010/main" val="1220810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38" y="1083582"/>
            <a:ext cx="8077200" cy="5241018"/>
          </a:xfrm>
        </p:spPr>
        <p:txBody>
          <a:bodyPr>
            <a:noAutofit/>
          </a:bodyPr>
          <a:lstStyle/>
          <a:p>
            <a:pPr marL="0" indent="0">
              <a:spcBef>
                <a:spcPts val="0"/>
              </a:spcBef>
              <a:buNone/>
            </a:pPr>
            <a:r>
              <a:rPr lang="en-US" sz="2400" dirty="0"/>
              <a:t>There is a traffic jam on a highway. A reporter is trying to estimate the number of vehicles involved in the traffic jam. Select all of the information that will help the reporter make a reasonable estimate of the number of vehicles in the traffic jam. </a:t>
            </a:r>
            <a:endParaRPr lang="en-US" sz="2400" dirty="0" smtClean="0"/>
          </a:p>
          <a:p>
            <a:pPr marL="0" indent="0">
              <a:spcBef>
                <a:spcPts val="0"/>
              </a:spcBef>
              <a:buNone/>
            </a:pPr>
            <a:endParaRPr lang="en-US" sz="2400" dirty="0"/>
          </a:p>
          <a:p>
            <a:pPr marL="0" indent="0">
              <a:spcBef>
                <a:spcPts val="0"/>
              </a:spcBef>
              <a:spcAft>
                <a:spcPts val="1200"/>
              </a:spcAft>
              <a:buNone/>
            </a:pPr>
            <a:r>
              <a:rPr lang="en-US" sz="2400" dirty="0" smtClean="0"/>
              <a:t>A</a:t>
            </a:r>
            <a:r>
              <a:rPr lang="en-US" sz="2400" dirty="0"/>
              <a:t>. The cause of the traffic jam </a:t>
            </a:r>
          </a:p>
          <a:p>
            <a:pPr marL="0" indent="0">
              <a:spcBef>
                <a:spcPts val="0"/>
              </a:spcBef>
              <a:spcAft>
                <a:spcPts val="1200"/>
              </a:spcAft>
              <a:buNone/>
            </a:pPr>
            <a:r>
              <a:rPr lang="en-US" sz="2400" dirty="0" smtClean="0"/>
              <a:t>B</a:t>
            </a:r>
            <a:r>
              <a:rPr lang="en-US" sz="2400" dirty="0"/>
              <a:t>. The average length of a vehicle </a:t>
            </a:r>
          </a:p>
          <a:p>
            <a:pPr marL="0" indent="0">
              <a:spcBef>
                <a:spcPts val="0"/>
              </a:spcBef>
              <a:spcAft>
                <a:spcPts val="1200"/>
              </a:spcAft>
              <a:buNone/>
            </a:pPr>
            <a:r>
              <a:rPr lang="en-US" sz="2400" dirty="0" smtClean="0"/>
              <a:t>C</a:t>
            </a:r>
            <a:r>
              <a:rPr lang="en-US" sz="2400" dirty="0"/>
              <a:t>. The number of lanes on the highway </a:t>
            </a:r>
          </a:p>
          <a:p>
            <a:pPr marL="0" indent="0">
              <a:spcBef>
                <a:spcPts val="0"/>
              </a:spcBef>
              <a:spcAft>
                <a:spcPts val="1200"/>
              </a:spcAft>
              <a:buNone/>
            </a:pPr>
            <a:r>
              <a:rPr lang="en-US" sz="2400" dirty="0" smtClean="0"/>
              <a:t>D</a:t>
            </a:r>
            <a:r>
              <a:rPr lang="en-US" sz="2400" dirty="0"/>
              <a:t>. The average distance between vehicles </a:t>
            </a:r>
          </a:p>
          <a:p>
            <a:pPr marL="0" indent="0">
              <a:spcBef>
                <a:spcPts val="0"/>
              </a:spcBef>
              <a:spcAft>
                <a:spcPts val="1200"/>
              </a:spcAft>
              <a:buNone/>
            </a:pPr>
            <a:r>
              <a:rPr lang="en-US" sz="2400" dirty="0" smtClean="0"/>
              <a:t>E</a:t>
            </a:r>
            <a:r>
              <a:rPr lang="en-US" sz="2400" dirty="0"/>
              <a:t>. The average number of people in each vehicle </a:t>
            </a:r>
          </a:p>
          <a:p>
            <a:pPr marL="0" indent="0">
              <a:spcBef>
                <a:spcPts val="0"/>
              </a:spcBef>
              <a:spcAft>
                <a:spcPts val="1200"/>
              </a:spcAft>
              <a:buNone/>
            </a:pPr>
            <a:r>
              <a:rPr lang="en-US" sz="2400" dirty="0" smtClean="0"/>
              <a:t>F</a:t>
            </a:r>
            <a:r>
              <a:rPr lang="en-US" sz="2400" dirty="0"/>
              <a:t>. The distance from the beginning to the end of </a:t>
            </a:r>
            <a:r>
              <a:rPr lang="en-US" sz="2400" dirty="0" smtClean="0"/>
              <a:t>the traffic </a:t>
            </a:r>
            <a:r>
              <a:rPr lang="en-US" sz="2400" dirty="0"/>
              <a:t>jam </a:t>
            </a:r>
          </a:p>
          <a:p>
            <a:pPr marL="0" indent="0">
              <a:spcBef>
                <a:spcPts val="0"/>
              </a:spcBef>
              <a:buNone/>
            </a:pPr>
            <a:r>
              <a:rPr lang="en-US" sz="2400" dirty="0"/>
              <a:t>	</a:t>
            </a:r>
          </a:p>
        </p:txBody>
      </p:sp>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#8</a:t>
            </a:r>
            <a:endParaRPr lang="en-US" sz="4000" b="1" dirty="0"/>
          </a:p>
        </p:txBody>
      </p:sp>
      <p:pic>
        <p:nvPicPr>
          <p:cNvPr id="7" name="Picture 4" descr="C:\Users\Shannon\AppData\Local\Microsoft\Windows\INetCache\IE\CL72NDSD\MC9004338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2560" y="136525"/>
            <a:ext cx="639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878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056" y="1371600"/>
            <a:ext cx="8229600" cy="1815882"/>
          </a:xfrm>
          <a:prstGeom prst="rect">
            <a:avLst/>
          </a:prstGeom>
        </p:spPr>
        <p:txBody>
          <a:bodyPr wrap="square">
            <a:spAutoFit/>
          </a:bodyPr>
          <a:lstStyle/>
          <a:p>
            <a:r>
              <a:rPr lang="en-US" sz="2800" b="1" dirty="0"/>
              <a:t>Rubric: </a:t>
            </a:r>
            <a:endParaRPr lang="en-US" sz="2800" b="1" dirty="0" smtClean="0"/>
          </a:p>
          <a:p>
            <a:r>
              <a:rPr lang="en-US" sz="2800" dirty="0" smtClean="0"/>
              <a:t>(</a:t>
            </a:r>
            <a:r>
              <a:rPr lang="en-US" sz="2800" dirty="0"/>
              <a:t>1 point) Student selects </a:t>
            </a:r>
            <a:r>
              <a:rPr lang="en-US" sz="2800" dirty="0" smtClean="0"/>
              <a:t>the correct option(s).</a:t>
            </a:r>
          </a:p>
          <a:p>
            <a:endParaRPr lang="en-US" sz="2800" dirty="0"/>
          </a:p>
          <a:p>
            <a:r>
              <a:rPr lang="en-US" sz="2800" b="1" dirty="0" smtClean="0"/>
              <a:t>Answer: </a:t>
            </a:r>
            <a:r>
              <a:rPr lang="en-US" sz="2800" dirty="0" smtClean="0"/>
              <a:t>B</a:t>
            </a:r>
            <a:r>
              <a:rPr lang="en-US" sz="2800" dirty="0"/>
              <a:t>, C, D, </a:t>
            </a:r>
            <a:r>
              <a:rPr lang="en-US" sz="2800" dirty="0" smtClean="0"/>
              <a:t>F </a:t>
            </a:r>
            <a:endParaRPr lang="en-US" sz="2800" dirty="0"/>
          </a:p>
        </p:txBody>
      </p:sp>
      <p:sp>
        <p:nvSpPr>
          <p:cNvPr id="5" name="Pentagon 4"/>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#8 </a:t>
            </a:r>
            <a:r>
              <a:rPr lang="en-US" sz="3600" b="1" dirty="0"/>
              <a:t>Answer</a:t>
            </a:r>
          </a:p>
        </p:txBody>
      </p:sp>
    </p:spTree>
    <p:extLst>
      <p:ext uri="{BB962C8B-B14F-4D97-AF65-F5344CB8AC3E}">
        <p14:creationId xmlns:p14="http://schemas.microsoft.com/office/powerpoint/2010/main" val="32503289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43907"/>
            <a:ext cx="8458200" cy="5333093"/>
          </a:xfrm>
        </p:spPr>
        <p:txBody>
          <a:bodyPr>
            <a:noAutofit/>
          </a:bodyPr>
          <a:lstStyle/>
          <a:p>
            <a:pPr marL="0" indent="0">
              <a:buNone/>
            </a:pPr>
            <a:r>
              <a:rPr lang="en-US" sz="1800" dirty="0"/>
              <a:t>Lisa was throwing a dart at a target. She threw 50 times with her left hand and 50 times with her right hand. The histograms show the distance Lisa </a:t>
            </a:r>
            <a:r>
              <a:rPr lang="en-US" sz="1800" b="1" dirty="0"/>
              <a:t>missed</a:t>
            </a:r>
            <a:r>
              <a:rPr lang="en-US" sz="1800" dirty="0"/>
              <a:t> the target by each time. </a:t>
            </a:r>
            <a:endParaRPr lang="en-US" sz="18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r>
              <a:rPr lang="en-US" sz="1800" dirty="0"/>
              <a:t>Which statement is an appropriate inference based on the median of each data set? </a:t>
            </a:r>
          </a:p>
          <a:p>
            <a:pPr marL="0" indent="0">
              <a:spcBef>
                <a:spcPts val="1200"/>
              </a:spcBef>
              <a:buNone/>
            </a:pPr>
            <a:r>
              <a:rPr lang="en-US" sz="1800" b="1" dirty="0"/>
              <a:t>A. </a:t>
            </a:r>
            <a:r>
              <a:rPr lang="en-US" sz="1800" dirty="0"/>
              <a:t>Lisa has better aim with her left hand because the median for her left hand is greater than the median for her right hand. </a:t>
            </a:r>
          </a:p>
          <a:p>
            <a:pPr marL="0" indent="0">
              <a:spcBef>
                <a:spcPts val="1200"/>
              </a:spcBef>
              <a:buNone/>
            </a:pPr>
            <a:r>
              <a:rPr lang="en-US" sz="1800" b="1" dirty="0"/>
              <a:t>B. </a:t>
            </a:r>
            <a:r>
              <a:rPr lang="en-US" sz="1800" dirty="0"/>
              <a:t>Lisa has better aim with her right hand because the median for her left hand is less than the median for her right hand. </a:t>
            </a:r>
          </a:p>
          <a:p>
            <a:pPr marL="0" indent="0">
              <a:spcBef>
                <a:spcPts val="1200"/>
              </a:spcBef>
              <a:buNone/>
            </a:pPr>
            <a:r>
              <a:rPr lang="en-US" sz="1800" b="1" dirty="0"/>
              <a:t>C. </a:t>
            </a:r>
            <a:r>
              <a:rPr lang="en-US" sz="1800" dirty="0"/>
              <a:t>Lisa has better aim with her left hand because the median for her left hand is less than the median for her right hand. </a:t>
            </a:r>
          </a:p>
          <a:p>
            <a:pPr marL="0" indent="0">
              <a:spcBef>
                <a:spcPts val="1200"/>
              </a:spcBef>
              <a:buNone/>
            </a:pPr>
            <a:r>
              <a:rPr lang="en-US" sz="1800" b="1" dirty="0"/>
              <a:t>D. </a:t>
            </a:r>
            <a:r>
              <a:rPr lang="en-US" sz="1800" dirty="0"/>
              <a:t>Lisa has better aim with her right hand because the median for her left hand is greater than the median for her right hand. </a:t>
            </a:r>
          </a:p>
          <a:p>
            <a:pPr marL="0" indent="0">
              <a:buNone/>
            </a:pPr>
            <a:r>
              <a:rPr lang="en-US" sz="1800" dirty="0"/>
              <a:t>	</a:t>
            </a:r>
          </a:p>
        </p:txBody>
      </p:sp>
      <p:pic>
        <p:nvPicPr>
          <p:cNvPr id="2" name="Picture 1"/>
          <p:cNvPicPr>
            <a:picLocks noChangeAspect="1"/>
          </p:cNvPicPr>
          <p:nvPr/>
        </p:nvPicPr>
        <p:blipFill>
          <a:blip r:embed="rId3" cstate="print"/>
          <a:stretch>
            <a:fillRect/>
          </a:stretch>
        </p:blipFill>
        <p:spPr>
          <a:xfrm>
            <a:off x="2979420" y="1829707"/>
            <a:ext cx="3108960" cy="1491414"/>
          </a:xfrm>
          <a:prstGeom prst="rect">
            <a:avLst/>
          </a:prstGeom>
        </p:spPr>
      </p:pic>
      <p:sp>
        <p:nvSpPr>
          <p:cNvPr id="8" name="Pentagon 7"/>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#9</a:t>
            </a:r>
            <a:endParaRPr lang="en-US" sz="4000" b="1" dirty="0"/>
          </a:p>
        </p:txBody>
      </p:sp>
      <p:pic>
        <p:nvPicPr>
          <p:cNvPr id="7" name="Picture 4" descr="C:\Users\Shannon\AppData\Local\Microsoft\Windows\INetCache\IE\CL72NDSD\MC90043388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4238" y="136525"/>
            <a:ext cx="639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50461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057400"/>
            <a:ext cx="7772400" cy="1815882"/>
          </a:xfrm>
          <a:prstGeom prst="rect">
            <a:avLst/>
          </a:prstGeom>
        </p:spPr>
        <p:txBody>
          <a:bodyPr wrap="square">
            <a:spAutoFit/>
          </a:bodyPr>
          <a:lstStyle/>
          <a:p>
            <a:r>
              <a:rPr lang="en-US" sz="2800" b="1" dirty="0"/>
              <a:t>Rubric: </a:t>
            </a:r>
            <a:endParaRPr lang="en-US" sz="2800" b="1" dirty="0" smtClean="0"/>
          </a:p>
          <a:p>
            <a:r>
              <a:rPr lang="en-US" sz="2800" dirty="0" smtClean="0"/>
              <a:t>(</a:t>
            </a:r>
            <a:r>
              <a:rPr lang="en-US" sz="2800" dirty="0"/>
              <a:t>1 point) The student selects the correct </a:t>
            </a:r>
            <a:r>
              <a:rPr lang="en-US" sz="2800" dirty="0" smtClean="0"/>
              <a:t>option. </a:t>
            </a:r>
          </a:p>
          <a:p>
            <a:endParaRPr lang="en-US" sz="2800" dirty="0"/>
          </a:p>
          <a:p>
            <a:r>
              <a:rPr lang="en-US" sz="2800" b="1" dirty="0" smtClean="0"/>
              <a:t>Answer: </a:t>
            </a:r>
            <a:r>
              <a:rPr lang="en-US" sz="2800" dirty="0" smtClean="0"/>
              <a:t>C </a:t>
            </a:r>
            <a:r>
              <a:rPr lang="en-US" sz="2800" dirty="0"/>
              <a:t>	</a:t>
            </a:r>
          </a:p>
        </p:txBody>
      </p:sp>
      <p:sp>
        <p:nvSpPr>
          <p:cNvPr id="5" name="Pentagon 4"/>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#9 </a:t>
            </a:r>
            <a:r>
              <a:rPr lang="en-US" sz="3600" b="1" dirty="0"/>
              <a:t>Answer</a:t>
            </a:r>
          </a:p>
        </p:txBody>
      </p:sp>
    </p:spTree>
    <p:extLst>
      <p:ext uri="{BB962C8B-B14F-4D97-AF65-F5344CB8AC3E}">
        <p14:creationId xmlns:p14="http://schemas.microsoft.com/office/powerpoint/2010/main" val="3823548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0925"/>
            <a:ext cx="8458200" cy="5426075"/>
          </a:xfrm>
        </p:spPr>
        <p:txBody>
          <a:bodyPr>
            <a:noAutofit/>
          </a:bodyPr>
          <a:lstStyle/>
          <a:p>
            <a:pPr marL="0" indent="0">
              <a:spcBef>
                <a:spcPts val="0"/>
              </a:spcBef>
              <a:buNone/>
            </a:pPr>
            <a:r>
              <a:rPr lang="en-US" sz="2400" dirty="0" smtClean="0"/>
              <a:t>A rainwater cistern is shown in the figure. </a:t>
            </a:r>
          </a:p>
          <a:p>
            <a:pPr marL="0" indent="0">
              <a:spcBef>
                <a:spcPts val="0"/>
              </a:spcBef>
              <a:buNone/>
            </a:pPr>
            <a:endParaRPr lang="en-US" sz="2400" dirty="0"/>
          </a:p>
          <a:p>
            <a:pPr marL="0" indent="0">
              <a:spcBef>
                <a:spcPts val="0"/>
              </a:spcBef>
              <a:buNone/>
            </a:pPr>
            <a:r>
              <a:rPr lang="en-US" sz="2400" dirty="0" smtClean="0"/>
              <a:t>Estimate that number of liters </a:t>
            </a:r>
          </a:p>
          <a:p>
            <a:pPr marL="0" indent="0">
              <a:spcBef>
                <a:spcPts val="0"/>
              </a:spcBef>
              <a:buNone/>
            </a:pPr>
            <a:r>
              <a:rPr lang="en-US" sz="2400" dirty="0" smtClean="0"/>
              <a:t>(</a:t>
            </a:r>
            <a:r>
              <a:rPr lang="en-US" sz="2400" i="1" dirty="0" smtClean="0"/>
              <a:t>l</a:t>
            </a:r>
            <a:r>
              <a:rPr lang="en-US" sz="2400" dirty="0" smtClean="0"/>
              <a:t>) of water the cistern can hold </a:t>
            </a:r>
          </a:p>
          <a:p>
            <a:pPr marL="0" indent="0">
              <a:spcBef>
                <a:spcPts val="0"/>
              </a:spcBef>
              <a:buNone/>
            </a:pPr>
            <a:r>
              <a:rPr lang="en-US" sz="2400" dirty="0"/>
              <a:t>w</a:t>
            </a:r>
            <a:r>
              <a:rPr lang="en-US" sz="2400" dirty="0" smtClean="0"/>
              <a:t>hen full.</a:t>
            </a:r>
          </a:p>
          <a:p>
            <a:pPr marL="0" indent="0">
              <a:spcBef>
                <a:spcPts val="0"/>
              </a:spcBef>
              <a:buNone/>
            </a:pPr>
            <a:endParaRPr lang="en-US" sz="2400" dirty="0"/>
          </a:p>
          <a:p>
            <a:pPr marL="0" indent="0">
              <a:spcBef>
                <a:spcPts val="0"/>
              </a:spcBef>
              <a:buNone/>
            </a:pPr>
            <a:r>
              <a:rPr lang="en-US" sz="2400" dirty="0" smtClean="0"/>
              <a:t>Enter your estimate in the </a:t>
            </a:r>
          </a:p>
          <a:p>
            <a:pPr marL="0" indent="0">
              <a:spcBef>
                <a:spcPts val="0"/>
              </a:spcBef>
              <a:buNone/>
            </a:pPr>
            <a:r>
              <a:rPr lang="en-US" sz="2400" dirty="0"/>
              <a:t>r</a:t>
            </a:r>
            <a:r>
              <a:rPr lang="en-US" sz="2400" dirty="0" smtClean="0"/>
              <a:t>esponse box. </a:t>
            </a:r>
          </a:p>
          <a:p>
            <a:pPr marL="0" indent="0">
              <a:spcBef>
                <a:spcPts val="0"/>
              </a:spcBef>
              <a:buNone/>
            </a:pPr>
            <a:endParaRPr lang="en-US" sz="2400" dirty="0"/>
          </a:p>
        </p:txBody>
      </p:sp>
      <p:sp>
        <p:nvSpPr>
          <p:cNvPr id="8" name="Pentagon 7"/>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a:t>#1</a:t>
            </a:r>
          </a:p>
        </p:txBody>
      </p:sp>
      <p:pic>
        <p:nvPicPr>
          <p:cNvPr id="7" name="Picture 4" descr="C:\Users\Shannon\AppData\Local\Microsoft\Windows\INetCache\IE\CL72NDSD\MC9004338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4238" y="136525"/>
            <a:ext cx="639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522" y="1600200"/>
            <a:ext cx="4924425" cy="3905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068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7038" y="1083582"/>
            <a:ext cx="8077200" cy="5241018"/>
          </a:xfrm>
        </p:spPr>
        <p:txBody>
          <a:bodyPr>
            <a:noAutofit/>
          </a:bodyPr>
          <a:lstStyle/>
          <a:p>
            <a:pPr marL="0" indent="0">
              <a:spcBef>
                <a:spcPts val="0"/>
              </a:spcBef>
              <a:buNone/>
            </a:pPr>
            <a:r>
              <a:rPr lang="en-US" sz="1800" dirty="0" smtClean="0"/>
              <a:t>The distributions of heights of 1000 men and 1000 women selected at random from the population of a large metropolitan area are shown.</a:t>
            </a:r>
          </a:p>
          <a:p>
            <a:pPr marL="0" indent="0">
              <a:spcBef>
                <a:spcPts val="0"/>
              </a:spcBef>
              <a:buNone/>
            </a:pPr>
            <a:endParaRPr lang="en-US" sz="1800" dirty="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endParaRPr lang="en-US" sz="1800" dirty="0" smtClean="0"/>
          </a:p>
          <a:p>
            <a:pPr marL="0" indent="0">
              <a:spcBef>
                <a:spcPts val="0"/>
              </a:spcBef>
              <a:buNone/>
            </a:pPr>
            <a:r>
              <a:rPr lang="en-US" sz="1800" dirty="0" smtClean="0"/>
              <a:t>Which statement gives an accurate comparison of the heights of men and women shown?</a:t>
            </a:r>
          </a:p>
          <a:p>
            <a:pPr marL="457200" indent="-457200">
              <a:spcBef>
                <a:spcPts val="0"/>
              </a:spcBef>
              <a:buAutoNum type="alphaUcPeriod"/>
            </a:pPr>
            <a:r>
              <a:rPr lang="en-US" sz="1800" dirty="0" smtClean="0"/>
              <a:t>The mean height for women is greater than for men and women’s heights vary more than men’s heights.</a:t>
            </a:r>
          </a:p>
          <a:p>
            <a:pPr marL="457200" indent="-457200">
              <a:spcBef>
                <a:spcPts val="0"/>
              </a:spcBef>
              <a:buFont typeface="Arial" pitchFamily="34" charset="0"/>
              <a:buAutoNum type="alphaUcPeriod"/>
            </a:pPr>
            <a:r>
              <a:rPr lang="en-US" sz="1800" dirty="0"/>
              <a:t>The mean height for women is greater than for men and women’s heights vary </a:t>
            </a:r>
            <a:r>
              <a:rPr lang="en-US" sz="1800" dirty="0" smtClean="0"/>
              <a:t>less </a:t>
            </a:r>
            <a:r>
              <a:rPr lang="en-US" sz="1800" dirty="0"/>
              <a:t>than men’s heights.</a:t>
            </a:r>
          </a:p>
          <a:p>
            <a:pPr marL="457200" indent="-457200">
              <a:spcBef>
                <a:spcPts val="0"/>
              </a:spcBef>
              <a:buFont typeface="Arial" pitchFamily="34" charset="0"/>
              <a:buAutoNum type="alphaUcPeriod"/>
            </a:pPr>
            <a:r>
              <a:rPr lang="en-US" sz="1800" dirty="0"/>
              <a:t>The mean height for women is </a:t>
            </a:r>
            <a:r>
              <a:rPr lang="en-US" sz="1800" dirty="0" smtClean="0"/>
              <a:t>less </a:t>
            </a:r>
            <a:r>
              <a:rPr lang="en-US" sz="1800" dirty="0"/>
              <a:t>than for men and women’s heights vary more than men’s heights.</a:t>
            </a:r>
          </a:p>
          <a:p>
            <a:pPr marL="457200" indent="-457200">
              <a:spcBef>
                <a:spcPts val="0"/>
              </a:spcBef>
              <a:buFont typeface="Arial" pitchFamily="34" charset="0"/>
              <a:buAutoNum type="alphaUcPeriod"/>
            </a:pPr>
            <a:r>
              <a:rPr lang="en-US" sz="1800" dirty="0"/>
              <a:t>The mean height for women is </a:t>
            </a:r>
            <a:r>
              <a:rPr lang="en-US" sz="1800" dirty="0" smtClean="0"/>
              <a:t>less </a:t>
            </a:r>
            <a:r>
              <a:rPr lang="en-US" sz="1800" dirty="0"/>
              <a:t>than for men and women’s heights </a:t>
            </a:r>
            <a:r>
              <a:rPr lang="en-US" sz="1800" dirty="0" smtClean="0"/>
              <a:t>vary less </a:t>
            </a:r>
            <a:r>
              <a:rPr lang="en-US" sz="1800" dirty="0"/>
              <a:t>than men’s heights.</a:t>
            </a:r>
          </a:p>
          <a:p>
            <a:pPr marL="457200" indent="-457200">
              <a:spcBef>
                <a:spcPts val="0"/>
              </a:spcBef>
              <a:buAutoNum type="alphaUcPeriod"/>
            </a:pPr>
            <a:endParaRPr lang="en-US" sz="1800" dirty="0" smtClean="0"/>
          </a:p>
          <a:p>
            <a:pPr marL="457200" indent="-457200">
              <a:spcBef>
                <a:spcPts val="0"/>
              </a:spcBef>
              <a:buAutoNum type="alphaUcPeriod"/>
            </a:pPr>
            <a:endParaRPr lang="en-US" sz="1800" dirty="0" smtClean="0"/>
          </a:p>
          <a:p>
            <a:pPr marL="0" indent="0">
              <a:spcBef>
                <a:spcPts val="0"/>
              </a:spcBef>
              <a:buNone/>
            </a:pPr>
            <a:endParaRPr lang="en-US" sz="1800" dirty="0"/>
          </a:p>
          <a:p>
            <a:pPr marL="0" indent="0">
              <a:spcBef>
                <a:spcPts val="0"/>
              </a:spcBef>
              <a:buNone/>
            </a:pPr>
            <a:r>
              <a:rPr lang="en-US" sz="1800" dirty="0"/>
              <a:t>	</a:t>
            </a:r>
          </a:p>
        </p:txBody>
      </p:sp>
      <p:sp>
        <p:nvSpPr>
          <p:cNvPr id="5" name="Pentagon 4"/>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defRPr/>
            </a:pPr>
            <a:r>
              <a:rPr lang="en-US" sz="4000" b="1" dirty="0"/>
              <a:t> </a:t>
            </a:r>
            <a:r>
              <a:rPr lang="en-US" sz="4000" b="1" dirty="0" smtClean="0"/>
              <a:t>#10</a:t>
            </a:r>
            <a:endParaRPr lang="en-US" sz="4000" b="1" dirty="0"/>
          </a:p>
        </p:txBody>
      </p:sp>
      <p:pic>
        <p:nvPicPr>
          <p:cNvPr id="7" name="Picture 4" descr="C:\Users\Shannon\AppData\Local\Microsoft\Windows\INetCache\IE\CL72NDSD\MC9004338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2560" y="136525"/>
            <a:ext cx="639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676400"/>
            <a:ext cx="4957762" cy="2069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8721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7056" y="1371600"/>
            <a:ext cx="8229600" cy="2246769"/>
          </a:xfrm>
          <a:prstGeom prst="rect">
            <a:avLst/>
          </a:prstGeom>
        </p:spPr>
        <p:txBody>
          <a:bodyPr wrap="square">
            <a:spAutoFit/>
          </a:bodyPr>
          <a:lstStyle/>
          <a:p>
            <a:r>
              <a:rPr lang="en-US" sz="2800" b="1" dirty="0"/>
              <a:t>Rubric: </a:t>
            </a:r>
            <a:endParaRPr lang="en-US" sz="2800" b="1" dirty="0" smtClean="0"/>
          </a:p>
          <a:p>
            <a:r>
              <a:rPr lang="en-US" sz="2800" dirty="0" smtClean="0"/>
              <a:t>(</a:t>
            </a:r>
            <a:r>
              <a:rPr lang="en-US" sz="2800" dirty="0"/>
              <a:t>1 point) Student selects </a:t>
            </a:r>
            <a:r>
              <a:rPr lang="en-US" sz="2800" dirty="0" smtClean="0"/>
              <a:t>the correct comparison statement.</a:t>
            </a:r>
          </a:p>
          <a:p>
            <a:endParaRPr lang="en-US" sz="2800" dirty="0"/>
          </a:p>
          <a:p>
            <a:r>
              <a:rPr lang="en-US" sz="2800" b="1" dirty="0" smtClean="0"/>
              <a:t>Answer: </a:t>
            </a:r>
            <a:r>
              <a:rPr lang="en-US" sz="2800" dirty="0"/>
              <a:t>D</a:t>
            </a:r>
          </a:p>
        </p:txBody>
      </p:sp>
      <p:sp>
        <p:nvSpPr>
          <p:cNvPr id="5" name="Pentagon 4"/>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#10 </a:t>
            </a:r>
            <a:r>
              <a:rPr lang="en-US" sz="3600" b="1" dirty="0"/>
              <a:t>Answer</a:t>
            </a:r>
          </a:p>
        </p:txBody>
      </p:sp>
    </p:spTree>
    <p:extLst>
      <p:ext uri="{BB962C8B-B14F-4D97-AF65-F5344CB8AC3E}">
        <p14:creationId xmlns:p14="http://schemas.microsoft.com/office/powerpoint/2010/main" val="39641730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72696"/>
            <a:ext cx="8458200" cy="5480504"/>
          </a:xfrm>
        </p:spPr>
        <p:txBody>
          <a:bodyPr>
            <a:noAutofit/>
          </a:bodyPr>
          <a:lstStyle/>
          <a:p>
            <a:pPr marL="0" indent="0">
              <a:buNone/>
            </a:pPr>
            <a:r>
              <a:rPr lang="en-US" sz="1800" dirty="0"/>
              <a:t>Maia deposited $5500 in a bank account. The money earns interest annually, and the interest is deposited back into her account. </a:t>
            </a:r>
          </a:p>
          <a:p>
            <a:pPr marL="0" indent="0">
              <a:buNone/>
            </a:pPr>
            <a:r>
              <a:rPr lang="en-US" sz="1800" dirty="0"/>
              <a:t>Maia uses an online calculator to determine the amount of money she will have in the account at the end of each year. Follow these steps to use the calculator for each row in the table. </a:t>
            </a:r>
          </a:p>
          <a:p>
            <a:r>
              <a:rPr lang="en-US" sz="1800" dirty="0" smtClean="0"/>
              <a:t>Select </a:t>
            </a:r>
            <a:r>
              <a:rPr lang="en-US" sz="1800" dirty="0"/>
              <a:t>number of years. </a:t>
            </a:r>
          </a:p>
          <a:p>
            <a:r>
              <a:rPr lang="en-US" sz="1800" dirty="0" smtClean="0"/>
              <a:t>Select </a:t>
            </a:r>
            <a:r>
              <a:rPr lang="en-US" sz="1800" dirty="0"/>
              <a:t>“Find Amount.” </a:t>
            </a:r>
          </a:p>
          <a:p>
            <a:pPr marL="0" indent="0">
              <a:buNone/>
            </a:pPr>
            <a:r>
              <a:rPr lang="en-US" sz="1800" dirty="0"/>
              <a:t>The amount of money that Maia will have in her account at </a:t>
            </a:r>
            <a:endParaRPr lang="en-US" sz="1800" dirty="0" smtClean="0"/>
          </a:p>
          <a:p>
            <a:pPr marL="0" indent="0">
              <a:buNone/>
            </a:pPr>
            <a:r>
              <a:rPr lang="en-US" sz="1800" dirty="0" smtClean="0"/>
              <a:t>the end of the selected year, up to 12 years, will appear in </a:t>
            </a:r>
          </a:p>
          <a:p>
            <a:pPr marL="0" indent="0">
              <a:buNone/>
            </a:pPr>
            <a:r>
              <a:rPr lang="en-US" sz="1800" dirty="0" smtClean="0"/>
              <a:t>the table. </a:t>
            </a:r>
          </a:p>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a:p>
          <a:p>
            <a:pPr marL="0" indent="0">
              <a:buNone/>
            </a:pPr>
            <a:r>
              <a:rPr lang="en-US" sz="1800" dirty="0"/>
              <a:t>You may use the calculator as many times as you need to help solve the problem. </a:t>
            </a:r>
          </a:p>
          <a:p>
            <a:pPr marL="0" indent="0">
              <a:buNone/>
            </a:pPr>
            <a:r>
              <a:rPr lang="en-US" sz="1800" dirty="0"/>
              <a:t>Enter an equation that models the amount of money, </a:t>
            </a:r>
            <a:r>
              <a:rPr lang="en-US" sz="1800" i="1" dirty="0"/>
              <a:t>y</a:t>
            </a:r>
            <a:r>
              <a:rPr lang="en-US" sz="1800" dirty="0"/>
              <a:t>, Maia will have in the account at the end of </a:t>
            </a:r>
            <a:r>
              <a:rPr lang="en-US" sz="1800" i="1" dirty="0"/>
              <a:t>t </a:t>
            </a:r>
            <a:r>
              <a:rPr lang="en-US" sz="1800" dirty="0"/>
              <a:t>years. 	</a:t>
            </a:r>
          </a:p>
        </p:txBody>
      </p:sp>
      <p:pic>
        <p:nvPicPr>
          <p:cNvPr id="5" name="Picture 4"/>
          <p:cNvPicPr>
            <a:picLocks noChangeAspect="1"/>
          </p:cNvPicPr>
          <p:nvPr/>
        </p:nvPicPr>
        <p:blipFill rotWithShape="1">
          <a:blip r:embed="rId3" cstate="print"/>
          <a:srcRect l="41111" t="65778" r="32222" b="20000"/>
          <a:stretch/>
        </p:blipFill>
        <p:spPr>
          <a:xfrm>
            <a:off x="2205446" y="3962400"/>
            <a:ext cx="4206240" cy="1402080"/>
          </a:xfrm>
          <a:prstGeom prst="rect">
            <a:avLst/>
          </a:prstGeom>
        </p:spPr>
      </p:pic>
      <p:sp>
        <p:nvSpPr>
          <p:cNvPr id="7" name="Rectangle 6"/>
          <p:cNvSpPr/>
          <p:nvPr/>
        </p:nvSpPr>
        <p:spPr>
          <a:xfrm>
            <a:off x="6400800" y="2432504"/>
            <a:ext cx="2286000" cy="10668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smtClean="0"/>
              <a:t>NOTE: Need interactive aspect to solve problem!</a:t>
            </a:r>
            <a:endParaRPr lang="en-US" sz="2000" dirty="0"/>
          </a:p>
        </p:txBody>
      </p:sp>
      <p:sp>
        <p:nvSpPr>
          <p:cNvPr id="10" name="Pentagon 9"/>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defRPr/>
            </a:pPr>
            <a:r>
              <a:rPr lang="en-US" sz="4000" b="1" dirty="0"/>
              <a:t> </a:t>
            </a:r>
            <a:r>
              <a:rPr lang="en-US" sz="4000" b="1" dirty="0" smtClean="0"/>
              <a:t>#11</a:t>
            </a:r>
            <a:endParaRPr lang="en-US" sz="4000" b="1" dirty="0"/>
          </a:p>
        </p:txBody>
      </p:sp>
      <p:pic>
        <p:nvPicPr>
          <p:cNvPr id="9" name="Picture 4" descr="C:\Users\Shannon\AppData\Local\Microsoft\Windows\INetCache\IE\CL72NDSD\MC90043388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5553" y="136525"/>
            <a:ext cx="639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4386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371600"/>
            <a:ext cx="8077200" cy="2246769"/>
          </a:xfrm>
          <a:prstGeom prst="rect">
            <a:avLst/>
          </a:prstGeom>
        </p:spPr>
        <p:txBody>
          <a:bodyPr wrap="square">
            <a:spAutoFit/>
          </a:bodyPr>
          <a:lstStyle/>
          <a:p>
            <a:r>
              <a:rPr lang="en-US" sz="2800" b="1" dirty="0"/>
              <a:t>Rubric: </a:t>
            </a:r>
            <a:endParaRPr lang="en-US" sz="2800" b="1" dirty="0" smtClean="0"/>
          </a:p>
          <a:p>
            <a:r>
              <a:rPr lang="en-US" sz="2800" dirty="0" smtClean="0"/>
              <a:t>(</a:t>
            </a:r>
            <a:r>
              <a:rPr lang="en-US" sz="2800" dirty="0"/>
              <a:t>1 point) The student is able to determine an equation to fit the </a:t>
            </a:r>
            <a:r>
              <a:rPr lang="en-US" sz="2800" dirty="0" smtClean="0"/>
              <a:t>situation. </a:t>
            </a:r>
          </a:p>
          <a:p>
            <a:endParaRPr lang="en-US" sz="2800" dirty="0"/>
          </a:p>
          <a:p>
            <a:r>
              <a:rPr lang="en-US" sz="2800" b="1" dirty="0" smtClean="0"/>
              <a:t>Answer: </a:t>
            </a:r>
            <a:r>
              <a:rPr lang="en-US" sz="2800" i="1" dirty="0" smtClean="0"/>
              <a:t>y </a:t>
            </a:r>
            <a:r>
              <a:rPr lang="en-US" sz="2800" dirty="0" smtClean="0"/>
              <a:t>= 5500(1.03)</a:t>
            </a:r>
            <a:r>
              <a:rPr lang="en-US" sz="2800" i="1" baseline="30000" dirty="0" smtClean="0"/>
              <a:t>t</a:t>
            </a:r>
            <a:endParaRPr lang="en-US" sz="2800" dirty="0"/>
          </a:p>
        </p:txBody>
      </p:sp>
      <p:sp>
        <p:nvSpPr>
          <p:cNvPr id="4" name="Pentagon 3"/>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#11 </a:t>
            </a:r>
            <a:r>
              <a:rPr lang="en-US" sz="3600" b="1" dirty="0"/>
              <a:t>Answer</a:t>
            </a:r>
          </a:p>
        </p:txBody>
      </p:sp>
    </p:spTree>
    <p:extLst>
      <p:ext uri="{BB962C8B-B14F-4D97-AF65-F5344CB8AC3E}">
        <p14:creationId xmlns:p14="http://schemas.microsoft.com/office/powerpoint/2010/main" val="27221920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42068"/>
            <a:ext cx="8077200" cy="4772932"/>
          </a:xfrm>
        </p:spPr>
        <p:txBody>
          <a:bodyPr>
            <a:noAutofit/>
          </a:bodyPr>
          <a:lstStyle/>
          <a:p>
            <a:pPr marL="0" indent="0">
              <a:buNone/>
            </a:pPr>
            <a:r>
              <a:rPr lang="en-US" sz="2800" dirty="0" smtClean="0"/>
              <a:t>A </a:t>
            </a:r>
            <a:r>
              <a:rPr lang="en-US" sz="2800" dirty="0"/>
              <a:t>researcher models the area of the surface of a pond using a rectangle, a semi-circle, and an isosceles triangle. Drag each shape onto the scale diagram of the pond to show how the model fits. </a:t>
            </a:r>
            <a:endParaRPr lang="en-US" sz="2800" dirty="0" smtClean="0"/>
          </a:p>
          <a:p>
            <a:pPr marL="0" indent="0">
              <a:buNone/>
            </a:pPr>
            <a:endParaRPr lang="en-US" sz="2800" dirty="0"/>
          </a:p>
          <a:p>
            <a:pPr marL="0" indent="0">
              <a:buNone/>
            </a:pPr>
            <a:r>
              <a:rPr lang="en-US" sz="2800" dirty="0"/>
              <a:t>Explain whether the researcher’s </a:t>
            </a:r>
            <a:endParaRPr lang="en-US" sz="2800" dirty="0" smtClean="0"/>
          </a:p>
          <a:p>
            <a:pPr marL="0" indent="0">
              <a:buNone/>
            </a:pPr>
            <a:r>
              <a:rPr lang="en-US" sz="2800" dirty="0" smtClean="0"/>
              <a:t>model </a:t>
            </a:r>
            <a:r>
              <a:rPr lang="en-US" sz="2800" dirty="0"/>
              <a:t>will estimate an area greater </a:t>
            </a:r>
            <a:endParaRPr lang="en-US" sz="2800" dirty="0" smtClean="0"/>
          </a:p>
          <a:p>
            <a:pPr marL="0" indent="0">
              <a:buNone/>
            </a:pPr>
            <a:r>
              <a:rPr lang="en-US" sz="2800" dirty="0" smtClean="0"/>
              <a:t>than</a:t>
            </a:r>
            <a:r>
              <a:rPr lang="en-US" sz="2800" dirty="0"/>
              <a:t>, equal to, or less than the </a:t>
            </a:r>
            <a:endParaRPr lang="en-US" sz="2800" dirty="0" smtClean="0"/>
          </a:p>
          <a:p>
            <a:pPr marL="0" indent="0">
              <a:buNone/>
            </a:pPr>
            <a:r>
              <a:rPr lang="en-US" sz="2800" dirty="0" smtClean="0"/>
              <a:t>actual </a:t>
            </a:r>
            <a:r>
              <a:rPr lang="en-US" sz="2800" dirty="0"/>
              <a:t>area of the pond’s surface. Use specific examples and mathematics to support your answer. </a:t>
            </a:r>
          </a:p>
        </p:txBody>
      </p:sp>
      <p:pic>
        <p:nvPicPr>
          <p:cNvPr id="4" name="Picture 3"/>
          <p:cNvPicPr>
            <a:picLocks noChangeAspect="1"/>
          </p:cNvPicPr>
          <p:nvPr/>
        </p:nvPicPr>
        <p:blipFill>
          <a:blip r:embed="rId3" cstate="print"/>
          <a:stretch>
            <a:fillRect/>
          </a:stretch>
        </p:blipFill>
        <p:spPr>
          <a:xfrm>
            <a:off x="5715159" y="2514600"/>
            <a:ext cx="3108960" cy="1936780"/>
          </a:xfrm>
          <a:prstGeom prst="rect">
            <a:avLst/>
          </a:prstGeom>
        </p:spPr>
      </p:pic>
      <p:sp>
        <p:nvSpPr>
          <p:cNvPr id="6" name="Pentagon 5"/>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defRPr/>
            </a:pPr>
            <a:r>
              <a:rPr lang="en-US" sz="4000" b="1" dirty="0"/>
              <a:t> </a:t>
            </a:r>
            <a:r>
              <a:rPr lang="en-US" sz="4000" b="1" dirty="0" smtClean="0"/>
              <a:t>#12</a:t>
            </a:r>
            <a:endParaRPr lang="en-US" sz="4000" b="1" dirty="0"/>
          </a:p>
        </p:txBody>
      </p:sp>
      <p:pic>
        <p:nvPicPr>
          <p:cNvPr id="8" name="Picture 4" descr="C:\Users\Shannon\AppData\Local\Microsoft\Windows\INetCache\IE\CL72NDSD\MC90043388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4238" y="136525"/>
            <a:ext cx="639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9614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8458200" cy="5355312"/>
          </a:xfrm>
          <a:prstGeom prst="rect">
            <a:avLst/>
          </a:prstGeom>
        </p:spPr>
        <p:txBody>
          <a:bodyPr wrap="square">
            <a:spAutoFit/>
          </a:bodyPr>
          <a:lstStyle/>
          <a:p>
            <a:r>
              <a:rPr lang="en-US" b="1" dirty="0"/>
              <a:t>Rubric: </a:t>
            </a:r>
            <a:endParaRPr lang="en-US" b="1" dirty="0" smtClean="0"/>
          </a:p>
          <a:p>
            <a:r>
              <a:rPr lang="en-US" dirty="0" smtClean="0"/>
              <a:t>(</a:t>
            </a:r>
            <a:r>
              <a:rPr lang="en-US" dirty="0"/>
              <a:t>2 points) The student is able to drag the shapes onto the pond in a way to model the best possible fit and make the determination that the pond is slightly larger than the combined areas of the three shapes. The student must supply an explanation that adjusts for the difference in size by either determining the areas of the shapes with specific values or stating how the pond is larger than the combined shapes by a certain portion of one of the shapes (e.g., the triangle needed to be about 2 units longer). </a:t>
            </a:r>
          </a:p>
          <a:p>
            <a:r>
              <a:rPr lang="en-US" dirty="0"/>
              <a:t>(1 point) The student is able to place the shapes onto the pond in a way to model the best possible fit, but is not able to draw a correct conclusion or support the conclusion</a:t>
            </a:r>
            <a:r>
              <a:rPr lang="en-US" dirty="0" smtClean="0"/>
              <a:t>.</a:t>
            </a:r>
          </a:p>
          <a:p>
            <a:r>
              <a:rPr lang="en-US" dirty="0" smtClean="0"/>
              <a:t> </a:t>
            </a:r>
            <a:endParaRPr lang="en-US" dirty="0"/>
          </a:p>
          <a:p>
            <a:r>
              <a:rPr lang="en-US" b="1" dirty="0" smtClean="0"/>
              <a:t>Answer: </a:t>
            </a:r>
          </a:p>
          <a:p>
            <a:r>
              <a:rPr lang="en-US" dirty="0" smtClean="0"/>
              <a:t>The </a:t>
            </a:r>
            <a:r>
              <a:rPr lang="en-US" dirty="0"/>
              <a:t>area of the pond is slightly greater than the combined </a:t>
            </a:r>
            <a:endParaRPr lang="en-US" dirty="0" smtClean="0"/>
          </a:p>
          <a:p>
            <a:r>
              <a:rPr lang="en-US" dirty="0" smtClean="0"/>
              <a:t>area </a:t>
            </a:r>
            <a:r>
              <a:rPr lang="en-US" dirty="0"/>
              <a:t>of the three shapes. The semi-circle is the best fit, with </a:t>
            </a:r>
            <a:endParaRPr lang="en-US" dirty="0" smtClean="0"/>
          </a:p>
          <a:p>
            <a:r>
              <a:rPr lang="en-US" dirty="0" smtClean="0"/>
              <a:t>a </a:t>
            </a:r>
            <a:r>
              <a:rPr lang="en-US" dirty="0"/>
              <a:t>only small amount of the pond extending out the right side</a:t>
            </a:r>
            <a:r>
              <a:rPr lang="en-US" dirty="0" smtClean="0"/>
              <a:t>,</a:t>
            </a:r>
          </a:p>
          <a:p>
            <a:r>
              <a:rPr lang="en-US" dirty="0" smtClean="0"/>
              <a:t> </a:t>
            </a:r>
            <a:r>
              <a:rPr lang="en-US" dirty="0"/>
              <a:t>but that is accounted for because of the gap between the </a:t>
            </a:r>
            <a:endParaRPr lang="en-US" dirty="0" smtClean="0"/>
          </a:p>
          <a:p>
            <a:r>
              <a:rPr lang="en-US" dirty="0" smtClean="0"/>
              <a:t>pond </a:t>
            </a:r>
            <a:r>
              <a:rPr lang="en-US" dirty="0"/>
              <a:t>and the semi-circle at the bottom left side. The rectangle is a good match to the main portion of the pond. However, the triangle is smaller than the remaining portion of the pond. Given the combined area of the three shapes is about 39.3 + 105 +24.5 or 168.8 </a:t>
            </a:r>
            <a:r>
              <a:rPr lang="en-US" i="1" dirty="0" err="1"/>
              <a:t>sq</a:t>
            </a:r>
            <a:r>
              <a:rPr lang="en-US" dirty="0"/>
              <a:t> units, I would estimate the pond to be about 175 </a:t>
            </a:r>
            <a:r>
              <a:rPr lang="en-US" i="1" dirty="0" err="1"/>
              <a:t>sq</a:t>
            </a:r>
            <a:r>
              <a:rPr lang="en-US" dirty="0"/>
              <a:t> units. 	</a:t>
            </a:r>
          </a:p>
        </p:txBody>
      </p:sp>
      <p:pic>
        <p:nvPicPr>
          <p:cNvPr id="3" name="Picture 2"/>
          <p:cNvPicPr>
            <a:picLocks noChangeAspect="1"/>
          </p:cNvPicPr>
          <p:nvPr/>
        </p:nvPicPr>
        <p:blipFill>
          <a:blip r:embed="rId3" cstate="print"/>
          <a:stretch>
            <a:fillRect/>
          </a:stretch>
        </p:blipFill>
        <p:spPr>
          <a:xfrm>
            <a:off x="6294120" y="3570285"/>
            <a:ext cx="2468880" cy="1551662"/>
          </a:xfrm>
          <a:prstGeom prst="rect">
            <a:avLst/>
          </a:prstGeom>
        </p:spPr>
      </p:pic>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#12 </a:t>
            </a:r>
            <a:r>
              <a:rPr lang="en-US" sz="3600" b="1" dirty="0"/>
              <a:t>Answer</a:t>
            </a:r>
          </a:p>
        </p:txBody>
      </p:sp>
    </p:spTree>
    <p:extLst>
      <p:ext uri="{BB962C8B-B14F-4D97-AF65-F5344CB8AC3E}">
        <p14:creationId xmlns:p14="http://schemas.microsoft.com/office/powerpoint/2010/main" val="2902113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42068"/>
            <a:ext cx="8077200" cy="4772932"/>
          </a:xfrm>
        </p:spPr>
        <p:txBody>
          <a:bodyPr>
            <a:noAutofit/>
          </a:bodyPr>
          <a:lstStyle/>
          <a:p>
            <a:pPr marL="0" indent="0">
              <a:buNone/>
            </a:pPr>
            <a:r>
              <a:rPr lang="en-US" sz="1800" dirty="0" smtClean="0"/>
              <a:t>Lana wrote an article for the school newspaper about the seniors at her school. There are over 1000 students in the senior class and over 4000 students at her school. Lana asked all 40 of the seniors on the swim team whether they intend to go to college, and 22 said yes. She reported in her article that 55% of this year’s senior class intends to go to college. </a:t>
            </a:r>
          </a:p>
          <a:p>
            <a:pPr marL="0" indent="0">
              <a:buNone/>
            </a:pPr>
            <a:endParaRPr lang="en-US" sz="1800" dirty="0"/>
          </a:p>
          <a:p>
            <a:pPr marL="0" indent="0">
              <a:buNone/>
            </a:pPr>
            <a:r>
              <a:rPr lang="en-US" sz="1800" dirty="0" smtClean="0"/>
              <a:t>How could Lana improve the accuracy of the information she reported in her article about the seniors at her school? Select </a:t>
            </a:r>
            <a:r>
              <a:rPr lang="en-US" sz="1800" b="1" dirty="0" smtClean="0"/>
              <a:t>all</a:t>
            </a:r>
            <a:r>
              <a:rPr lang="en-US" sz="1800" dirty="0" smtClean="0"/>
              <a:t> that apply.</a:t>
            </a:r>
          </a:p>
          <a:p>
            <a:pPr marL="457200" indent="-457200">
              <a:buAutoNum type="alphaUcPeriod"/>
            </a:pPr>
            <a:r>
              <a:rPr lang="en-US" sz="1800" dirty="0" smtClean="0"/>
              <a:t>She could report that this only applies to seniors who are swimmers. </a:t>
            </a:r>
          </a:p>
          <a:p>
            <a:pPr marL="457200" indent="-457200">
              <a:buAutoNum type="alphaUcPeriod"/>
            </a:pPr>
            <a:r>
              <a:rPr lang="en-US" sz="1800" dirty="0" smtClean="0"/>
              <a:t>She could check her arithmetic because she made a mistake computing the percentage. </a:t>
            </a:r>
          </a:p>
          <a:p>
            <a:pPr marL="457200" indent="-457200">
              <a:buAutoNum type="alphaUcPeriod"/>
            </a:pPr>
            <a:r>
              <a:rPr lang="en-US" sz="1800" dirty="0" smtClean="0"/>
              <a:t>She could ask the guidance counselors what percentage of the senior class went to college last year. </a:t>
            </a:r>
          </a:p>
          <a:p>
            <a:pPr marL="457200" indent="-457200">
              <a:buAutoNum type="alphaUcPeriod"/>
            </a:pPr>
            <a:r>
              <a:rPr lang="en-US" sz="1800" dirty="0" smtClean="0"/>
              <a:t>There is no need to improve the accuracy of the information she reported because she did everything correctly.</a:t>
            </a:r>
          </a:p>
          <a:p>
            <a:pPr marL="457200" indent="-457200">
              <a:buAutoNum type="alphaUcPeriod"/>
            </a:pPr>
            <a:r>
              <a:rPr lang="en-US" sz="1800" dirty="0" smtClean="0"/>
              <a:t>She could randomly select 40 students at the all-senior assembly and ask them whether they intend to go to college. </a:t>
            </a:r>
            <a:endParaRPr lang="en-US" sz="1800" dirty="0"/>
          </a:p>
        </p:txBody>
      </p:sp>
      <p:sp>
        <p:nvSpPr>
          <p:cNvPr id="6" name="Pentagon 5"/>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defRPr/>
            </a:pPr>
            <a:r>
              <a:rPr lang="en-US" sz="4000" b="1" dirty="0"/>
              <a:t> </a:t>
            </a:r>
            <a:r>
              <a:rPr lang="en-US" sz="4000" b="1" dirty="0" smtClean="0"/>
              <a:t>#13</a:t>
            </a:r>
            <a:endParaRPr lang="en-US" sz="4000" b="1" dirty="0"/>
          </a:p>
        </p:txBody>
      </p:sp>
      <p:pic>
        <p:nvPicPr>
          <p:cNvPr id="8" name="Picture 4" descr="C:\Users\Shannon\AppData\Local\Microsoft\Windows\INetCache\IE\CL72NDSD\MC9004338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4238" y="136525"/>
            <a:ext cx="639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80815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8458200" cy="1692771"/>
          </a:xfrm>
          <a:prstGeom prst="rect">
            <a:avLst/>
          </a:prstGeom>
        </p:spPr>
        <p:txBody>
          <a:bodyPr wrap="square">
            <a:spAutoFit/>
          </a:bodyPr>
          <a:lstStyle/>
          <a:p>
            <a:r>
              <a:rPr lang="en-US" sz="2600" b="1" dirty="0"/>
              <a:t>Rubric: </a:t>
            </a:r>
            <a:endParaRPr lang="en-US" sz="2600" b="1" dirty="0" smtClean="0"/>
          </a:p>
          <a:p>
            <a:r>
              <a:rPr lang="en-US" sz="2600" dirty="0" smtClean="0"/>
              <a:t>(1 point) The student selects all correct answer choices.</a:t>
            </a:r>
          </a:p>
          <a:p>
            <a:r>
              <a:rPr lang="en-US" sz="2600" dirty="0" smtClean="0"/>
              <a:t>  </a:t>
            </a:r>
            <a:endParaRPr lang="en-US" sz="2600" dirty="0"/>
          </a:p>
          <a:p>
            <a:r>
              <a:rPr lang="en-US" sz="2600" b="1" dirty="0" smtClean="0"/>
              <a:t>Answer: </a:t>
            </a:r>
            <a:r>
              <a:rPr lang="en-US" sz="2600" dirty="0" smtClean="0"/>
              <a:t>A and E</a:t>
            </a:r>
            <a:r>
              <a:rPr lang="en-US" sz="2600" dirty="0"/>
              <a:t>	</a:t>
            </a:r>
          </a:p>
        </p:txBody>
      </p:sp>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#13 </a:t>
            </a:r>
            <a:r>
              <a:rPr lang="en-US" sz="3600" b="1" dirty="0"/>
              <a:t>Answer</a:t>
            </a:r>
          </a:p>
        </p:txBody>
      </p:sp>
    </p:spTree>
    <p:extLst>
      <p:ext uri="{BB962C8B-B14F-4D97-AF65-F5344CB8AC3E}">
        <p14:creationId xmlns:p14="http://schemas.microsoft.com/office/powerpoint/2010/main" val="3262069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42068"/>
            <a:ext cx="8077200" cy="4772932"/>
          </a:xfrm>
        </p:spPr>
        <p:txBody>
          <a:bodyPr>
            <a:noAutofit/>
          </a:bodyPr>
          <a:lstStyle/>
          <a:p>
            <a:pPr marL="0" indent="0">
              <a:buNone/>
            </a:pPr>
            <a:r>
              <a:rPr lang="en-US" sz="2200" dirty="0" smtClean="0"/>
              <a:t>The relationship between Jack’s distance from home and the time since he left home is linear, as show in the table. </a:t>
            </a:r>
          </a:p>
          <a:p>
            <a:pPr marL="0" indent="0">
              <a:buNone/>
            </a:pPr>
            <a:endParaRPr lang="en-US" sz="2200" dirty="0"/>
          </a:p>
          <a:p>
            <a:pPr marL="0" indent="0">
              <a:buNone/>
            </a:pPr>
            <a:endParaRPr lang="en-US" sz="2200" dirty="0" smtClean="0"/>
          </a:p>
          <a:p>
            <a:pPr marL="0" indent="0">
              <a:buNone/>
            </a:pPr>
            <a:endParaRPr lang="en-US" sz="2200" dirty="0"/>
          </a:p>
          <a:p>
            <a:pPr marL="0" indent="0">
              <a:buNone/>
            </a:pPr>
            <a:r>
              <a:rPr lang="en-US" sz="2200" dirty="0" smtClean="0"/>
              <a:t>Based on the values in the table, determine whether each statement is true. Select True or False for each statement. </a:t>
            </a:r>
            <a:endParaRPr lang="en-US" sz="2200" dirty="0"/>
          </a:p>
        </p:txBody>
      </p:sp>
      <p:sp>
        <p:nvSpPr>
          <p:cNvPr id="6" name="Pentagon 5"/>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defRPr/>
            </a:pPr>
            <a:r>
              <a:rPr lang="en-US" sz="4000" b="1" dirty="0"/>
              <a:t> </a:t>
            </a:r>
            <a:r>
              <a:rPr lang="en-US" sz="4000" b="1" dirty="0" smtClean="0"/>
              <a:t>#14</a:t>
            </a:r>
            <a:endParaRPr lang="en-US" sz="4000" b="1" dirty="0"/>
          </a:p>
        </p:txBody>
      </p:sp>
      <p:pic>
        <p:nvPicPr>
          <p:cNvPr id="8" name="Picture 4" descr="C:\Users\Shannon\AppData\Local\Microsoft\Windows\INetCache\IE\CL72NDSD\MC9004338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4238" y="136525"/>
            <a:ext cx="639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643020"/>
            <a:ext cx="3043237" cy="1247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886200"/>
            <a:ext cx="8748132"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76538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143000"/>
            <a:ext cx="8458200" cy="2092881"/>
          </a:xfrm>
          <a:prstGeom prst="rect">
            <a:avLst/>
          </a:prstGeom>
        </p:spPr>
        <p:txBody>
          <a:bodyPr wrap="square">
            <a:spAutoFit/>
          </a:bodyPr>
          <a:lstStyle/>
          <a:p>
            <a:r>
              <a:rPr lang="en-US" sz="2600" b="1" dirty="0"/>
              <a:t>Rubric: </a:t>
            </a:r>
            <a:endParaRPr lang="en-US" sz="2600" b="1" dirty="0" smtClean="0"/>
          </a:p>
          <a:p>
            <a:r>
              <a:rPr lang="en-US" sz="2600" dirty="0" smtClean="0"/>
              <a:t>(1 point) The student determines each statement as being either true or false.</a:t>
            </a:r>
          </a:p>
          <a:p>
            <a:r>
              <a:rPr lang="en-US" sz="2600" dirty="0" smtClean="0"/>
              <a:t>  </a:t>
            </a:r>
            <a:endParaRPr lang="en-US" sz="2600" dirty="0"/>
          </a:p>
          <a:p>
            <a:r>
              <a:rPr lang="en-US" sz="2600" b="1" dirty="0" smtClean="0"/>
              <a:t>Answer: </a:t>
            </a:r>
            <a:r>
              <a:rPr lang="en-US" sz="2600" dirty="0" smtClean="0"/>
              <a:t>T, T, F</a:t>
            </a:r>
            <a:r>
              <a:rPr lang="en-US" sz="2600" dirty="0"/>
              <a:t>	</a:t>
            </a:r>
          </a:p>
        </p:txBody>
      </p:sp>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#14 </a:t>
            </a:r>
            <a:r>
              <a:rPr lang="en-US" sz="3600" b="1" dirty="0"/>
              <a:t>Answer</a:t>
            </a:r>
          </a:p>
        </p:txBody>
      </p:sp>
    </p:spTree>
    <p:extLst>
      <p:ext uri="{BB962C8B-B14F-4D97-AF65-F5344CB8AC3E}">
        <p14:creationId xmlns:p14="http://schemas.microsoft.com/office/powerpoint/2010/main" val="3427538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756" y="1295400"/>
            <a:ext cx="7919244" cy="2246769"/>
          </a:xfrm>
          <a:prstGeom prst="rect">
            <a:avLst/>
          </a:prstGeom>
        </p:spPr>
        <p:txBody>
          <a:bodyPr wrap="square">
            <a:spAutoFit/>
          </a:bodyPr>
          <a:lstStyle/>
          <a:p>
            <a:r>
              <a:rPr lang="en-US" sz="2800" b="1" dirty="0">
                <a:solidFill>
                  <a:srgbClr val="000000"/>
                </a:solidFill>
              </a:rPr>
              <a:t>Rubric: </a:t>
            </a:r>
            <a:endParaRPr lang="en-US" sz="2800" b="1" dirty="0" smtClean="0">
              <a:solidFill>
                <a:srgbClr val="000000"/>
              </a:solidFill>
            </a:endParaRPr>
          </a:p>
          <a:p>
            <a:r>
              <a:rPr lang="en-US" sz="2800" dirty="0" smtClean="0">
                <a:solidFill>
                  <a:srgbClr val="000000"/>
                </a:solidFill>
              </a:rPr>
              <a:t>(</a:t>
            </a:r>
            <a:r>
              <a:rPr lang="en-US" sz="2800" dirty="0">
                <a:solidFill>
                  <a:srgbClr val="000000"/>
                </a:solidFill>
              </a:rPr>
              <a:t>1 point) The student </a:t>
            </a:r>
            <a:r>
              <a:rPr lang="en-US" sz="2800" dirty="0" smtClean="0">
                <a:solidFill>
                  <a:srgbClr val="000000"/>
                </a:solidFill>
              </a:rPr>
              <a:t>enters a reasonable estimate for the amount of water in the cistern. </a:t>
            </a:r>
          </a:p>
          <a:p>
            <a:endParaRPr lang="en-US" sz="2800" dirty="0">
              <a:solidFill>
                <a:srgbClr val="000000"/>
              </a:solidFill>
            </a:endParaRPr>
          </a:p>
          <a:p>
            <a:r>
              <a:rPr lang="en-US" sz="2800" b="1" dirty="0" smtClean="0">
                <a:solidFill>
                  <a:srgbClr val="000000"/>
                </a:solidFill>
              </a:rPr>
              <a:t>Answer: </a:t>
            </a:r>
            <a:r>
              <a:rPr lang="en-US" sz="2800" dirty="0" smtClean="0">
                <a:solidFill>
                  <a:srgbClr val="000000"/>
                </a:solidFill>
              </a:rPr>
              <a:t>between 340 and 700</a:t>
            </a:r>
            <a:r>
              <a:rPr lang="en-US" sz="2800" dirty="0">
                <a:solidFill>
                  <a:srgbClr val="000000"/>
                </a:solidFill>
              </a:rPr>
              <a:t>	</a:t>
            </a:r>
          </a:p>
        </p:txBody>
      </p:sp>
      <p:sp>
        <p:nvSpPr>
          <p:cNvPr id="5" name="Pentagon 4"/>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#1 </a:t>
            </a:r>
            <a:r>
              <a:rPr lang="en-US" sz="3600" b="1" dirty="0"/>
              <a:t>Answer</a:t>
            </a:r>
          </a:p>
        </p:txBody>
      </p:sp>
    </p:spTree>
    <p:extLst>
      <p:ext uri="{BB962C8B-B14F-4D97-AF65-F5344CB8AC3E}">
        <p14:creationId xmlns:p14="http://schemas.microsoft.com/office/powerpoint/2010/main" val="10898799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271" y="914400"/>
            <a:ext cx="5562600" cy="4772932"/>
          </a:xfrm>
        </p:spPr>
        <p:txBody>
          <a:bodyPr>
            <a:noAutofit/>
          </a:bodyPr>
          <a:lstStyle/>
          <a:p>
            <a:pPr marL="0" indent="0">
              <a:buNone/>
            </a:pPr>
            <a:r>
              <a:rPr lang="en-US" sz="2200" dirty="0" smtClean="0"/>
              <a:t>The scatterplot shown represents the winning times for the women’s 100 meter freestyle race for the Olympic Games between 1912 and 2012. </a:t>
            </a:r>
          </a:p>
          <a:p>
            <a:pPr marL="0" indent="0">
              <a:buNone/>
            </a:pPr>
            <a:r>
              <a:rPr lang="en-US" sz="2200" b="1" i="1" dirty="0" smtClean="0"/>
              <a:t>Part A:</a:t>
            </a:r>
            <a:r>
              <a:rPr lang="en-US" sz="2200" dirty="0" smtClean="0"/>
              <a:t> Let </a:t>
            </a:r>
            <a:r>
              <a:rPr lang="en-US" sz="2200" i="1" dirty="0" smtClean="0"/>
              <a:t>x</a:t>
            </a:r>
            <a:r>
              <a:rPr lang="en-US" sz="2200" dirty="0" smtClean="0"/>
              <a:t> be the year since 1912 and </a:t>
            </a:r>
            <a:r>
              <a:rPr lang="en-US" sz="2200" i="1" dirty="0" smtClean="0"/>
              <a:t>f(x)</a:t>
            </a:r>
            <a:r>
              <a:rPr lang="en-US" sz="2200" dirty="0" smtClean="0"/>
              <a:t> be the winning time in seconds. Enter either a linear or an exponential function that models the data in the response box. </a:t>
            </a:r>
          </a:p>
          <a:p>
            <a:pPr marL="0" indent="0">
              <a:buNone/>
            </a:pPr>
            <a:r>
              <a:rPr lang="en-US" sz="2200" b="1" i="1" dirty="0" smtClean="0"/>
              <a:t>Part B:</a:t>
            </a:r>
            <a:r>
              <a:rPr lang="en-US" sz="2200" dirty="0" smtClean="0"/>
              <a:t> Greta Andersen from Denmark won the race in 1948 with a time of 66.3 seconds. What is the difference between your model’s prediction and Greta’s actual winning time? Enter your answer in the response box. </a:t>
            </a:r>
          </a:p>
          <a:p>
            <a:pPr marL="0" indent="0">
              <a:buNone/>
            </a:pPr>
            <a:r>
              <a:rPr lang="en-US" sz="2200" b="1" i="1" dirty="0" smtClean="0"/>
              <a:t>Part C:</a:t>
            </a:r>
            <a:r>
              <a:rPr lang="en-US" sz="2200" dirty="0" smtClean="0"/>
              <a:t> What does your model predict the winning time will be in the 2016 Olympics? Enter your answer in the response box. </a:t>
            </a:r>
            <a:endParaRPr lang="en-US" sz="2200" b="1" i="1" dirty="0"/>
          </a:p>
        </p:txBody>
      </p:sp>
      <p:sp>
        <p:nvSpPr>
          <p:cNvPr id="6" name="Pentagon 5"/>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defRPr/>
            </a:pPr>
            <a:r>
              <a:rPr lang="en-US" sz="4000" b="1" dirty="0"/>
              <a:t> </a:t>
            </a:r>
            <a:r>
              <a:rPr lang="en-US" sz="4000" b="1" dirty="0" smtClean="0"/>
              <a:t>#15</a:t>
            </a:r>
            <a:endParaRPr lang="en-US" sz="4000" b="1" dirty="0"/>
          </a:p>
        </p:txBody>
      </p:sp>
      <p:pic>
        <p:nvPicPr>
          <p:cNvPr id="8" name="Picture 4" descr="C:\Users\Shannon\AppData\Local\Microsoft\Windows\INetCache\IE\CL72NDSD\MC9004338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4238" y="136525"/>
            <a:ext cx="639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7044" y="1905000"/>
            <a:ext cx="32670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42513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04800" y="1143000"/>
                <a:ext cx="8458200" cy="5693866"/>
              </a:xfrm>
              <a:prstGeom prst="rect">
                <a:avLst/>
              </a:prstGeom>
            </p:spPr>
            <p:txBody>
              <a:bodyPr wrap="square">
                <a:spAutoFit/>
              </a:bodyPr>
              <a:lstStyle/>
              <a:p>
                <a:r>
                  <a:rPr lang="en-US" sz="2600" b="1" dirty="0" smtClean="0"/>
                  <a:t>Rubric: </a:t>
                </a:r>
              </a:p>
              <a:p>
                <a:r>
                  <a:rPr lang="en-US" sz="2600" dirty="0" smtClean="0"/>
                  <a:t>(2 points) The student enters an expression for </a:t>
                </a:r>
                <a:r>
                  <a:rPr lang="en-US" sz="2600" i="1" dirty="0" smtClean="0"/>
                  <a:t>f(x)</a:t>
                </a:r>
                <a:r>
                  <a:rPr lang="en-US" sz="2600" dirty="0" smtClean="0"/>
                  <a:t> in the first response box such that </a:t>
                </a:r>
                <a14:m>
                  <m:oMath xmlns:m="http://schemas.openxmlformats.org/officeDocument/2006/math">
                    <m:d>
                      <m:dPr>
                        <m:begChr m:val="|"/>
                        <m:endChr m:val="|"/>
                        <m:ctrlPr>
                          <a:rPr lang="en-US" sz="2600" i="1" smtClean="0">
                            <a:latin typeface="Cambria Math"/>
                          </a:rPr>
                        </m:ctrlPr>
                      </m:dPr>
                      <m:e>
                        <m:r>
                          <a:rPr lang="en-US" sz="2600" b="0" i="1" smtClean="0">
                            <a:latin typeface="Cambria Math"/>
                          </a:rPr>
                          <m:t>𝑓</m:t>
                        </m:r>
                        <m:d>
                          <m:dPr>
                            <m:ctrlPr>
                              <a:rPr lang="en-US" sz="2600" b="0" i="1" smtClean="0">
                                <a:latin typeface="Cambria Math"/>
                              </a:rPr>
                            </m:ctrlPr>
                          </m:dPr>
                          <m:e>
                            <m:r>
                              <a:rPr lang="en-US" sz="2600" b="0" i="1" smtClean="0">
                                <a:latin typeface="Cambria Math"/>
                              </a:rPr>
                              <m:t>0</m:t>
                            </m:r>
                          </m:e>
                        </m:d>
                        <m:r>
                          <a:rPr lang="en-US" sz="2600" b="0" i="1" smtClean="0">
                            <a:latin typeface="Cambria Math"/>
                          </a:rPr>
                          <m:t>−82</m:t>
                        </m:r>
                      </m:e>
                    </m:d>
                    <m:r>
                      <a:rPr lang="en-US" sz="2600" i="1" smtClean="0">
                        <a:latin typeface="Cambria Math"/>
                        <a:ea typeface="Cambria Math"/>
                      </a:rPr>
                      <m:t>≤</m:t>
                    </m:r>
                    <m:r>
                      <a:rPr lang="en-US" sz="2600" b="0" i="1" smtClean="0">
                        <a:latin typeface="Cambria Math"/>
                        <a:ea typeface="Cambria Math"/>
                      </a:rPr>
                      <m:t>10</m:t>
                    </m:r>
                  </m:oMath>
                </a14:m>
                <a:r>
                  <a:rPr lang="en-US" sz="2600" dirty="0" smtClean="0"/>
                  <a:t> and </a:t>
                </a:r>
                <a14:m>
                  <m:oMath xmlns:m="http://schemas.openxmlformats.org/officeDocument/2006/math">
                    <m:d>
                      <m:dPr>
                        <m:begChr m:val="|"/>
                        <m:endChr m:val="|"/>
                        <m:ctrlPr>
                          <a:rPr lang="en-US" sz="2600" i="1" smtClean="0">
                            <a:latin typeface="Cambria Math"/>
                          </a:rPr>
                        </m:ctrlPr>
                      </m:dPr>
                      <m:e>
                        <m:r>
                          <a:rPr lang="en-US" sz="2600" b="0" i="1" smtClean="0">
                            <a:latin typeface="Cambria Math"/>
                          </a:rPr>
                          <m:t>𝑓</m:t>
                        </m:r>
                        <m:d>
                          <m:dPr>
                            <m:ctrlPr>
                              <a:rPr lang="en-US" sz="2600" b="0" i="1" smtClean="0">
                                <a:latin typeface="Cambria Math"/>
                              </a:rPr>
                            </m:ctrlPr>
                          </m:dPr>
                          <m:e>
                            <m:r>
                              <a:rPr lang="en-US" sz="2600" b="0" i="1" smtClean="0">
                                <a:latin typeface="Cambria Math"/>
                              </a:rPr>
                              <m:t>100</m:t>
                            </m:r>
                          </m:e>
                        </m:d>
                        <m:r>
                          <a:rPr lang="en-US" sz="2600" b="0" i="1" smtClean="0">
                            <a:latin typeface="Cambria Math"/>
                          </a:rPr>
                          <m:t>−53</m:t>
                        </m:r>
                      </m:e>
                    </m:d>
                    <m:r>
                      <a:rPr lang="en-US" sz="2600" i="1" smtClean="0">
                        <a:latin typeface="Cambria Math"/>
                        <a:ea typeface="Cambria Math"/>
                      </a:rPr>
                      <m:t>≤</m:t>
                    </m:r>
                    <m:r>
                      <a:rPr lang="en-US" sz="2600" b="0" i="1" smtClean="0">
                        <a:latin typeface="Cambria Math"/>
                        <a:ea typeface="Cambria Math"/>
                      </a:rPr>
                      <m:t>10</m:t>
                    </m:r>
                  </m:oMath>
                </a14:m>
                <a:r>
                  <a:rPr lang="en-US" sz="2600" dirty="0" smtClean="0"/>
                  <a:t>. The student the enters </a:t>
                </a:r>
                <a14:m>
                  <m:oMath xmlns:m="http://schemas.openxmlformats.org/officeDocument/2006/math">
                    <m:r>
                      <a:rPr lang="en-US" sz="2600" i="1" smtClean="0">
                        <a:latin typeface="Cambria Math"/>
                        <a:ea typeface="Cambria Math"/>
                      </a:rPr>
                      <m:t>±</m:t>
                    </m:r>
                    <m:r>
                      <a:rPr lang="en-US" sz="2600" b="0" i="1" smtClean="0">
                        <a:latin typeface="Cambria Math"/>
                        <a:ea typeface="Cambria Math"/>
                      </a:rPr>
                      <m:t>(</m:t>
                    </m:r>
                    <m:r>
                      <a:rPr lang="en-US" sz="2600" b="0" i="1" smtClean="0">
                        <a:latin typeface="Cambria Math"/>
                        <a:ea typeface="Cambria Math"/>
                      </a:rPr>
                      <m:t>𝑓</m:t>
                    </m:r>
                    <m:d>
                      <m:dPr>
                        <m:ctrlPr>
                          <a:rPr lang="en-US" sz="2600" b="0" i="1" smtClean="0">
                            <a:latin typeface="Cambria Math"/>
                            <a:ea typeface="Cambria Math"/>
                          </a:rPr>
                        </m:ctrlPr>
                      </m:dPr>
                      <m:e>
                        <m:r>
                          <a:rPr lang="en-US" sz="2600" b="0" i="1" smtClean="0">
                            <a:latin typeface="Cambria Math"/>
                            <a:ea typeface="Cambria Math"/>
                          </a:rPr>
                          <m:t>36</m:t>
                        </m:r>
                      </m:e>
                    </m:d>
                    <m:r>
                      <a:rPr lang="en-US" sz="2600" b="0" i="1" smtClean="0">
                        <a:latin typeface="Cambria Math"/>
                        <a:ea typeface="Cambria Math"/>
                      </a:rPr>
                      <m:t>−66.3)</m:t>
                    </m:r>
                  </m:oMath>
                </a14:m>
                <a:r>
                  <a:rPr lang="en-US" sz="2600" dirty="0" smtClean="0"/>
                  <a:t> within a reasonable tolerance in the second response box and enters </a:t>
                </a:r>
                <a14:m>
                  <m:oMath xmlns:m="http://schemas.openxmlformats.org/officeDocument/2006/math">
                    <m:r>
                      <a:rPr lang="en-US" sz="2600" b="0" i="1" smtClean="0">
                        <a:latin typeface="Cambria Math"/>
                      </a:rPr>
                      <m:t>𝑓</m:t>
                    </m:r>
                    <m:r>
                      <a:rPr lang="en-US" sz="2600" b="0" i="1" smtClean="0">
                        <a:latin typeface="Cambria Math"/>
                      </a:rPr>
                      <m:t>(104)</m:t>
                    </m:r>
                  </m:oMath>
                </a14:m>
                <a:r>
                  <a:rPr lang="en-US" sz="2600" dirty="0" smtClean="0"/>
                  <a:t> in the third response box. </a:t>
                </a:r>
              </a:p>
              <a:p>
                <a:r>
                  <a:rPr lang="en-US" sz="2600" dirty="0" smtClean="0"/>
                  <a:t>(1 point) The students enters an expression for </a:t>
                </a:r>
                <a14:m>
                  <m:oMath xmlns:m="http://schemas.openxmlformats.org/officeDocument/2006/math">
                    <m:r>
                      <a:rPr lang="en-US" sz="2600" b="0" i="1" smtClean="0">
                        <a:latin typeface="Cambria Math"/>
                      </a:rPr>
                      <m:t>𝑓</m:t>
                    </m:r>
                    <m:r>
                      <a:rPr lang="en-US" sz="2600" b="0" i="1" smtClean="0">
                        <a:latin typeface="Cambria Math"/>
                      </a:rPr>
                      <m:t>(</m:t>
                    </m:r>
                    <m:r>
                      <a:rPr lang="en-US" sz="2600" b="0" i="1" smtClean="0">
                        <a:latin typeface="Cambria Math"/>
                      </a:rPr>
                      <m:t>𝑥</m:t>
                    </m:r>
                    <m:r>
                      <a:rPr lang="en-US" sz="2600" b="0" i="1" smtClean="0">
                        <a:latin typeface="Cambria Math"/>
                      </a:rPr>
                      <m:t>)</m:t>
                    </m:r>
                  </m:oMath>
                </a14:m>
                <a:r>
                  <a:rPr lang="en-US" sz="2600" dirty="0" smtClean="0"/>
                  <a:t> in the first response box such that </a:t>
                </a:r>
                <a14:m>
                  <m:oMath xmlns:m="http://schemas.openxmlformats.org/officeDocument/2006/math">
                    <m:d>
                      <m:dPr>
                        <m:begChr m:val="|"/>
                        <m:endChr m:val="|"/>
                        <m:ctrlPr>
                          <a:rPr lang="en-US" sz="2600" i="1">
                            <a:latin typeface="Cambria Math"/>
                          </a:rPr>
                        </m:ctrlPr>
                      </m:dPr>
                      <m:e>
                        <m:r>
                          <a:rPr lang="en-US" sz="2600" i="1">
                            <a:latin typeface="Cambria Math"/>
                          </a:rPr>
                          <m:t>𝑓</m:t>
                        </m:r>
                        <m:d>
                          <m:dPr>
                            <m:ctrlPr>
                              <a:rPr lang="en-US" sz="2600" i="1">
                                <a:latin typeface="Cambria Math"/>
                              </a:rPr>
                            </m:ctrlPr>
                          </m:dPr>
                          <m:e>
                            <m:r>
                              <a:rPr lang="en-US" sz="2600" i="1">
                                <a:latin typeface="Cambria Math"/>
                              </a:rPr>
                              <m:t>0</m:t>
                            </m:r>
                          </m:e>
                        </m:d>
                        <m:r>
                          <a:rPr lang="en-US" sz="2600" i="1">
                            <a:latin typeface="Cambria Math"/>
                          </a:rPr>
                          <m:t>−82</m:t>
                        </m:r>
                      </m:e>
                    </m:d>
                    <m:r>
                      <a:rPr lang="en-US" sz="2600" i="1">
                        <a:latin typeface="Cambria Math"/>
                        <a:ea typeface="Cambria Math"/>
                      </a:rPr>
                      <m:t>≤10</m:t>
                    </m:r>
                  </m:oMath>
                </a14:m>
                <a:r>
                  <a:rPr lang="en-US" sz="2600" dirty="0"/>
                  <a:t> </a:t>
                </a:r>
                <a:r>
                  <a:rPr lang="en-US" sz="2600" dirty="0" smtClean="0"/>
                  <a:t>and </a:t>
                </a:r>
                <a14:m>
                  <m:oMath xmlns:m="http://schemas.openxmlformats.org/officeDocument/2006/math">
                    <m:d>
                      <m:dPr>
                        <m:begChr m:val="|"/>
                        <m:endChr m:val="|"/>
                        <m:ctrlPr>
                          <a:rPr lang="en-US" sz="2600" i="1">
                            <a:latin typeface="Cambria Math"/>
                          </a:rPr>
                        </m:ctrlPr>
                      </m:dPr>
                      <m:e>
                        <m:r>
                          <a:rPr lang="en-US" sz="2600" i="1">
                            <a:latin typeface="Cambria Math"/>
                          </a:rPr>
                          <m:t>𝑓</m:t>
                        </m:r>
                        <m:d>
                          <m:dPr>
                            <m:ctrlPr>
                              <a:rPr lang="en-US" sz="2600" i="1">
                                <a:latin typeface="Cambria Math"/>
                              </a:rPr>
                            </m:ctrlPr>
                          </m:dPr>
                          <m:e>
                            <m:r>
                              <a:rPr lang="en-US" sz="2600" i="1">
                                <a:latin typeface="Cambria Math"/>
                              </a:rPr>
                              <m:t>100</m:t>
                            </m:r>
                          </m:e>
                        </m:d>
                        <m:r>
                          <a:rPr lang="en-US" sz="2600" i="1">
                            <a:latin typeface="Cambria Math"/>
                          </a:rPr>
                          <m:t>−53</m:t>
                        </m:r>
                      </m:e>
                    </m:d>
                    <m:r>
                      <a:rPr lang="en-US" sz="2600" i="1">
                        <a:latin typeface="Cambria Math"/>
                        <a:ea typeface="Cambria Math"/>
                      </a:rPr>
                      <m:t>≤10</m:t>
                    </m:r>
                  </m:oMath>
                </a14:m>
                <a:r>
                  <a:rPr lang="en-US" sz="2600" dirty="0" smtClean="0"/>
                  <a:t>, or, the student enters and expression that does not meet these criteria but successfully enters either </a:t>
                </a:r>
                <a14:m>
                  <m:oMath xmlns:m="http://schemas.openxmlformats.org/officeDocument/2006/math">
                    <m:r>
                      <a:rPr lang="en-US" sz="2600" i="1">
                        <a:latin typeface="Cambria Math"/>
                        <a:ea typeface="Cambria Math"/>
                      </a:rPr>
                      <m:t>±(</m:t>
                    </m:r>
                    <m:r>
                      <a:rPr lang="en-US" sz="2600" i="1">
                        <a:latin typeface="Cambria Math"/>
                        <a:ea typeface="Cambria Math"/>
                      </a:rPr>
                      <m:t>𝑓</m:t>
                    </m:r>
                    <m:d>
                      <m:dPr>
                        <m:ctrlPr>
                          <a:rPr lang="en-US" sz="2600" i="1">
                            <a:latin typeface="Cambria Math"/>
                            <a:ea typeface="Cambria Math"/>
                          </a:rPr>
                        </m:ctrlPr>
                      </m:dPr>
                      <m:e>
                        <m:r>
                          <a:rPr lang="en-US" sz="2600" i="1">
                            <a:latin typeface="Cambria Math"/>
                            <a:ea typeface="Cambria Math"/>
                          </a:rPr>
                          <m:t>36</m:t>
                        </m:r>
                      </m:e>
                    </m:d>
                    <m:r>
                      <a:rPr lang="en-US" sz="2600" i="1">
                        <a:latin typeface="Cambria Math"/>
                        <a:ea typeface="Cambria Math"/>
                      </a:rPr>
                      <m:t>−</m:t>
                    </m:r>
                    <m:r>
                      <a:rPr lang="en-US" sz="2600" b="0" i="0" smtClean="0">
                        <a:latin typeface="Cambria Math"/>
                        <a:ea typeface="Cambria Math"/>
                      </a:rPr>
                      <m:t>66.3)</m:t>
                    </m:r>
                  </m:oMath>
                </a14:m>
                <a:r>
                  <a:rPr lang="en-US" sz="2600" dirty="0" smtClean="0"/>
                  <a:t> within a reasonable tolerance in the second response box or enters </a:t>
                </a:r>
                <a14:m>
                  <m:oMath xmlns:m="http://schemas.openxmlformats.org/officeDocument/2006/math">
                    <m:r>
                      <a:rPr lang="en-US" sz="2600" i="1">
                        <a:latin typeface="Cambria Math"/>
                      </a:rPr>
                      <m:t>𝑓</m:t>
                    </m:r>
                    <m:r>
                      <a:rPr lang="en-US" sz="2600" i="1">
                        <a:latin typeface="Cambria Math"/>
                      </a:rPr>
                      <m:t>(104)</m:t>
                    </m:r>
                  </m:oMath>
                </a14:m>
                <a:r>
                  <a:rPr lang="en-US" sz="2600" dirty="0"/>
                  <a:t> </a:t>
                </a:r>
                <a:r>
                  <a:rPr lang="en-US" sz="2600" dirty="0" smtClean="0"/>
                  <a:t>in the third response box. </a:t>
                </a:r>
              </a:p>
              <a:p>
                <a:r>
                  <a:rPr lang="en-US" sz="2600" dirty="0" smtClean="0"/>
                  <a:t> </a:t>
                </a:r>
                <a:r>
                  <a:rPr lang="en-US" sz="2600" dirty="0"/>
                  <a:t>	</a:t>
                </a:r>
              </a:p>
            </p:txBody>
          </p:sp>
        </mc:Choice>
        <mc:Fallback xmlns="">
          <p:sp>
            <p:nvSpPr>
              <p:cNvPr id="2" name="Rectangle 1"/>
              <p:cNvSpPr>
                <a:spLocks noRot="1" noChangeAspect="1" noMove="1" noResize="1" noEditPoints="1" noAdjustHandles="1" noChangeArrowheads="1" noChangeShapeType="1" noTextEdit="1"/>
              </p:cNvSpPr>
              <p:nvPr/>
            </p:nvSpPr>
            <p:spPr>
              <a:xfrm>
                <a:off x="304800" y="1143000"/>
                <a:ext cx="8458200" cy="5693866"/>
              </a:xfrm>
              <a:prstGeom prst="rect">
                <a:avLst/>
              </a:prstGeom>
              <a:blipFill rotWithShape="1">
                <a:blip r:embed="rId3"/>
                <a:stretch>
                  <a:fillRect l="-1225" t="-857" r="-1225"/>
                </a:stretch>
              </a:blipFill>
            </p:spPr>
            <p:txBody>
              <a:bodyPr/>
              <a:lstStyle/>
              <a:p>
                <a:r>
                  <a:rPr lang="en-US">
                    <a:noFill/>
                  </a:rPr>
                  <a:t> </a:t>
                </a:r>
              </a:p>
            </p:txBody>
          </p:sp>
        </mc:Fallback>
      </mc:AlternateContent>
      <p:sp>
        <p:nvSpPr>
          <p:cNvPr id="6" name="Pentagon 5"/>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#15 </a:t>
            </a:r>
            <a:r>
              <a:rPr lang="en-US" sz="3600" b="1" dirty="0"/>
              <a:t>Answer</a:t>
            </a:r>
          </a:p>
        </p:txBody>
      </p:sp>
    </p:spTree>
    <p:extLst>
      <p:ext uri="{BB962C8B-B14F-4D97-AF65-F5344CB8AC3E}">
        <p14:creationId xmlns:p14="http://schemas.microsoft.com/office/powerpoint/2010/main" val="3355417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0925"/>
            <a:ext cx="8458200" cy="5426075"/>
          </a:xfrm>
        </p:spPr>
        <p:txBody>
          <a:bodyPr>
            <a:noAutofit/>
          </a:bodyPr>
          <a:lstStyle/>
          <a:p>
            <a:pPr marL="0" indent="0">
              <a:spcBef>
                <a:spcPts val="0"/>
              </a:spcBef>
              <a:buNone/>
            </a:pPr>
            <a:r>
              <a:rPr lang="en-US" sz="2200" dirty="0" smtClean="0"/>
              <a:t>Bear Lake straddles the border between Idaho and </a:t>
            </a:r>
          </a:p>
          <a:p>
            <a:pPr marL="0" indent="0">
              <a:spcBef>
                <a:spcPts val="0"/>
              </a:spcBef>
              <a:buNone/>
            </a:pPr>
            <a:r>
              <a:rPr lang="en-US" sz="2200" dirty="0" smtClean="0"/>
              <a:t>Utah. It is about 30 kilometers (km) long and about </a:t>
            </a:r>
          </a:p>
          <a:p>
            <a:pPr marL="0" indent="0">
              <a:spcBef>
                <a:spcPts val="0"/>
              </a:spcBef>
              <a:buNone/>
            </a:pPr>
            <a:r>
              <a:rPr lang="en-US" sz="2200" dirty="0" smtClean="0"/>
              <a:t>11 km wide at the widest spot, as shown in the figure.</a:t>
            </a:r>
          </a:p>
          <a:p>
            <a:pPr marL="0" indent="0">
              <a:spcBef>
                <a:spcPts val="0"/>
              </a:spcBef>
              <a:buNone/>
            </a:pPr>
            <a:r>
              <a:rPr lang="en-US" sz="2200" dirty="0" smtClean="0"/>
              <a:t>The water is about 60 meters (m) deep at the deepest</a:t>
            </a:r>
          </a:p>
          <a:p>
            <a:pPr marL="0" indent="0">
              <a:spcBef>
                <a:spcPts val="0"/>
              </a:spcBef>
              <a:buNone/>
            </a:pPr>
            <a:r>
              <a:rPr lang="en-US" sz="2200" dirty="0" smtClean="0"/>
              <a:t>Spot with an average depth of about 30 m. Use this </a:t>
            </a:r>
            <a:endParaRPr lang="en-US" sz="2200" dirty="0"/>
          </a:p>
          <a:p>
            <a:pPr marL="0" indent="0">
              <a:spcBef>
                <a:spcPts val="0"/>
              </a:spcBef>
              <a:buNone/>
            </a:pPr>
            <a:r>
              <a:rPr lang="en-US" sz="2200" dirty="0" smtClean="0"/>
              <a:t>Information to estimate the number of liters (</a:t>
            </a:r>
            <a:r>
              <a:rPr lang="en-US" sz="2200" i="1" dirty="0" smtClean="0"/>
              <a:t>l</a:t>
            </a:r>
            <a:r>
              <a:rPr lang="en-US" sz="2200" dirty="0" smtClean="0"/>
              <a:t>) of </a:t>
            </a:r>
          </a:p>
          <a:p>
            <a:pPr marL="0" indent="0">
              <a:spcBef>
                <a:spcPts val="0"/>
              </a:spcBef>
              <a:buNone/>
            </a:pPr>
            <a:r>
              <a:rPr lang="en-US" sz="2200" dirty="0" smtClean="0"/>
              <a:t>Water in Bear Lake. </a:t>
            </a:r>
          </a:p>
          <a:p>
            <a:pPr marL="0" indent="0">
              <a:spcBef>
                <a:spcPts val="0"/>
              </a:spcBef>
              <a:buNone/>
            </a:pPr>
            <a:endParaRPr lang="en-US" sz="2200" dirty="0"/>
          </a:p>
          <a:p>
            <a:pPr marL="0" indent="0">
              <a:spcBef>
                <a:spcPts val="0"/>
              </a:spcBef>
              <a:buNone/>
            </a:pPr>
            <a:r>
              <a:rPr lang="en-US" sz="2200" b="1" i="1" dirty="0" smtClean="0"/>
              <a:t>Part A: </a:t>
            </a:r>
            <a:r>
              <a:rPr lang="en-US" sz="2200" dirty="0" smtClean="0"/>
              <a:t>Enter your estimate in the response box </a:t>
            </a:r>
          </a:p>
          <a:p>
            <a:pPr marL="0" indent="0">
              <a:spcBef>
                <a:spcPts val="0"/>
              </a:spcBef>
              <a:buNone/>
            </a:pPr>
            <a:r>
              <a:rPr lang="en-US" sz="2200" dirty="0" smtClean="0"/>
              <a:t>using scientific notation.</a:t>
            </a:r>
          </a:p>
          <a:p>
            <a:pPr marL="0" indent="0">
              <a:spcBef>
                <a:spcPts val="0"/>
              </a:spcBef>
              <a:buNone/>
            </a:pPr>
            <a:endParaRPr lang="en-US" sz="2200" dirty="0" smtClean="0"/>
          </a:p>
          <a:p>
            <a:pPr marL="0" indent="0">
              <a:spcBef>
                <a:spcPts val="0"/>
              </a:spcBef>
              <a:buNone/>
            </a:pPr>
            <a:r>
              <a:rPr lang="en-US" sz="2200" b="1" i="1" dirty="0" smtClean="0"/>
              <a:t>Part B</a:t>
            </a:r>
            <a:r>
              <a:rPr lang="en-US" sz="2200" dirty="0" smtClean="0"/>
              <a:t>: The surface area of Bear Lake is approximately 280 km2. Use this information to improve your estimate of the number of liters contained in the lake if you can.</a:t>
            </a:r>
          </a:p>
          <a:p>
            <a:pPr marL="0" indent="0">
              <a:spcBef>
                <a:spcPts val="0"/>
              </a:spcBef>
              <a:buNone/>
            </a:pPr>
            <a:endParaRPr lang="en-US" sz="2200" dirty="0"/>
          </a:p>
          <a:p>
            <a:pPr marL="0" indent="0">
              <a:spcBef>
                <a:spcPts val="0"/>
              </a:spcBef>
              <a:buNone/>
            </a:pPr>
            <a:r>
              <a:rPr lang="en-US" sz="2200" dirty="0" smtClean="0"/>
              <a:t>Enter your revised estimate in the response box using scientific notation. </a:t>
            </a:r>
            <a:endParaRPr lang="en-US" sz="2200" dirty="0"/>
          </a:p>
        </p:txBody>
      </p:sp>
      <p:sp>
        <p:nvSpPr>
          <p:cNvPr id="8" name="Pentagon 7"/>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#2</a:t>
            </a:r>
            <a:endParaRPr lang="en-US" sz="4000" b="1" dirty="0"/>
          </a:p>
        </p:txBody>
      </p:sp>
      <p:pic>
        <p:nvPicPr>
          <p:cNvPr id="7" name="Picture 4" descr="C:\Users\Shannon\AppData\Local\Microsoft\Windows\INetCache\IE\CL72NDSD\MC9004338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4238" y="136525"/>
            <a:ext cx="639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9119" y="1066800"/>
            <a:ext cx="190500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60767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756" y="1164134"/>
            <a:ext cx="7919244" cy="4524315"/>
          </a:xfrm>
          <a:prstGeom prst="rect">
            <a:avLst/>
          </a:prstGeom>
        </p:spPr>
        <p:txBody>
          <a:bodyPr wrap="square">
            <a:spAutoFit/>
          </a:bodyPr>
          <a:lstStyle/>
          <a:p>
            <a:r>
              <a:rPr lang="en-US" sz="2400" b="1" dirty="0">
                <a:solidFill>
                  <a:srgbClr val="000000"/>
                </a:solidFill>
              </a:rPr>
              <a:t>Rubric: </a:t>
            </a:r>
            <a:endParaRPr lang="en-US" sz="2400" b="1" dirty="0" smtClean="0">
              <a:solidFill>
                <a:srgbClr val="000000"/>
              </a:solidFill>
            </a:endParaRPr>
          </a:p>
          <a:p>
            <a:r>
              <a:rPr lang="en-US" sz="2400" dirty="0" smtClean="0">
                <a:solidFill>
                  <a:srgbClr val="000000"/>
                </a:solidFill>
              </a:rPr>
              <a:t>(2 points) The student enters a reasonable estimate in Part A for the number of liters in the lake in the first response box and enters a more precise estimate for Part B that is closer to 8.4 x 10</a:t>
            </a:r>
            <a:r>
              <a:rPr lang="en-US" sz="2400" baseline="30000" dirty="0" smtClean="0">
                <a:solidFill>
                  <a:srgbClr val="000000"/>
                </a:solidFill>
              </a:rPr>
              <a:t>12</a:t>
            </a:r>
            <a:r>
              <a:rPr lang="en-US" sz="2400" dirty="0" smtClean="0">
                <a:solidFill>
                  <a:srgbClr val="000000"/>
                </a:solidFill>
              </a:rPr>
              <a:t>.</a:t>
            </a:r>
          </a:p>
          <a:p>
            <a:r>
              <a:rPr lang="en-US" sz="2400" dirty="0" smtClean="0">
                <a:solidFill>
                  <a:srgbClr val="000000"/>
                </a:solidFill>
              </a:rPr>
              <a:t>(1 point) The student enters a reasonable estimate for Part A but does not enter an improved estimate in the second box or the student enters an unreasonable estimate in the first response box and 8.4 x 10</a:t>
            </a:r>
            <a:r>
              <a:rPr lang="en-US" sz="2400" baseline="30000" dirty="0" smtClean="0">
                <a:solidFill>
                  <a:srgbClr val="000000"/>
                </a:solidFill>
              </a:rPr>
              <a:t>12</a:t>
            </a:r>
            <a:r>
              <a:rPr lang="en-US" sz="2400" dirty="0" smtClean="0">
                <a:solidFill>
                  <a:srgbClr val="000000"/>
                </a:solidFill>
              </a:rPr>
              <a:t> in the second response box. </a:t>
            </a:r>
          </a:p>
          <a:p>
            <a:endParaRPr lang="en-US" sz="2400" dirty="0">
              <a:solidFill>
                <a:srgbClr val="000000"/>
              </a:solidFill>
            </a:endParaRPr>
          </a:p>
          <a:p>
            <a:r>
              <a:rPr lang="en-US" sz="2400" b="1" dirty="0" smtClean="0">
                <a:solidFill>
                  <a:srgbClr val="000000"/>
                </a:solidFill>
              </a:rPr>
              <a:t>Answer: </a:t>
            </a:r>
            <a:r>
              <a:rPr lang="en-US" sz="2400" dirty="0" smtClean="0">
                <a:solidFill>
                  <a:srgbClr val="000000"/>
                </a:solidFill>
              </a:rPr>
              <a:t>first response box: any number between 4.95 x 10</a:t>
            </a:r>
            <a:r>
              <a:rPr lang="en-US" sz="2400" baseline="30000" dirty="0" smtClean="0">
                <a:solidFill>
                  <a:srgbClr val="000000"/>
                </a:solidFill>
              </a:rPr>
              <a:t>12</a:t>
            </a:r>
            <a:r>
              <a:rPr lang="en-US" sz="2400" dirty="0" smtClean="0">
                <a:solidFill>
                  <a:srgbClr val="000000"/>
                </a:solidFill>
              </a:rPr>
              <a:t> and 9.9 x 10</a:t>
            </a:r>
            <a:r>
              <a:rPr lang="en-US" sz="2400" baseline="30000" dirty="0" smtClean="0">
                <a:solidFill>
                  <a:srgbClr val="000000"/>
                </a:solidFill>
              </a:rPr>
              <a:t>12</a:t>
            </a:r>
            <a:r>
              <a:rPr lang="en-US" sz="2400" dirty="0">
                <a:solidFill>
                  <a:srgbClr val="000000"/>
                </a:solidFill>
              </a:rPr>
              <a:t>	</a:t>
            </a:r>
          </a:p>
        </p:txBody>
      </p:sp>
      <p:sp>
        <p:nvSpPr>
          <p:cNvPr id="5" name="Pentagon 4"/>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#2 </a:t>
            </a:r>
            <a:r>
              <a:rPr lang="en-US" sz="3600" b="1" dirty="0"/>
              <a:t>Answer</a:t>
            </a:r>
          </a:p>
        </p:txBody>
      </p:sp>
    </p:spTree>
    <p:extLst>
      <p:ext uri="{BB962C8B-B14F-4D97-AF65-F5344CB8AC3E}">
        <p14:creationId xmlns:p14="http://schemas.microsoft.com/office/powerpoint/2010/main" val="3615028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0925"/>
            <a:ext cx="8458200" cy="5426075"/>
          </a:xfrm>
        </p:spPr>
        <p:txBody>
          <a:bodyPr>
            <a:noAutofit/>
          </a:bodyPr>
          <a:lstStyle/>
          <a:p>
            <a:pPr marL="0" indent="0">
              <a:spcBef>
                <a:spcPts val="0"/>
              </a:spcBef>
              <a:buNone/>
            </a:pPr>
            <a:r>
              <a:rPr lang="en-US" sz="1800" dirty="0" smtClean="0"/>
              <a:t>This scatterplot shows the income per person (in U.S. dollars) versus the adult literacy rates for 30 countries throughout the world. The adult literacy rate is the percentage of people ages 15 and above who can, with understanding, read and write a short, simple statement about their everyday life.</a:t>
            </a:r>
          </a:p>
          <a:p>
            <a:pPr marL="0" indent="0">
              <a:spcBef>
                <a:spcPts val="0"/>
              </a:spcBef>
              <a:buNone/>
            </a:pPr>
            <a:r>
              <a:rPr lang="en-US" sz="1800" b="1" i="1" dirty="0" smtClean="0"/>
              <a:t>Part A</a:t>
            </a:r>
            <a:r>
              <a:rPr lang="en-US" sz="1800" dirty="0" smtClean="0"/>
              <a:t>: Use the slider to adjust the value </a:t>
            </a:r>
          </a:p>
          <a:p>
            <a:pPr marL="0" indent="0">
              <a:spcBef>
                <a:spcPts val="0"/>
              </a:spcBef>
              <a:buNone/>
            </a:pPr>
            <a:r>
              <a:rPr lang="en-US" sz="1800" dirty="0" smtClean="0"/>
              <a:t>for the base for the given exponential</a:t>
            </a:r>
          </a:p>
          <a:p>
            <a:pPr marL="0" indent="0">
              <a:spcBef>
                <a:spcPts val="0"/>
              </a:spcBef>
              <a:buNone/>
            </a:pPr>
            <a:r>
              <a:rPr lang="en-US" sz="1800" dirty="0"/>
              <a:t>m</a:t>
            </a:r>
            <a:r>
              <a:rPr lang="en-US" sz="1800" dirty="0" smtClean="0"/>
              <a:t>odel so that it fits the data in the </a:t>
            </a:r>
          </a:p>
          <a:p>
            <a:pPr marL="0" indent="0">
              <a:spcBef>
                <a:spcPts val="0"/>
              </a:spcBef>
              <a:buNone/>
            </a:pPr>
            <a:r>
              <a:rPr lang="en-US" sz="1800" dirty="0" smtClean="0"/>
              <a:t>scatterplot. </a:t>
            </a:r>
          </a:p>
          <a:p>
            <a:pPr marL="0" indent="0">
              <a:spcBef>
                <a:spcPts val="0"/>
              </a:spcBef>
              <a:buNone/>
            </a:pPr>
            <a:endParaRPr lang="en-US" sz="1800" dirty="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endParaRPr lang="en-US" sz="1800" dirty="0" smtClean="0"/>
          </a:p>
          <a:p>
            <a:pPr marL="0" indent="0">
              <a:spcBef>
                <a:spcPts val="0"/>
              </a:spcBef>
              <a:buNone/>
            </a:pPr>
            <a:endParaRPr lang="en-US" sz="1800" dirty="0"/>
          </a:p>
          <a:p>
            <a:pPr marL="0" indent="0">
              <a:spcBef>
                <a:spcPts val="0"/>
              </a:spcBef>
              <a:buNone/>
            </a:pPr>
            <a:r>
              <a:rPr lang="en-US" sz="1800" b="1" i="1" dirty="0" smtClean="0"/>
              <a:t>Part B:</a:t>
            </a:r>
            <a:r>
              <a:rPr lang="en-US" sz="1800" dirty="0" smtClean="0"/>
              <a:t> Your model predicts the literacy </a:t>
            </a:r>
          </a:p>
          <a:p>
            <a:pPr marL="0" indent="0">
              <a:spcBef>
                <a:spcPts val="0"/>
              </a:spcBef>
              <a:buNone/>
            </a:pPr>
            <a:r>
              <a:rPr lang="en-US" sz="1800" dirty="0"/>
              <a:t>r</a:t>
            </a:r>
            <a:r>
              <a:rPr lang="en-US" sz="1800" dirty="0" smtClean="0"/>
              <a:t>ates in some countries better than </a:t>
            </a:r>
          </a:p>
          <a:p>
            <a:pPr marL="0" indent="0">
              <a:spcBef>
                <a:spcPts val="0"/>
              </a:spcBef>
              <a:buNone/>
            </a:pPr>
            <a:r>
              <a:rPr lang="en-US" sz="1800" dirty="0" smtClean="0"/>
              <a:t>others. Which country’s literacy rate is </a:t>
            </a:r>
          </a:p>
          <a:p>
            <a:pPr marL="0" indent="0">
              <a:spcBef>
                <a:spcPts val="0"/>
              </a:spcBef>
              <a:buNone/>
            </a:pPr>
            <a:r>
              <a:rPr lang="en-US" sz="1800" dirty="0"/>
              <a:t>l</a:t>
            </a:r>
            <a:r>
              <a:rPr lang="en-US" sz="1800" dirty="0" smtClean="0"/>
              <a:t>east well predicted by your model?</a:t>
            </a:r>
          </a:p>
          <a:p>
            <a:pPr marL="0" indent="0">
              <a:spcBef>
                <a:spcPts val="0"/>
              </a:spcBef>
              <a:buNone/>
            </a:pPr>
            <a:endParaRPr lang="en-US" sz="1800" dirty="0"/>
          </a:p>
          <a:p>
            <a:pPr marL="0" indent="0">
              <a:spcBef>
                <a:spcPts val="0"/>
              </a:spcBef>
              <a:buNone/>
            </a:pPr>
            <a:r>
              <a:rPr lang="en-US" sz="1800" dirty="0" smtClean="0"/>
              <a:t>Click on the point in the scatterplot to indicate your choice. </a:t>
            </a:r>
            <a:endParaRPr lang="en-US" sz="1800" dirty="0"/>
          </a:p>
        </p:txBody>
      </p:sp>
      <p:sp>
        <p:nvSpPr>
          <p:cNvPr id="8" name="Pentagon 7"/>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#3</a:t>
            </a:r>
            <a:endParaRPr lang="en-US" sz="4000" b="1" dirty="0"/>
          </a:p>
        </p:txBody>
      </p:sp>
      <p:pic>
        <p:nvPicPr>
          <p:cNvPr id="7" name="Picture 4" descr="C:\Users\Shannon\AppData\Local\Microsoft\Windows\INetCache\IE\CL72NDSD\MC900433884[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4238" y="136525"/>
            <a:ext cx="639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1905000"/>
            <a:ext cx="485775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276600"/>
            <a:ext cx="2905125"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851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756" y="1164134"/>
            <a:ext cx="7919244" cy="3046988"/>
          </a:xfrm>
          <a:prstGeom prst="rect">
            <a:avLst/>
          </a:prstGeom>
        </p:spPr>
        <p:txBody>
          <a:bodyPr wrap="square">
            <a:spAutoFit/>
          </a:bodyPr>
          <a:lstStyle/>
          <a:p>
            <a:r>
              <a:rPr lang="en-US" sz="2400" b="1" dirty="0">
                <a:solidFill>
                  <a:srgbClr val="000000"/>
                </a:solidFill>
              </a:rPr>
              <a:t>Rubric: </a:t>
            </a:r>
            <a:endParaRPr lang="en-US" sz="2400" b="1" dirty="0" smtClean="0">
              <a:solidFill>
                <a:srgbClr val="000000"/>
              </a:solidFill>
            </a:endParaRPr>
          </a:p>
          <a:p>
            <a:r>
              <a:rPr lang="en-US" sz="2400" dirty="0" smtClean="0">
                <a:solidFill>
                  <a:srgbClr val="000000"/>
                </a:solidFill>
              </a:rPr>
              <a:t>(1 point) The student adjusts the graph so it fits the scatterplot reasonably well (see exemplar below). At a minimum, at least five of the data points must be above the graph and at least five must be below the graph. The student then clicks on the point that has the greatest vertical distance from their graph. </a:t>
            </a:r>
          </a:p>
          <a:p>
            <a:endParaRPr lang="en-US" sz="2400" dirty="0">
              <a:solidFill>
                <a:srgbClr val="000000"/>
              </a:solidFill>
            </a:endParaRPr>
          </a:p>
          <a:p>
            <a:r>
              <a:rPr lang="en-US" sz="2400" b="1" dirty="0" smtClean="0">
                <a:solidFill>
                  <a:srgbClr val="000000"/>
                </a:solidFill>
              </a:rPr>
              <a:t>Answer: </a:t>
            </a:r>
            <a:r>
              <a:rPr lang="en-US" sz="2400" dirty="0">
                <a:solidFill>
                  <a:srgbClr val="000000"/>
                </a:solidFill>
              </a:rPr>
              <a:t>	</a:t>
            </a:r>
          </a:p>
        </p:txBody>
      </p:sp>
      <p:sp>
        <p:nvSpPr>
          <p:cNvPr id="5" name="Pentagon 4"/>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#3 </a:t>
            </a:r>
            <a:r>
              <a:rPr lang="en-US" sz="3600" b="1" dirty="0"/>
              <a:t>Answer</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733800"/>
            <a:ext cx="356235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167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899" y="990600"/>
            <a:ext cx="8481219" cy="5632645"/>
          </a:xfrm>
        </p:spPr>
        <p:txBody>
          <a:bodyPr>
            <a:noAutofit/>
          </a:bodyPr>
          <a:lstStyle/>
          <a:p>
            <a:pPr marL="0" indent="0">
              <a:spcBef>
                <a:spcPts val="0"/>
              </a:spcBef>
              <a:buNone/>
            </a:pPr>
            <a:r>
              <a:rPr lang="en-US" sz="1800" dirty="0" smtClean="0"/>
              <a:t>Two airlines each made 30 flights. The dot plots shown compare how many minutes the actual arrival times were before or after the </a:t>
            </a:r>
          </a:p>
          <a:p>
            <a:pPr marL="0" indent="0">
              <a:spcBef>
                <a:spcPts val="0"/>
              </a:spcBef>
              <a:buNone/>
            </a:pPr>
            <a:r>
              <a:rPr lang="en-US" sz="1800" dirty="0" smtClean="0"/>
              <a:t>scheduled arrival times of these flights. </a:t>
            </a:r>
            <a:endParaRPr lang="en-US" sz="1800" dirty="0"/>
          </a:p>
          <a:p>
            <a:pPr>
              <a:spcBef>
                <a:spcPts val="0"/>
              </a:spcBef>
            </a:pPr>
            <a:r>
              <a:rPr lang="en-US" sz="1800" dirty="0" smtClean="0"/>
              <a:t>Negative </a:t>
            </a:r>
            <a:r>
              <a:rPr lang="en-US" sz="1800" dirty="0"/>
              <a:t>numbers represent the minutes </a:t>
            </a:r>
            <a:endParaRPr lang="en-US" sz="1800" dirty="0" smtClean="0"/>
          </a:p>
          <a:p>
            <a:pPr marL="0" indent="0">
              <a:spcBef>
                <a:spcPts val="0"/>
              </a:spcBef>
              <a:buNone/>
            </a:pPr>
            <a:r>
              <a:rPr lang="en-US" sz="1800" dirty="0" smtClean="0"/>
              <a:t>       the </a:t>
            </a:r>
            <a:r>
              <a:rPr lang="en-US" sz="1800" dirty="0"/>
              <a:t>flight arrived before its scheduled time. </a:t>
            </a:r>
          </a:p>
          <a:p>
            <a:pPr>
              <a:spcBef>
                <a:spcPts val="0"/>
              </a:spcBef>
            </a:pPr>
            <a:r>
              <a:rPr lang="en-US" sz="1800" dirty="0" smtClean="0"/>
              <a:t>Positive </a:t>
            </a:r>
            <a:r>
              <a:rPr lang="en-US" sz="1800" dirty="0"/>
              <a:t>numbers represent the minutes the </a:t>
            </a:r>
            <a:endParaRPr lang="en-US" sz="1800" dirty="0" smtClean="0"/>
          </a:p>
          <a:p>
            <a:pPr marL="0" indent="0">
              <a:spcBef>
                <a:spcPts val="0"/>
              </a:spcBef>
              <a:buNone/>
            </a:pPr>
            <a:r>
              <a:rPr lang="en-US" sz="1800" dirty="0"/>
              <a:t> </a:t>
            </a:r>
            <a:r>
              <a:rPr lang="en-US" sz="1800" dirty="0" smtClean="0"/>
              <a:t>      flight </a:t>
            </a:r>
            <a:r>
              <a:rPr lang="en-US" sz="1800" dirty="0"/>
              <a:t>arrived after its scheduled time. </a:t>
            </a:r>
            <a:endParaRPr lang="en-US" sz="1800" dirty="0" smtClean="0"/>
          </a:p>
          <a:p>
            <a:pPr>
              <a:spcBef>
                <a:spcPts val="0"/>
              </a:spcBef>
            </a:pPr>
            <a:r>
              <a:rPr lang="en-US" sz="1800" dirty="0" smtClean="0"/>
              <a:t>Zero </a:t>
            </a:r>
            <a:r>
              <a:rPr lang="en-US" sz="1800" dirty="0"/>
              <a:t>indicates the flight </a:t>
            </a:r>
            <a:r>
              <a:rPr lang="en-US" sz="1800" dirty="0" smtClean="0"/>
              <a:t>arrived</a:t>
            </a:r>
          </a:p>
          <a:p>
            <a:pPr marL="0" indent="0">
              <a:spcBef>
                <a:spcPts val="0"/>
              </a:spcBef>
              <a:buNone/>
            </a:pPr>
            <a:r>
              <a:rPr lang="en-US" sz="1800" dirty="0"/>
              <a:t> </a:t>
            </a:r>
            <a:r>
              <a:rPr lang="en-US" sz="1800" dirty="0" smtClean="0"/>
              <a:t>    </a:t>
            </a:r>
            <a:r>
              <a:rPr lang="en-US" sz="1800" dirty="0"/>
              <a:t>at its scheduled time. </a:t>
            </a:r>
            <a:endParaRPr lang="en-US" sz="1800" dirty="0" smtClean="0"/>
          </a:p>
          <a:p>
            <a:pPr>
              <a:spcBef>
                <a:spcPts val="0"/>
              </a:spcBef>
            </a:pPr>
            <a:endParaRPr lang="en-US" sz="1800" dirty="0"/>
          </a:p>
          <a:p>
            <a:pPr>
              <a:spcBef>
                <a:spcPts val="0"/>
              </a:spcBef>
            </a:pPr>
            <a:endParaRPr lang="en-US" sz="1800" dirty="0" smtClean="0"/>
          </a:p>
          <a:p>
            <a:pPr marL="0" indent="0">
              <a:spcBef>
                <a:spcPts val="0"/>
              </a:spcBef>
              <a:buNone/>
            </a:pPr>
            <a:endParaRPr lang="en-US" sz="1800" dirty="0"/>
          </a:p>
          <a:p>
            <a:pPr marL="0" indent="0">
              <a:spcBef>
                <a:spcPts val="0"/>
              </a:spcBef>
              <a:buNone/>
            </a:pPr>
            <a:r>
              <a:rPr lang="en-US" sz="1800" dirty="0"/>
              <a:t>Assuming you want to arrive as close to the scheduled time as possible, from which airline should you buy your ticket? </a:t>
            </a:r>
            <a:r>
              <a:rPr lang="en-US" sz="1800" dirty="0" smtClean="0"/>
              <a:t>Use all three drop-down menus to respond to this question. </a:t>
            </a:r>
          </a:p>
          <a:p>
            <a:pPr marL="0" indent="0">
              <a:spcBef>
                <a:spcPts val="0"/>
              </a:spcBef>
              <a:buNone/>
            </a:pPr>
            <a:endParaRPr lang="en-US" sz="1800" dirty="0"/>
          </a:p>
          <a:p>
            <a:pPr marL="0" indent="0">
              <a:spcBef>
                <a:spcPts val="0"/>
              </a:spcBef>
              <a:buNone/>
            </a:pPr>
            <a:r>
              <a:rPr lang="en-US" sz="1800" dirty="0" smtClean="0"/>
              <a:t>I should choose (Airline P/Airline Q) because the distribution of flights for Airline P has a center that is (greater than/about the same as/less than) the center of the distribution of flights for Airline P has a spread that is (greater than/about the same as/less than) the spread of the distribution for Airline Q.</a:t>
            </a:r>
            <a:endParaRPr lang="en-US" sz="18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1371600"/>
            <a:ext cx="414337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entagon 7"/>
          <p:cNvSpPr/>
          <p:nvPr/>
        </p:nvSpPr>
        <p:spPr>
          <a:xfrm flipH="1">
            <a:off x="7315200" y="0"/>
            <a:ext cx="1828800" cy="914400"/>
          </a:xfrm>
          <a:prstGeom prst="homePlate">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4000" b="1" dirty="0" smtClean="0"/>
              <a:t>#4</a:t>
            </a:r>
            <a:endParaRPr lang="en-US" sz="4000" b="1" dirty="0"/>
          </a:p>
        </p:txBody>
      </p:sp>
      <p:pic>
        <p:nvPicPr>
          <p:cNvPr id="7" name="Picture 4" descr="C:\Users\Shannon\AppData\Local\Microsoft\Windows\INetCache\IE\CL72NDSD\MC90043388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4238" y="136525"/>
            <a:ext cx="6397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130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69831"/>
            <a:ext cx="8686800" cy="1569660"/>
          </a:xfrm>
          <a:prstGeom prst="rect">
            <a:avLst/>
          </a:prstGeom>
        </p:spPr>
        <p:txBody>
          <a:bodyPr wrap="square">
            <a:spAutoFit/>
          </a:bodyPr>
          <a:lstStyle/>
          <a:p>
            <a:r>
              <a:rPr lang="en-US" sz="2400" b="1" dirty="0">
                <a:solidFill>
                  <a:srgbClr val="000000"/>
                </a:solidFill>
              </a:rPr>
              <a:t>Rubric: </a:t>
            </a:r>
            <a:endParaRPr lang="en-US" sz="2400" dirty="0">
              <a:solidFill>
                <a:srgbClr val="000000"/>
              </a:solidFill>
            </a:endParaRPr>
          </a:p>
          <a:p>
            <a:r>
              <a:rPr lang="en-US" sz="2400" dirty="0">
                <a:solidFill>
                  <a:srgbClr val="000000"/>
                </a:solidFill>
              </a:rPr>
              <a:t>(2 points) The student </a:t>
            </a:r>
            <a:r>
              <a:rPr lang="en-US" sz="2400" dirty="0" smtClean="0">
                <a:solidFill>
                  <a:srgbClr val="000000"/>
                </a:solidFill>
              </a:rPr>
              <a:t>choose Airline P, about the same as, less than.</a:t>
            </a:r>
          </a:p>
          <a:p>
            <a:r>
              <a:rPr lang="en-US" sz="2400" dirty="0" smtClean="0">
                <a:solidFill>
                  <a:srgbClr val="000000"/>
                </a:solidFill>
              </a:rPr>
              <a:t>(1 point) The student chooses Airline P and one of the correct choices for the other two menus. </a:t>
            </a:r>
            <a:r>
              <a:rPr lang="en-US" sz="2400" dirty="0">
                <a:solidFill>
                  <a:srgbClr val="000000"/>
                </a:solidFill>
              </a:rPr>
              <a:t>	</a:t>
            </a:r>
          </a:p>
        </p:txBody>
      </p:sp>
      <p:sp>
        <p:nvSpPr>
          <p:cNvPr id="7" name="Pentagon 6"/>
          <p:cNvSpPr/>
          <p:nvPr/>
        </p:nvSpPr>
        <p:spPr>
          <a:xfrm flipH="1">
            <a:off x="6400800" y="0"/>
            <a:ext cx="2743200" cy="914400"/>
          </a:xfrm>
          <a:prstGeom prst="homePlate">
            <a:avLst/>
          </a:prstGeom>
        </p:spPr>
        <p:style>
          <a:lnRef idx="0">
            <a:schemeClr val="accent4"/>
          </a:lnRef>
          <a:fillRef idx="3">
            <a:schemeClr val="accent4"/>
          </a:fillRef>
          <a:effectRef idx="3">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3600" b="1" dirty="0" smtClean="0"/>
              <a:t>#4 </a:t>
            </a:r>
            <a:r>
              <a:rPr lang="en-US" sz="3600" b="1" dirty="0"/>
              <a:t>Answer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2933</Words>
  <Application>Microsoft Office PowerPoint</Application>
  <PresentationFormat>On-screen Show (4:3)</PresentationFormat>
  <Paragraphs>302</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High School Claim 4 Smarter Balanced Sample Items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SBAC Samples</dc:title>
  <dc:creator>Shannon McCaw</dc:creator>
  <cp:lastModifiedBy>Shannon</cp:lastModifiedBy>
  <cp:revision>25</cp:revision>
  <dcterms:created xsi:type="dcterms:W3CDTF">2014-11-05T17:36:58Z</dcterms:created>
  <dcterms:modified xsi:type="dcterms:W3CDTF">2015-12-22T22:25:51Z</dcterms:modified>
</cp:coreProperties>
</file>