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61" r:id="rId3"/>
    <p:sldId id="262" r:id="rId4"/>
    <p:sldId id="279" r:id="rId5"/>
    <p:sldId id="280" r:id="rId6"/>
    <p:sldId id="281" r:id="rId7"/>
    <p:sldId id="282" r:id="rId8"/>
    <p:sldId id="277" r:id="rId9"/>
    <p:sldId id="278"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315" r:id="rId43"/>
    <p:sldId id="316" r:id="rId44"/>
    <p:sldId id="317" r:id="rId45"/>
    <p:sldId id="318" r:id="rId46"/>
    <p:sldId id="319" r:id="rId47"/>
    <p:sldId id="320" r:id="rId48"/>
    <p:sldId id="321" r:id="rId49"/>
    <p:sldId id="322" r:id="rId50"/>
    <p:sldId id="323" r:id="rId51"/>
    <p:sldId id="324" r:id="rId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54" autoAdjust="0"/>
    <p:restoredTop sz="95565" autoAdjust="0"/>
  </p:normalViewPr>
  <p:slideViewPr>
    <p:cSldViewPr>
      <p:cViewPr>
        <p:scale>
          <a:sx n="89" d="100"/>
          <a:sy n="89" d="100"/>
        </p:scale>
        <p:origin x="-137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BA5B06D-43CA-46E9-A016-7201919FAA0A}" type="datetimeFigureOut">
              <a:rPr lang="en-US" smtClean="0"/>
              <a:pPr/>
              <a:t>12/22/2015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D5C0444-2282-4AB9-8CC8-7511DE92AE22}" type="slidenum">
              <a:rPr lang="en-US" smtClean="0"/>
              <a:pPr/>
              <a:t>‹#›</a:t>
            </a:fld>
            <a:endParaRPr lang="en-US"/>
          </a:p>
        </p:txBody>
      </p:sp>
    </p:spTree>
    <p:extLst>
      <p:ext uri="{BB962C8B-B14F-4D97-AF65-F5344CB8AC3E}">
        <p14:creationId xmlns:p14="http://schemas.microsoft.com/office/powerpoint/2010/main" val="3827271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1</a:t>
            </a:fld>
            <a:endParaRPr lang="en-US"/>
          </a:p>
        </p:txBody>
      </p:sp>
    </p:spTree>
    <p:extLst>
      <p:ext uri="{BB962C8B-B14F-4D97-AF65-F5344CB8AC3E}">
        <p14:creationId xmlns:p14="http://schemas.microsoft.com/office/powerpoint/2010/main" val="1561192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10</a:t>
            </a:fld>
            <a:endParaRPr lang="en-US"/>
          </a:p>
        </p:txBody>
      </p:sp>
    </p:spTree>
    <p:extLst>
      <p:ext uri="{BB962C8B-B14F-4D97-AF65-F5344CB8AC3E}">
        <p14:creationId xmlns:p14="http://schemas.microsoft.com/office/powerpoint/2010/main" val="2216223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11</a:t>
            </a:fld>
            <a:endParaRPr lang="en-US"/>
          </a:p>
        </p:txBody>
      </p:sp>
    </p:spTree>
    <p:extLst>
      <p:ext uri="{BB962C8B-B14F-4D97-AF65-F5344CB8AC3E}">
        <p14:creationId xmlns:p14="http://schemas.microsoft.com/office/powerpoint/2010/main" val="3999066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12</a:t>
            </a:fld>
            <a:endParaRPr lang="en-US"/>
          </a:p>
        </p:txBody>
      </p:sp>
    </p:spTree>
    <p:extLst>
      <p:ext uri="{BB962C8B-B14F-4D97-AF65-F5344CB8AC3E}">
        <p14:creationId xmlns:p14="http://schemas.microsoft.com/office/powerpoint/2010/main" val="2216223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13</a:t>
            </a:fld>
            <a:endParaRPr lang="en-US"/>
          </a:p>
        </p:txBody>
      </p:sp>
    </p:spTree>
    <p:extLst>
      <p:ext uri="{BB962C8B-B14F-4D97-AF65-F5344CB8AC3E}">
        <p14:creationId xmlns:p14="http://schemas.microsoft.com/office/powerpoint/2010/main" val="3999066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14</a:t>
            </a:fld>
            <a:endParaRPr lang="en-US"/>
          </a:p>
        </p:txBody>
      </p:sp>
    </p:spTree>
    <p:extLst>
      <p:ext uri="{BB962C8B-B14F-4D97-AF65-F5344CB8AC3E}">
        <p14:creationId xmlns:p14="http://schemas.microsoft.com/office/powerpoint/2010/main" val="2216223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15</a:t>
            </a:fld>
            <a:endParaRPr lang="en-US"/>
          </a:p>
        </p:txBody>
      </p:sp>
    </p:spTree>
    <p:extLst>
      <p:ext uri="{BB962C8B-B14F-4D97-AF65-F5344CB8AC3E}">
        <p14:creationId xmlns:p14="http://schemas.microsoft.com/office/powerpoint/2010/main" val="3999066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16</a:t>
            </a:fld>
            <a:endParaRPr lang="en-US"/>
          </a:p>
        </p:txBody>
      </p:sp>
    </p:spTree>
    <p:extLst>
      <p:ext uri="{BB962C8B-B14F-4D97-AF65-F5344CB8AC3E}">
        <p14:creationId xmlns:p14="http://schemas.microsoft.com/office/powerpoint/2010/main" val="2216223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17</a:t>
            </a:fld>
            <a:endParaRPr lang="en-US"/>
          </a:p>
        </p:txBody>
      </p:sp>
    </p:spTree>
    <p:extLst>
      <p:ext uri="{BB962C8B-B14F-4D97-AF65-F5344CB8AC3E}">
        <p14:creationId xmlns:p14="http://schemas.microsoft.com/office/powerpoint/2010/main" val="3999066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18</a:t>
            </a:fld>
            <a:endParaRPr lang="en-US"/>
          </a:p>
        </p:txBody>
      </p:sp>
    </p:spTree>
    <p:extLst>
      <p:ext uri="{BB962C8B-B14F-4D97-AF65-F5344CB8AC3E}">
        <p14:creationId xmlns:p14="http://schemas.microsoft.com/office/powerpoint/2010/main" val="2216223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19</a:t>
            </a:fld>
            <a:endParaRPr lang="en-US"/>
          </a:p>
        </p:txBody>
      </p:sp>
    </p:spTree>
    <p:extLst>
      <p:ext uri="{BB962C8B-B14F-4D97-AF65-F5344CB8AC3E}">
        <p14:creationId xmlns:p14="http://schemas.microsoft.com/office/powerpoint/2010/main" val="3999066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2</a:t>
            </a:fld>
            <a:endParaRPr lang="en-US"/>
          </a:p>
        </p:txBody>
      </p:sp>
    </p:spTree>
    <p:extLst>
      <p:ext uri="{BB962C8B-B14F-4D97-AF65-F5344CB8AC3E}">
        <p14:creationId xmlns:p14="http://schemas.microsoft.com/office/powerpoint/2010/main" val="3543247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20</a:t>
            </a:fld>
            <a:endParaRPr lang="en-US"/>
          </a:p>
        </p:txBody>
      </p:sp>
    </p:spTree>
    <p:extLst>
      <p:ext uri="{BB962C8B-B14F-4D97-AF65-F5344CB8AC3E}">
        <p14:creationId xmlns:p14="http://schemas.microsoft.com/office/powerpoint/2010/main" val="2216223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21</a:t>
            </a:fld>
            <a:endParaRPr lang="en-US"/>
          </a:p>
        </p:txBody>
      </p:sp>
    </p:spTree>
    <p:extLst>
      <p:ext uri="{BB962C8B-B14F-4D97-AF65-F5344CB8AC3E}">
        <p14:creationId xmlns:p14="http://schemas.microsoft.com/office/powerpoint/2010/main" val="3999066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22</a:t>
            </a:fld>
            <a:endParaRPr lang="en-US"/>
          </a:p>
        </p:txBody>
      </p:sp>
    </p:spTree>
    <p:extLst>
      <p:ext uri="{BB962C8B-B14F-4D97-AF65-F5344CB8AC3E}">
        <p14:creationId xmlns:p14="http://schemas.microsoft.com/office/powerpoint/2010/main" val="2216223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23</a:t>
            </a:fld>
            <a:endParaRPr lang="en-US"/>
          </a:p>
        </p:txBody>
      </p:sp>
    </p:spTree>
    <p:extLst>
      <p:ext uri="{BB962C8B-B14F-4D97-AF65-F5344CB8AC3E}">
        <p14:creationId xmlns:p14="http://schemas.microsoft.com/office/powerpoint/2010/main" val="3999066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24</a:t>
            </a:fld>
            <a:endParaRPr lang="en-US"/>
          </a:p>
        </p:txBody>
      </p:sp>
    </p:spTree>
    <p:extLst>
      <p:ext uri="{BB962C8B-B14F-4D97-AF65-F5344CB8AC3E}">
        <p14:creationId xmlns:p14="http://schemas.microsoft.com/office/powerpoint/2010/main" val="2216223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25</a:t>
            </a:fld>
            <a:endParaRPr lang="en-US"/>
          </a:p>
        </p:txBody>
      </p:sp>
    </p:spTree>
    <p:extLst>
      <p:ext uri="{BB962C8B-B14F-4D97-AF65-F5344CB8AC3E}">
        <p14:creationId xmlns:p14="http://schemas.microsoft.com/office/powerpoint/2010/main" val="3999066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26</a:t>
            </a:fld>
            <a:endParaRPr lang="en-US"/>
          </a:p>
        </p:txBody>
      </p:sp>
    </p:spTree>
    <p:extLst>
      <p:ext uri="{BB962C8B-B14F-4D97-AF65-F5344CB8AC3E}">
        <p14:creationId xmlns:p14="http://schemas.microsoft.com/office/powerpoint/2010/main" val="22162231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27</a:t>
            </a:fld>
            <a:endParaRPr lang="en-US"/>
          </a:p>
        </p:txBody>
      </p:sp>
    </p:spTree>
    <p:extLst>
      <p:ext uri="{BB962C8B-B14F-4D97-AF65-F5344CB8AC3E}">
        <p14:creationId xmlns:p14="http://schemas.microsoft.com/office/powerpoint/2010/main" val="3999066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28</a:t>
            </a:fld>
            <a:endParaRPr lang="en-US"/>
          </a:p>
        </p:txBody>
      </p:sp>
    </p:spTree>
    <p:extLst>
      <p:ext uri="{BB962C8B-B14F-4D97-AF65-F5344CB8AC3E}">
        <p14:creationId xmlns:p14="http://schemas.microsoft.com/office/powerpoint/2010/main" val="22162231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29</a:t>
            </a:fld>
            <a:endParaRPr lang="en-US"/>
          </a:p>
        </p:txBody>
      </p:sp>
    </p:spTree>
    <p:extLst>
      <p:ext uri="{BB962C8B-B14F-4D97-AF65-F5344CB8AC3E}">
        <p14:creationId xmlns:p14="http://schemas.microsoft.com/office/powerpoint/2010/main" val="3999066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3</a:t>
            </a:fld>
            <a:endParaRPr lang="en-US"/>
          </a:p>
        </p:txBody>
      </p:sp>
    </p:spTree>
    <p:extLst>
      <p:ext uri="{BB962C8B-B14F-4D97-AF65-F5344CB8AC3E}">
        <p14:creationId xmlns:p14="http://schemas.microsoft.com/office/powerpoint/2010/main" val="33967275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30</a:t>
            </a:fld>
            <a:endParaRPr lang="en-US"/>
          </a:p>
        </p:txBody>
      </p:sp>
    </p:spTree>
    <p:extLst>
      <p:ext uri="{BB962C8B-B14F-4D97-AF65-F5344CB8AC3E}">
        <p14:creationId xmlns:p14="http://schemas.microsoft.com/office/powerpoint/2010/main" val="22162231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31</a:t>
            </a:fld>
            <a:endParaRPr lang="en-US"/>
          </a:p>
        </p:txBody>
      </p:sp>
    </p:spTree>
    <p:extLst>
      <p:ext uri="{BB962C8B-B14F-4D97-AF65-F5344CB8AC3E}">
        <p14:creationId xmlns:p14="http://schemas.microsoft.com/office/powerpoint/2010/main" val="39990663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32</a:t>
            </a:fld>
            <a:endParaRPr lang="en-US"/>
          </a:p>
        </p:txBody>
      </p:sp>
    </p:spTree>
    <p:extLst>
      <p:ext uri="{BB962C8B-B14F-4D97-AF65-F5344CB8AC3E}">
        <p14:creationId xmlns:p14="http://schemas.microsoft.com/office/powerpoint/2010/main" val="22162231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33</a:t>
            </a:fld>
            <a:endParaRPr lang="en-US"/>
          </a:p>
        </p:txBody>
      </p:sp>
    </p:spTree>
    <p:extLst>
      <p:ext uri="{BB962C8B-B14F-4D97-AF65-F5344CB8AC3E}">
        <p14:creationId xmlns:p14="http://schemas.microsoft.com/office/powerpoint/2010/main" val="39990663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34</a:t>
            </a:fld>
            <a:endParaRPr lang="en-US"/>
          </a:p>
        </p:txBody>
      </p:sp>
    </p:spTree>
    <p:extLst>
      <p:ext uri="{BB962C8B-B14F-4D97-AF65-F5344CB8AC3E}">
        <p14:creationId xmlns:p14="http://schemas.microsoft.com/office/powerpoint/2010/main" val="22162231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35</a:t>
            </a:fld>
            <a:endParaRPr lang="en-US"/>
          </a:p>
        </p:txBody>
      </p:sp>
    </p:spTree>
    <p:extLst>
      <p:ext uri="{BB962C8B-B14F-4D97-AF65-F5344CB8AC3E}">
        <p14:creationId xmlns:p14="http://schemas.microsoft.com/office/powerpoint/2010/main" val="39990663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36</a:t>
            </a:fld>
            <a:endParaRPr lang="en-US"/>
          </a:p>
        </p:txBody>
      </p:sp>
    </p:spTree>
    <p:extLst>
      <p:ext uri="{BB962C8B-B14F-4D97-AF65-F5344CB8AC3E}">
        <p14:creationId xmlns:p14="http://schemas.microsoft.com/office/powerpoint/2010/main" val="22162231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37</a:t>
            </a:fld>
            <a:endParaRPr lang="en-US"/>
          </a:p>
        </p:txBody>
      </p:sp>
    </p:spTree>
    <p:extLst>
      <p:ext uri="{BB962C8B-B14F-4D97-AF65-F5344CB8AC3E}">
        <p14:creationId xmlns:p14="http://schemas.microsoft.com/office/powerpoint/2010/main" val="39990663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38</a:t>
            </a:fld>
            <a:endParaRPr lang="en-US"/>
          </a:p>
        </p:txBody>
      </p:sp>
    </p:spTree>
    <p:extLst>
      <p:ext uri="{BB962C8B-B14F-4D97-AF65-F5344CB8AC3E}">
        <p14:creationId xmlns:p14="http://schemas.microsoft.com/office/powerpoint/2010/main" val="41433231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0444-2282-4AB9-8CC8-7511DE92AE22}" type="slidenum">
              <a:rPr lang="en-US" smtClean="0"/>
              <a:pPr/>
              <a:t>39</a:t>
            </a:fld>
            <a:endParaRPr lang="en-US"/>
          </a:p>
        </p:txBody>
      </p:sp>
    </p:spTree>
    <p:extLst>
      <p:ext uri="{BB962C8B-B14F-4D97-AF65-F5344CB8AC3E}">
        <p14:creationId xmlns:p14="http://schemas.microsoft.com/office/powerpoint/2010/main" val="787761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4</a:t>
            </a:fld>
            <a:endParaRPr lang="en-US"/>
          </a:p>
        </p:txBody>
      </p:sp>
    </p:spTree>
    <p:extLst>
      <p:ext uri="{BB962C8B-B14F-4D97-AF65-F5344CB8AC3E}">
        <p14:creationId xmlns:p14="http://schemas.microsoft.com/office/powerpoint/2010/main" val="35432472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40</a:t>
            </a:fld>
            <a:endParaRPr lang="en-US"/>
          </a:p>
        </p:txBody>
      </p:sp>
    </p:spTree>
    <p:extLst>
      <p:ext uri="{BB962C8B-B14F-4D97-AF65-F5344CB8AC3E}">
        <p14:creationId xmlns:p14="http://schemas.microsoft.com/office/powerpoint/2010/main" val="41433231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0444-2282-4AB9-8CC8-7511DE92AE22}" type="slidenum">
              <a:rPr lang="en-US" smtClean="0"/>
              <a:pPr/>
              <a:t>41</a:t>
            </a:fld>
            <a:endParaRPr lang="en-US"/>
          </a:p>
        </p:txBody>
      </p:sp>
    </p:spTree>
    <p:extLst>
      <p:ext uri="{BB962C8B-B14F-4D97-AF65-F5344CB8AC3E}">
        <p14:creationId xmlns:p14="http://schemas.microsoft.com/office/powerpoint/2010/main" val="7877613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0444-2282-4AB9-8CC8-7511DE92AE22}" type="slidenum">
              <a:rPr lang="en-US" smtClean="0"/>
              <a:pPr/>
              <a:t>42</a:t>
            </a:fld>
            <a:endParaRPr lang="en-US"/>
          </a:p>
        </p:txBody>
      </p:sp>
    </p:spTree>
    <p:extLst>
      <p:ext uri="{BB962C8B-B14F-4D97-AF65-F5344CB8AC3E}">
        <p14:creationId xmlns:p14="http://schemas.microsoft.com/office/powerpoint/2010/main" val="38764695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0444-2282-4AB9-8CC8-7511DE92AE22}" type="slidenum">
              <a:rPr lang="en-US" smtClean="0"/>
              <a:pPr/>
              <a:t>43</a:t>
            </a:fld>
            <a:endParaRPr lang="en-US"/>
          </a:p>
        </p:txBody>
      </p:sp>
    </p:spTree>
    <p:extLst>
      <p:ext uri="{BB962C8B-B14F-4D97-AF65-F5344CB8AC3E}">
        <p14:creationId xmlns:p14="http://schemas.microsoft.com/office/powerpoint/2010/main" val="23376704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0444-2282-4AB9-8CC8-7511DE92AE22}" type="slidenum">
              <a:rPr lang="en-US" smtClean="0"/>
              <a:pPr/>
              <a:t>44</a:t>
            </a:fld>
            <a:endParaRPr lang="en-US"/>
          </a:p>
        </p:txBody>
      </p:sp>
    </p:spTree>
    <p:extLst>
      <p:ext uri="{BB962C8B-B14F-4D97-AF65-F5344CB8AC3E}">
        <p14:creationId xmlns:p14="http://schemas.microsoft.com/office/powerpoint/2010/main" val="38764695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0444-2282-4AB9-8CC8-7511DE92AE22}" type="slidenum">
              <a:rPr lang="en-US" smtClean="0"/>
              <a:pPr/>
              <a:t>45</a:t>
            </a:fld>
            <a:endParaRPr lang="en-US"/>
          </a:p>
        </p:txBody>
      </p:sp>
    </p:spTree>
    <p:extLst>
      <p:ext uri="{BB962C8B-B14F-4D97-AF65-F5344CB8AC3E}">
        <p14:creationId xmlns:p14="http://schemas.microsoft.com/office/powerpoint/2010/main" val="23376704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46</a:t>
            </a:fld>
            <a:endParaRPr lang="en-US"/>
          </a:p>
        </p:txBody>
      </p:sp>
    </p:spTree>
    <p:extLst>
      <p:ext uri="{BB962C8B-B14F-4D97-AF65-F5344CB8AC3E}">
        <p14:creationId xmlns:p14="http://schemas.microsoft.com/office/powerpoint/2010/main" val="26830395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47</a:t>
            </a:fld>
            <a:endParaRPr lang="en-US"/>
          </a:p>
        </p:txBody>
      </p:sp>
    </p:spTree>
    <p:extLst>
      <p:ext uri="{BB962C8B-B14F-4D97-AF65-F5344CB8AC3E}">
        <p14:creationId xmlns:p14="http://schemas.microsoft.com/office/powerpoint/2010/main" val="25369838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48</a:t>
            </a:fld>
            <a:endParaRPr lang="en-US"/>
          </a:p>
        </p:txBody>
      </p:sp>
    </p:spTree>
    <p:extLst>
      <p:ext uri="{BB962C8B-B14F-4D97-AF65-F5344CB8AC3E}">
        <p14:creationId xmlns:p14="http://schemas.microsoft.com/office/powerpoint/2010/main" val="26830395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49</a:t>
            </a:fld>
            <a:endParaRPr lang="en-US"/>
          </a:p>
        </p:txBody>
      </p:sp>
    </p:spTree>
    <p:extLst>
      <p:ext uri="{BB962C8B-B14F-4D97-AF65-F5344CB8AC3E}">
        <p14:creationId xmlns:p14="http://schemas.microsoft.com/office/powerpoint/2010/main" val="2536983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5</a:t>
            </a:fld>
            <a:endParaRPr lang="en-US"/>
          </a:p>
        </p:txBody>
      </p:sp>
    </p:spTree>
    <p:extLst>
      <p:ext uri="{BB962C8B-B14F-4D97-AF65-F5344CB8AC3E}">
        <p14:creationId xmlns:p14="http://schemas.microsoft.com/office/powerpoint/2010/main" val="33967275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50</a:t>
            </a:fld>
            <a:endParaRPr lang="en-US"/>
          </a:p>
        </p:txBody>
      </p:sp>
    </p:spTree>
    <p:extLst>
      <p:ext uri="{BB962C8B-B14F-4D97-AF65-F5344CB8AC3E}">
        <p14:creationId xmlns:p14="http://schemas.microsoft.com/office/powerpoint/2010/main" val="26830395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51</a:t>
            </a:fld>
            <a:endParaRPr lang="en-US"/>
          </a:p>
        </p:txBody>
      </p:sp>
    </p:spTree>
    <p:extLst>
      <p:ext uri="{BB962C8B-B14F-4D97-AF65-F5344CB8AC3E}">
        <p14:creationId xmlns:p14="http://schemas.microsoft.com/office/powerpoint/2010/main" val="2536983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6</a:t>
            </a:fld>
            <a:endParaRPr lang="en-US"/>
          </a:p>
        </p:txBody>
      </p:sp>
    </p:spTree>
    <p:extLst>
      <p:ext uri="{BB962C8B-B14F-4D97-AF65-F5344CB8AC3E}">
        <p14:creationId xmlns:p14="http://schemas.microsoft.com/office/powerpoint/2010/main" val="2216223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7</a:t>
            </a:fld>
            <a:endParaRPr lang="en-US"/>
          </a:p>
        </p:txBody>
      </p:sp>
    </p:spTree>
    <p:extLst>
      <p:ext uri="{BB962C8B-B14F-4D97-AF65-F5344CB8AC3E}">
        <p14:creationId xmlns:p14="http://schemas.microsoft.com/office/powerpoint/2010/main" val="3999066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8</a:t>
            </a:fld>
            <a:endParaRPr lang="en-US"/>
          </a:p>
        </p:txBody>
      </p:sp>
    </p:spTree>
    <p:extLst>
      <p:ext uri="{BB962C8B-B14F-4D97-AF65-F5344CB8AC3E}">
        <p14:creationId xmlns:p14="http://schemas.microsoft.com/office/powerpoint/2010/main" val="2316909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0444-2282-4AB9-8CC8-7511DE92AE22}" type="slidenum">
              <a:rPr lang="en-US" smtClean="0"/>
              <a:pPr/>
              <a:t>9</a:t>
            </a:fld>
            <a:endParaRPr lang="en-US"/>
          </a:p>
        </p:txBody>
      </p:sp>
    </p:spTree>
    <p:extLst>
      <p:ext uri="{BB962C8B-B14F-4D97-AF65-F5344CB8AC3E}">
        <p14:creationId xmlns:p14="http://schemas.microsoft.com/office/powerpoint/2010/main" val="2844468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FF64C4-CFC9-4E5B-BBA6-3FF7786D69C5}" type="datetimeFigureOut">
              <a:rPr lang="en-US" smtClean="0"/>
              <a:pPr/>
              <a:t>12/22/2015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8C6A5-B741-485C-A62C-6C67E46A128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FF64C4-CFC9-4E5B-BBA6-3FF7786D69C5}" type="datetimeFigureOut">
              <a:rPr lang="en-US" smtClean="0"/>
              <a:pPr/>
              <a:t>12/22/2015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8C6A5-B741-485C-A62C-6C67E46A12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FF64C4-CFC9-4E5B-BBA6-3FF7786D69C5}" type="datetimeFigureOut">
              <a:rPr lang="en-US" smtClean="0"/>
              <a:pPr/>
              <a:t>12/22/2015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8C6A5-B741-485C-A62C-6C67E46A128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FF64C4-CFC9-4E5B-BBA6-3FF7786D69C5}" type="datetimeFigureOut">
              <a:rPr lang="en-US" smtClean="0"/>
              <a:pPr/>
              <a:t>12/22/2015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8C6A5-B741-485C-A62C-6C67E46A12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FF64C4-CFC9-4E5B-BBA6-3FF7786D69C5}" type="datetimeFigureOut">
              <a:rPr lang="en-US" smtClean="0"/>
              <a:pPr/>
              <a:t>12/22/2015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8C6A5-B741-485C-A62C-6C67E46A128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FF64C4-CFC9-4E5B-BBA6-3FF7786D69C5}" type="datetimeFigureOut">
              <a:rPr lang="en-US" smtClean="0"/>
              <a:pPr/>
              <a:t>12/22/2015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8C6A5-B741-485C-A62C-6C67E46A128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FF64C4-CFC9-4E5B-BBA6-3FF7786D69C5}" type="datetimeFigureOut">
              <a:rPr lang="en-US" smtClean="0"/>
              <a:pPr/>
              <a:t>12/22/2015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C8C6A5-B741-485C-A62C-6C67E46A128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FF64C4-CFC9-4E5B-BBA6-3FF7786D69C5}" type="datetimeFigureOut">
              <a:rPr lang="en-US" smtClean="0"/>
              <a:pPr/>
              <a:t>12/22/2015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C8C6A5-B741-485C-A62C-6C67E46A12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FF64C4-CFC9-4E5B-BBA6-3FF7786D69C5}" type="datetimeFigureOut">
              <a:rPr lang="en-US" smtClean="0"/>
              <a:pPr/>
              <a:t>12/22/2015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C8C6A5-B741-485C-A62C-6C67E46A12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FF64C4-CFC9-4E5B-BBA6-3FF7786D69C5}" type="datetimeFigureOut">
              <a:rPr lang="en-US" smtClean="0"/>
              <a:pPr/>
              <a:t>12/22/2015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8C6A5-B741-485C-A62C-6C67E46A128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FF64C4-CFC9-4E5B-BBA6-3FF7786D69C5}" type="datetimeFigureOut">
              <a:rPr lang="en-US" smtClean="0"/>
              <a:pPr/>
              <a:t>12/22/2015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8C6A5-B741-485C-A62C-6C67E46A128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FF64C4-CFC9-4E5B-BBA6-3FF7786D69C5}" type="datetimeFigureOut">
              <a:rPr lang="en-US" smtClean="0"/>
              <a:pPr/>
              <a:t>12/22/2015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C8C6A5-B741-485C-A62C-6C67E46A128F}" type="slidenum">
              <a:rPr lang="en-US" smtClean="0"/>
              <a:pPr/>
              <a:t>‹#›</a:t>
            </a:fld>
            <a:endParaRPr lang="en-US"/>
          </a:p>
        </p:txBody>
      </p:sp>
      <p:sp>
        <p:nvSpPr>
          <p:cNvPr id="7" name="Rectangle 6"/>
          <p:cNvSpPr/>
          <p:nvPr userDrawn="1"/>
        </p:nvSpPr>
        <p:spPr>
          <a:xfrm>
            <a:off x="0" y="0"/>
            <a:ext cx="2514600"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defRPr/>
            </a:pPr>
            <a:r>
              <a:rPr lang="en-US" sz="2400" b="1" dirty="0" smtClean="0">
                <a:ln w="11430"/>
                <a:solidFill>
                  <a:srgbClr val="FF0000"/>
                </a:solidFill>
                <a:latin typeface="+mj-lt"/>
                <a:cs typeface="Arial" charset="0"/>
              </a:rPr>
              <a:t>HS </a:t>
            </a:r>
            <a:r>
              <a:rPr lang="en-US" sz="2400" b="1" dirty="0">
                <a:ln w="11430"/>
                <a:solidFill>
                  <a:srgbClr val="FF0000"/>
                </a:solidFill>
                <a:latin typeface="+mj-lt"/>
                <a:cs typeface="Arial" charset="0"/>
              </a:rPr>
              <a:t>- Claim </a:t>
            </a:r>
            <a:r>
              <a:rPr lang="en-US" sz="2400" b="1" dirty="0" smtClean="0">
                <a:ln w="11430"/>
                <a:solidFill>
                  <a:srgbClr val="FF0000"/>
                </a:solidFill>
                <a:latin typeface="+mj-lt"/>
                <a:cs typeface="Arial" charset="0"/>
              </a:rPr>
              <a:t>3</a:t>
            </a:r>
            <a:endParaRPr lang="en-US" sz="2400" b="1" dirty="0">
              <a:ln w="11430"/>
              <a:solidFill>
                <a:srgbClr val="FF0000"/>
              </a:solidFill>
              <a:latin typeface="+mj-lt"/>
              <a:cs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ccssmathactivities.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295400" y="3886200"/>
            <a:ext cx="6400800"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smtClean="0">
                <a:ln>
                  <a:noFill/>
                </a:ln>
                <a:solidFill>
                  <a:srgbClr val="FF0000"/>
                </a:solidFill>
                <a:effectLst/>
                <a:uLnTx/>
                <a:uFillTx/>
                <a:latin typeface="+mn-lt"/>
                <a:ea typeface="+mn-ea"/>
                <a:cs typeface="+mn-cs"/>
              </a:rPr>
              <a:t>Communicating</a:t>
            </a:r>
            <a:r>
              <a:rPr kumimoji="0" lang="en-US" sz="4400" b="1" i="0" u="none" strike="noStrike" kern="1200" cap="none" spc="0" normalizeH="0" noProof="0" dirty="0" smtClean="0">
                <a:ln>
                  <a:noFill/>
                </a:ln>
                <a:solidFill>
                  <a:srgbClr val="FF0000"/>
                </a:solidFill>
                <a:effectLst/>
                <a:uLnTx/>
                <a:uFillTx/>
                <a:latin typeface="+mn-lt"/>
                <a:ea typeface="+mn-ea"/>
                <a:cs typeface="+mn-cs"/>
              </a:rPr>
              <a:t> Reasoning</a:t>
            </a:r>
            <a:endParaRPr kumimoji="0" lang="en-US" sz="4400" b="1" i="0" u="none" strike="noStrike" kern="1200" cap="none" spc="0" normalizeH="0" baseline="0" noProof="0" dirty="0">
              <a:ln>
                <a:noFill/>
              </a:ln>
              <a:solidFill>
                <a:srgbClr val="FF0000"/>
              </a:solidFill>
              <a:effectLst/>
              <a:uLnTx/>
              <a:uFillTx/>
              <a:latin typeface="+mn-lt"/>
              <a:ea typeface="+mn-ea"/>
              <a:cs typeface="+mn-cs"/>
            </a:endParaRPr>
          </a:p>
        </p:txBody>
      </p:sp>
      <p:pic>
        <p:nvPicPr>
          <p:cNvPr id="7" name="Picture 6" descr="Smc log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28600"/>
            <a:ext cx="43180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685800" y="2130425"/>
            <a:ext cx="7772400" cy="1470025"/>
          </a:xfrm>
        </p:spPr>
        <p:txBody>
          <a:bodyPr>
            <a:normAutofit/>
          </a:bodyPr>
          <a:lstStyle/>
          <a:p>
            <a:r>
              <a:rPr lang="en-US" b="1" dirty="0"/>
              <a:t>High </a:t>
            </a:r>
            <a:r>
              <a:rPr lang="en-US" b="1" dirty="0" smtClean="0"/>
              <a:t>School </a:t>
            </a:r>
            <a:r>
              <a:rPr lang="en-US" altLang="en-US" b="1" dirty="0" smtClean="0"/>
              <a:t>Claim 3</a:t>
            </a:r>
            <a:r>
              <a:rPr lang="en-US" altLang="en-US" b="1" dirty="0"/>
              <a:t/>
            </a:r>
            <a:br>
              <a:rPr lang="en-US" altLang="en-US" b="1" dirty="0"/>
            </a:br>
            <a:r>
              <a:rPr lang="en-US" altLang="en-US" b="1" dirty="0"/>
              <a:t>Smarter Balanced Sample </a:t>
            </a:r>
            <a:r>
              <a:rPr lang="en-US" altLang="en-US" b="1" dirty="0" smtClean="0"/>
              <a:t>Items</a:t>
            </a:r>
            <a:endParaRPr lang="en-US" b="1" dirty="0"/>
          </a:p>
        </p:txBody>
      </p:sp>
      <p:sp>
        <p:nvSpPr>
          <p:cNvPr id="8" name="TextBox 1"/>
          <p:cNvSpPr txBox="1"/>
          <p:nvPr/>
        </p:nvSpPr>
        <p:spPr>
          <a:xfrm>
            <a:off x="519113" y="5959475"/>
            <a:ext cx="8104187" cy="784225"/>
          </a:xfrm>
          <a:prstGeom prst="rect">
            <a:avLst/>
          </a:prstGeom>
          <a:noFill/>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r>
              <a:rPr lang="en-US" sz="1500" dirty="0">
                <a:latin typeface="+mj-lt"/>
                <a:cs typeface="Arial" charset="0"/>
              </a:rPr>
              <a:t>Questions courtesy of the Smarter Balanced Assessment Consortium Item Specifications – </a:t>
            </a:r>
            <a:r>
              <a:rPr lang="en-US" sz="1500">
                <a:latin typeface="+mj-lt"/>
                <a:cs typeface="Arial" charset="0"/>
              </a:rPr>
              <a:t>Version </a:t>
            </a:r>
            <a:r>
              <a:rPr lang="en-US" sz="1500" smtClean="0">
                <a:latin typeface="+mj-lt"/>
                <a:cs typeface="Arial" charset="0"/>
              </a:rPr>
              <a:t>3.0</a:t>
            </a:r>
            <a:endParaRPr lang="en-US" sz="1500" dirty="0">
              <a:latin typeface="+mj-lt"/>
              <a:cs typeface="Arial" charset="0"/>
            </a:endParaRPr>
          </a:p>
          <a:p>
            <a:pPr algn="ctr">
              <a:defRPr/>
            </a:pPr>
            <a:r>
              <a:rPr lang="en-US" sz="1500" dirty="0">
                <a:latin typeface="+mj-lt"/>
                <a:cs typeface="Arial" charset="0"/>
              </a:rPr>
              <a:t>Slideshow organized by </a:t>
            </a:r>
            <a:r>
              <a:rPr lang="en-US" sz="1500" dirty="0" err="1">
                <a:latin typeface="+mj-lt"/>
                <a:cs typeface="Arial" charset="0"/>
              </a:rPr>
              <a:t>SMc</a:t>
            </a:r>
            <a:r>
              <a:rPr lang="en-US" sz="1500" dirty="0">
                <a:latin typeface="+mj-lt"/>
                <a:cs typeface="Arial" charset="0"/>
              </a:rPr>
              <a:t> Curriculum – </a:t>
            </a:r>
            <a:r>
              <a:rPr lang="en-US" sz="1500" u="sng" dirty="0">
                <a:latin typeface="+mj-lt"/>
                <a:cs typeface="Arial" charset="0"/>
                <a:hlinkClick r:id="rId4"/>
              </a:rPr>
              <a:t>www.ccssmathactivities.com</a:t>
            </a:r>
            <a:endParaRPr lang="en-US" sz="1500" dirty="0">
              <a:latin typeface="+mj-lt"/>
              <a:cs typeface="Arial" charset="0"/>
            </a:endParaRPr>
          </a:p>
          <a:p>
            <a:pPr algn="ctr">
              <a:defRPr/>
            </a:pPr>
            <a:endParaRPr lang="en-US" sz="1500" dirty="0">
              <a:latin typeface="+mj-lt"/>
              <a:cs typeface="Arial" charset="0"/>
            </a:endParaRPr>
          </a:p>
        </p:txBody>
      </p:sp>
      <p:sp>
        <p:nvSpPr>
          <p:cNvPr id="9" name="Rounded Rectangle 8"/>
          <p:cNvSpPr/>
          <p:nvPr/>
        </p:nvSpPr>
        <p:spPr>
          <a:xfrm>
            <a:off x="76200" y="38100"/>
            <a:ext cx="2438400" cy="838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458200" cy="1828800"/>
          </a:xfrm>
        </p:spPr>
        <p:txBody>
          <a:bodyPr>
            <a:noAutofit/>
          </a:bodyPr>
          <a:lstStyle/>
          <a:p>
            <a:pPr marL="0" indent="0">
              <a:buNone/>
            </a:pPr>
            <a:r>
              <a:rPr lang="en-US" sz="2400" b="1" dirty="0" smtClean="0"/>
              <a:t>Proposition.</a:t>
            </a:r>
            <a:r>
              <a:rPr lang="en-US" sz="2400" dirty="0" smtClean="0"/>
              <a:t> All circles are similar.</a:t>
            </a:r>
          </a:p>
          <a:p>
            <a:pPr marL="0" indent="0">
              <a:buNone/>
            </a:pPr>
            <a:endParaRPr lang="en-US" sz="2400" dirty="0"/>
          </a:p>
          <a:p>
            <a:pPr marL="0" indent="0">
              <a:buNone/>
            </a:pPr>
            <a:r>
              <a:rPr lang="en-US" sz="2400" dirty="0" smtClean="0"/>
              <a:t>The four statements can be </a:t>
            </a:r>
          </a:p>
          <a:p>
            <a:pPr marL="0" indent="0">
              <a:buNone/>
            </a:pPr>
            <a:r>
              <a:rPr lang="en-US" sz="2400" dirty="0"/>
              <a:t>c</a:t>
            </a:r>
            <a:r>
              <a:rPr lang="en-US" sz="2400" dirty="0" smtClean="0"/>
              <a:t>ompleted and ordered to outline</a:t>
            </a:r>
          </a:p>
          <a:p>
            <a:pPr marL="0" indent="0">
              <a:buNone/>
            </a:pPr>
            <a:r>
              <a:rPr lang="en-US" sz="2400" dirty="0"/>
              <a:t>a</a:t>
            </a:r>
            <a:r>
              <a:rPr lang="en-US" sz="2400" dirty="0" smtClean="0"/>
              <a:t>n argument that proves this proposition.</a:t>
            </a:r>
            <a:r>
              <a:rPr lang="en-US" sz="2400" dirty="0"/>
              <a:t>	</a:t>
            </a:r>
          </a:p>
        </p:txBody>
      </p:sp>
      <p:sp>
        <p:nvSpPr>
          <p:cNvPr id="5" name="Pentagon 4"/>
          <p:cNvSpPr/>
          <p:nvPr/>
        </p:nvSpPr>
        <p:spPr>
          <a:xfrm flipH="1">
            <a:off x="7315200" y="0"/>
            <a:ext cx="1828800" cy="914400"/>
          </a:xfrm>
          <a:prstGeom prst="homePlat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4000" b="1" dirty="0" smtClean="0"/>
              <a:t>#5</a:t>
            </a:r>
            <a:endParaRPr lang="en-US" sz="4000"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066800"/>
            <a:ext cx="3638550"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76600"/>
            <a:ext cx="8991600" cy="2812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690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43000"/>
            <a:ext cx="8382000" cy="3139321"/>
          </a:xfrm>
          <a:prstGeom prst="rect">
            <a:avLst/>
          </a:prstGeom>
        </p:spPr>
        <p:txBody>
          <a:bodyPr wrap="square">
            <a:spAutoFit/>
          </a:bodyPr>
          <a:lstStyle/>
          <a:p>
            <a:r>
              <a:rPr lang="en-US" b="1" dirty="0"/>
              <a:t>Rubric: </a:t>
            </a:r>
            <a:endParaRPr lang="en-US" b="1" dirty="0" smtClean="0"/>
          </a:p>
          <a:p>
            <a:r>
              <a:rPr lang="en-US" dirty="0" smtClean="0"/>
              <a:t>(2 points) The student completes and orders the four statements that support the claim in a logical order. </a:t>
            </a:r>
          </a:p>
          <a:p>
            <a:r>
              <a:rPr lang="en-US" dirty="0" smtClean="0"/>
              <a:t>(1 point) The student completes and orders the four statements that support the claim in a logical order but either chooses some of the options from the drop-down menus incorrectly or chooses them in a sensible way if the order were correct, but the order is not correct. </a:t>
            </a:r>
          </a:p>
          <a:p>
            <a:endParaRPr lang="en-US" dirty="0"/>
          </a:p>
          <a:p>
            <a:r>
              <a:rPr lang="en-US" b="1" dirty="0" smtClean="0"/>
              <a:t>Answer: </a:t>
            </a:r>
            <a:r>
              <a:rPr lang="en-US" dirty="0" smtClean="0"/>
              <a:t>Examples. Note that the order of 2 and 3 can be reversed, but 1 must be first and 4 must be last. Also note that the ordering of 2 and 3 changes the correct center of dilation. </a:t>
            </a:r>
            <a:endParaRPr lang="en-US" dirty="0"/>
          </a:p>
        </p:txBody>
      </p:sp>
      <p:sp>
        <p:nvSpPr>
          <p:cNvPr id="6" name="Pentagon 5"/>
          <p:cNvSpPr/>
          <p:nvPr/>
        </p:nvSpPr>
        <p:spPr>
          <a:xfrm flipH="1">
            <a:off x="6400800" y="0"/>
            <a:ext cx="2743200" cy="914400"/>
          </a:xfrm>
          <a:prstGeom prst="homePlate">
            <a:avLst/>
          </a:prstGeom>
        </p:spPr>
        <p:style>
          <a:lnRef idx="0">
            <a:schemeClr val="accent4"/>
          </a:lnRef>
          <a:fillRef idx="3">
            <a:schemeClr val="accent4"/>
          </a:fillRef>
          <a:effectRef idx="3">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smtClean="0"/>
              <a:t>#5 </a:t>
            </a:r>
            <a:r>
              <a:rPr lang="en-US" sz="3600" b="1" dirty="0"/>
              <a:t>Answer</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412" y="4286250"/>
            <a:ext cx="7267575"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7803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458200" cy="1828800"/>
          </a:xfrm>
        </p:spPr>
        <p:txBody>
          <a:bodyPr>
            <a:noAutofit/>
          </a:bodyPr>
          <a:lstStyle/>
          <a:p>
            <a:pPr marL="0" indent="0">
              <a:buNone/>
            </a:pPr>
            <a:r>
              <a:rPr lang="en-US" sz="2400" dirty="0" smtClean="0"/>
              <a:t>Kiera claimed that the sum of two linear polynomials with rational coefficients is always a linear polynomial with rational coefficients. Drag the six statements into a logical sequence to outline an argument that proves this claim.</a:t>
            </a:r>
            <a:r>
              <a:rPr lang="en-US" sz="2400" dirty="0"/>
              <a:t>	</a:t>
            </a:r>
          </a:p>
        </p:txBody>
      </p:sp>
      <p:sp>
        <p:nvSpPr>
          <p:cNvPr id="5" name="Pentagon 4"/>
          <p:cNvSpPr/>
          <p:nvPr/>
        </p:nvSpPr>
        <p:spPr>
          <a:xfrm flipH="1">
            <a:off x="7315200" y="0"/>
            <a:ext cx="1828800" cy="914400"/>
          </a:xfrm>
          <a:prstGeom prst="homePlat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4000" b="1" dirty="0" smtClean="0"/>
              <a:t>#6</a:t>
            </a:r>
            <a:endParaRPr lang="en-US" sz="4000" b="1"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667000"/>
            <a:ext cx="8612613"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4991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43000"/>
            <a:ext cx="8382000" cy="1754326"/>
          </a:xfrm>
          <a:prstGeom prst="rect">
            <a:avLst/>
          </a:prstGeom>
        </p:spPr>
        <p:txBody>
          <a:bodyPr wrap="square">
            <a:spAutoFit/>
          </a:bodyPr>
          <a:lstStyle/>
          <a:p>
            <a:r>
              <a:rPr lang="en-US" b="1" dirty="0"/>
              <a:t>Rubric: </a:t>
            </a:r>
            <a:endParaRPr lang="en-US" b="1" dirty="0" smtClean="0"/>
          </a:p>
          <a:p>
            <a:r>
              <a:rPr lang="en-US" dirty="0" smtClean="0"/>
              <a:t>(1 point) The student completes and orders the six statements that support the claim in a logical order. </a:t>
            </a:r>
          </a:p>
          <a:p>
            <a:endParaRPr lang="en-US" dirty="0"/>
          </a:p>
          <a:p>
            <a:r>
              <a:rPr lang="en-US" b="1" dirty="0" smtClean="0"/>
              <a:t>Answer: </a:t>
            </a:r>
            <a:r>
              <a:rPr lang="en-US" dirty="0" smtClean="0"/>
              <a:t>Note that 1 must come first, 6 must come last, the order of 2, 3, 4 must be preserved but 5 can go anywhere in between 1 and 6.</a:t>
            </a:r>
            <a:endParaRPr lang="en-US" dirty="0"/>
          </a:p>
        </p:txBody>
      </p:sp>
      <p:sp>
        <p:nvSpPr>
          <p:cNvPr id="6" name="Pentagon 5"/>
          <p:cNvSpPr/>
          <p:nvPr/>
        </p:nvSpPr>
        <p:spPr>
          <a:xfrm flipH="1">
            <a:off x="6400800" y="0"/>
            <a:ext cx="2743200" cy="914400"/>
          </a:xfrm>
          <a:prstGeom prst="homePlate">
            <a:avLst/>
          </a:prstGeom>
        </p:spPr>
        <p:style>
          <a:lnRef idx="0">
            <a:schemeClr val="accent4"/>
          </a:lnRef>
          <a:fillRef idx="3">
            <a:schemeClr val="accent4"/>
          </a:fillRef>
          <a:effectRef idx="3">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smtClean="0"/>
              <a:t>#6 </a:t>
            </a:r>
            <a:r>
              <a:rPr lang="en-US" sz="3600" b="1" dirty="0"/>
              <a:t>Answer</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0"/>
            <a:ext cx="7927524" cy="1881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316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066800"/>
                <a:ext cx="8458200" cy="1828800"/>
              </a:xfrm>
            </p:spPr>
            <p:txBody>
              <a:bodyPr>
                <a:noAutofit/>
              </a:bodyPr>
              <a:lstStyle/>
              <a:p>
                <a:pPr marL="0" indent="0">
                  <a:buNone/>
                </a:pPr>
                <a:r>
                  <a:rPr lang="en-US" sz="2400" dirty="0" smtClean="0"/>
                  <a:t>Suppose </a:t>
                </a:r>
                <a:r>
                  <a:rPr lang="el-GR" sz="2400" dirty="0" smtClean="0"/>
                  <a:t>θ</a:t>
                </a:r>
                <a:r>
                  <a:rPr lang="en-US" sz="2400" dirty="0" smtClean="0"/>
                  <a:t> is an acute angle. Then </a:t>
                </a:r>
                <a14:m>
                  <m:oMath xmlns:m="http://schemas.openxmlformats.org/officeDocument/2006/math">
                    <m:sSup>
                      <m:sSupPr>
                        <m:ctrlPr>
                          <a:rPr lang="en-US" sz="2400" i="1" smtClean="0">
                            <a:latin typeface="Cambria Math"/>
                          </a:rPr>
                        </m:ctrlPr>
                      </m:sSupPr>
                      <m:e>
                        <m:r>
                          <a:rPr lang="en-US" sz="2400" b="0" i="1" smtClean="0">
                            <a:latin typeface="Cambria Math"/>
                          </a:rPr>
                          <m:t>𝑠𝑖𝑛</m:t>
                        </m:r>
                      </m:e>
                      <m:sup>
                        <m:r>
                          <a:rPr lang="en-US" sz="2400" b="0" i="1" smtClean="0">
                            <a:latin typeface="Cambria Math"/>
                          </a:rPr>
                          <m:t>2</m:t>
                        </m:r>
                      </m:sup>
                    </m:sSup>
                    <m:d>
                      <m:dPr>
                        <m:ctrlPr>
                          <a:rPr lang="en-US" sz="2400" b="0" i="1" smtClean="0">
                            <a:latin typeface="Cambria Math"/>
                          </a:rPr>
                        </m:ctrlPr>
                      </m:dPr>
                      <m:e>
                        <m:r>
                          <a:rPr lang="en-US" sz="2400" b="0" i="1" smtClean="0">
                            <a:latin typeface="Cambria Math"/>
                            <a:ea typeface="Cambria Math"/>
                          </a:rPr>
                          <m:t>𝜃</m:t>
                        </m:r>
                      </m:e>
                    </m:d>
                    <m:r>
                      <a:rPr lang="en-US" sz="2400" b="0" i="1" smtClean="0">
                        <a:latin typeface="Cambria Math"/>
                        <a:ea typeface="Cambria Math"/>
                      </a:rPr>
                      <m:t>+</m:t>
                    </m:r>
                    <m:sSup>
                      <m:sSupPr>
                        <m:ctrlPr>
                          <a:rPr lang="en-US" sz="2400" b="0" i="1" smtClean="0">
                            <a:latin typeface="Cambria Math"/>
                            <a:ea typeface="Cambria Math"/>
                          </a:rPr>
                        </m:ctrlPr>
                      </m:sSupPr>
                      <m:e>
                        <m:r>
                          <a:rPr lang="en-US" sz="2400" b="0" i="1" smtClean="0">
                            <a:latin typeface="Cambria Math"/>
                            <a:ea typeface="Cambria Math"/>
                          </a:rPr>
                          <m:t>𝑐𝑜𝑠</m:t>
                        </m:r>
                      </m:e>
                      <m:sup>
                        <m:r>
                          <a:rPr lang="en-US" sz="2400" b="0" i="1" smtClean="0">
                            <a:latin typeface="Cambria Math"/>
                            <a:ea typeface="Cambria Math"/>
                          </a:rPr>
                          <m:t>2</m:t>
                        </m:r>
                      </m:sup>
                    </m:sSup>
                    <m:d>
                      <m:dPr>
                        <m:ctrlPr>
                          <a:rPr lang="en-US" sz="2400" b="0" i="1" smtClean="0">
                            <a:latin typeface="Cambria Math"/>
                            <a:ea typeface="Cambria Math"/>
                          </a:rPr>
                        </m:ctrlPr>
                      </m:dPr>
                      <m:e>
                        <m:r>
                          <a:rPr lang="en-US" sz="2400" b="0" i="1" smtClean="0">
                            <a:latin typeface="Cambria Math"/>
                            <a:ea typeface="Cambria Math"/>
                          </a:rPr>
                          <m:t>𝜃</m:t>
                        </m:r>
                      </m:e>
                    </m:d>
                    <m:r>
                      <a:rPr lang="en-US" sz="2400" b="0" i="1" smtClean="0">
                        <a:latin typeface="Cambria Math"/>
                        <a:ea typeface="Cambria Math"/>
                      </a:rPr>
                      <m:t>=1</m:t>
                    </m:r>
                  </m:oMath>
                </a14:m>
                <a:r>
                  <a:rPr lang="en-US" sz="2400" dirty="0" smtClean="0"/>
                  <a:t>.</a:t>
                </a:r>
              </a:p>
              <a:p>
                <a:pPr marL="0" indent="0">
                  <a:buNone/>
                </a:pPr>
                <a:r>
                  <a:rPr lang="en-US" sz="2400" dirty="0" smtClean="0"/>
                  <a:t>Drag the six statements into a logical sequence to outline an argument that proves this claim.</a:t>
                </a:r>
                <a:r>
                  <a:rPr lang="en-US" sz="2400"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066800"/>
                <a:ext cx="8458200" cy="1828800"/>
              </a:xfrm>
              <a:blipFill rotWithShape="1">
                <a:blip r:embed="rId3"/>
                <a:stretch>
                  <a:fillRect l="-1081" t="-2667"/>
                </a:stretch>
              </a:blipFill>
            </p:spPr>
            <p:txBody>
              <a:bodyPr/>
              <a:lstStyle/>
              <a:p>
                <a:r>
                  <a:rPr lang="en-US">
                    <a:noFill/>
                  </a:rPr>
                  <a:t> </a:t>
                </a:r>
              </a:p>
            </p:txBody>
          </p:sp>
        </mc:Fallback>
      </mc:AlternateContent>
      <p:sp>
        <p:nvSpPr>
          <p:cNvPr id="5" name="Pentagon 4"/>
          <p:cNvSpPr/>
          <p:nvPr/>
        </p:nvSpPr>
        <p:spPr>
          <a:xfrm flipH="1">
            <a:off x="7315200" y="0"/>
            <a:ext cx="1828800" cy="914400"/>
          </a:xfrm>
          <a:prstGeom prst="homePlat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4000" b="1" dirty="0" smtClean="0"/>
              <a:t>#7</a:t>
            </a:r>
            <a:endParaRPr lang="en-US" sz="4000" b="1"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2362200"/>
            <a:ext cx="8115300"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9872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43000"/>
            <a:ext cx="8382000" cy="1754326"/>
          </a:xfrm>
          <a:prstGeom prst="rect">
            <a:avLst/>
          </a:prstGeom>
        </p:spPr>
        <p:txBody>
          <a:bodyPr wrap="square">
            <a:spAutoFit/>
          </a:bodyPr>
          <a:lstStyle/>
          <a:p>
            <a:r>
              <a:rPr lang="en-US" b="1" dirty="0"/>
              <a:t>Rubric: </a:t>
            </a:r>
            <a:endParaRPr lang="en-US" b="1" dirty="0" smtClean="0"/>
          </a:p>
          <a:p>
            <a:r>
              <a:rPr lang="en-US" dirty="0" smtClean="0"/>
              <a:t>(1 point) The student completes and orders the six statements that support the claim in a logical order. </a:t>
            </a:r>
          </a:p>
          <a:p>
            <a:endParaRPr lang="en-US" dirty="0"/>
          </a:p>
          <a:p>
            <a:r>
              <a:rPr lang="en-US" b="1" dirty="0" smtClean="0"/>
              <a:t>Answer: </a:t>
            </a:r>
            <a:r>
              <a:rPr lang="en-US" dirty="0" smtClean="0"/>
              <a:t>Note that 1 and 2 must come first, 5 and 6 must come last, but the order of 3 and 4 can be switched.</a:t>
            </a:r>
            <a:endParaRPr lang="en-US" dirty="0"/>
          </a:p>
        </p:txBody>
      </p:sp>
      <p:sp>
        <p:nvSpPr>
          <p:cNvPr id="6" name="Pentagon 5"/>
          <p:cNvSpPr/>
          <p:nvPr/>
        </p:nvSpPr>
        <p:spPr>
          <a:xfrm flipH="1">
            <a:off x="6400800" y="0"/>
            <a:ext cx="2743200" cy="914400"/>
          </a:xfrm>
          <a:prstGeom prst="homePlate">
            <a:avLst/>
          </a:prstGeom>
        </p:spPr>
        <p:style>
          <a:lnRef idx="0">
            <a:schemeClr val="accent4"/>
          </a:lnRef>
          <a:fillRef idx="3">
            <a:schemeClr val="accent4"/>
          </a:fillRef>
          <a:effectRef idx="3">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smtClean="0"/>
              <a:t>#7 </a:t>
            </a:r>
            <a:r>
              <a:rPr lang="en-US" sz="3600" b="1" dirty="0"/>
              <a:t>Answer</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971800"/>
            <a:ext cx="793695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9070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066800"/>
                <a:ext cx="8458200" cy="1828800"/>
              </a:xfrm>
            </p:spPr>
            <p:txBody>
              <a:bodyPr>
                <a:noAutofit/>
              </a:bodyPr>
              <a:lstStyle/>
              <a:p>
                <a:pPr marL="0" indent="0">
                  <a:buNone/>
                </a:pPr>
                <a:r>
                  <a:rPr lang="en-US" sz="2400" i="1" dirty="0" smtClean="0"/>
                  <a:t>P(x)</a:t>
                </a:r>
                <a:r>
                  <a:rPr lang="en-US" sz="2400" dirty="0" smtClean="0"/>
                  <a:t> is a 4</a:t>
                </a:r>
                <a:r>
                  <a:rPr lang="en-US" sz="2400" baseline="30000" dirty="0" smtClean="0"/>
                  <a:t>th</a:t>
                </a:r>
                <a:r>
                  <a:rPr lang="en-US" sz="2400" dirty="0" smtClean="0"/>
                  <a:t> degree polynomial. The graph of </a:t>
                </a:r>
                <a:r>
                  <a:rPr lang="en-US" sz="2400" i="1" dirty="0" smtClean="0"/>
                  <a:t>y</a:t>
                </a:r>
                <a:r>
                  <a:rPr lang="en-US" sz="2400" dirty="0"/>
                  <a:t> </a:t>
                </a:r>
                <a:r>
                  <a:rPr lang="en-US" sz="2400" dirty="0" smtClean="0"/>
                  <a:t>= </a:t>
                </a:r>
                <a:r>
                  <a:rPr lang="en-US" sz="2400" i="1" dirty="0" smtClean="0"/>
                  <a:t>P(x)</a:t>
                </a:r>
                <a:r>
                  <a:rPr lang="en-US" sz="2400" dirty="0" smtClean="0"/>
                  <a:t> has exactly three distinct </a:t>
                </a:r>
                <a:r>
                  <a:rPr lang="en-US" sz="2400" i="1" dirty="0" smtClean="0"/>
                  <a:t>x</a:t>
                </a:r>
                <a:r>
                  <a:rPr lang="en-US" sz="2400" dirty="0" smtClean="0"/>
                  <a:t>-intercepts. Which polynomial could be </a:t>
                </a:r>
                <a:r>
                  <a:rPr lang="en-US" sz="2400" i="1" dirty="0" smtClean="0"/>
                  <a:t>P(x)</a:t>
                </a:r>
                <a:r>
                  <a:rPr lang="en-US" sz="2400" dirty="0" smtClean="0"/>
                  <a:t>?</a:t>
                </a:r>
              </a:p>
              <a:p>
                <a:pPr marL="0" indent="0">
                  <a:buNone/>
                </a:pPr>
                <a:endParaRPr lang="en-US" sz="2400" dirty="0"/>
              </a:p>
              <a:p>
                <a:pPr marL="457200" indent="-457200">
                  <a:buAutoNum type="alphaUcPeriod"/>
                </a:pPr>
                <a14:m>
                  <m:oMath xmlns:m="http://schemas.openxmlformats.org/officeDocument/2006/math">
                    <m:sSup>
                      <m:sSupPr>
                        <m:ctrlPr>
                          <a:rPr lang="en-US" sz="2400" i="1" smtClean="0">
                            <a:latin typeface="Cambria Math"/>
                          </a:rPr>
                        </m:ctrlPr>
                      </m:sSupPr>
                      <m:e>
                        <m:r>
                          <a:rPr lang="en-US" sz="2400" b="0" i="1" smtClean="0">
                            <a:latin typeface="Cambria Math"/>
                          </a:rPr>
                          <m:t>𝑥</m:t>
                        </m:r>
                      </m:e>
                      <m:sup>
                        <m:r>
                          <a:rPr lang="en-US" sz="2400" b="0" i="0" smtClean="0">
                            <a:latin typeface="Cambria Math"/>
                          </a:rPr>
                          <m:t>3</m:t>
                        </m:r>
                      </m:sup>
                    </m:sSup>
                    <m:d>
                      <m:dPr>
                        <m:ctrlPr>
                          <a:rPr lang="en-US" sz="2400" b="0" i="1" smtClean="0">
                            <a:latin typeface="Cambria Math"/>
                          </a:rPr>
                        </m:ctrlPr>
                      </m:dPr>
                      <m:e>
                        <m:r>
                          <a:rPr lang="en-US" sz="2400" b="0" i="1" smtClean="0">
                            <a:latin typeface="Cambria Math"/>
                          </a:rPr>
                          <m:t>𝑥</m:t>
                        </m:r>
                        <m:r>
                          <a:rPr lang="en-US" sz="2400" b="0" i="0" smtClean="0">
                            <a:latin typeface="Cambria Math"/>
                          </a:rPr>
                          <m:t>−3</m:t>
                        </m:r>
                      </m:e>
                    </m:d>
                  </m:oMath>
                </a14:m>
                <a:endParaRPr lang="en-US" sz="2400" b="0" dirty="0" smtClean="0"/>
              </a:p>
              <a:p>
                <a:pPr marL="457200" indent="-457200">
                  <a:buAutoNum type="alphaUcPeriod"/>
                </a:pPr>
                <a14:m>
                  <m:oMath xmlns:m="http://schemas.openxmlformats.org/officeDocument/2006/math">
                    <m:sSup>
                      <m:sSupPr>
                        <m:ctrlPr>
                          <a:rPr lang="en-US" sz="2400" i="1" smtClean="0">
                            <a:latin typeface="Cambria Math"/>
                          </a:rPr>
                        </m:ctrlPr>
                      </m:sSupPr>
                      <m:e>
                        <m:r>
                          <a:rPr lang="en-US" sz="2400" b="0" i="1" smtClean="0">
                            <a:latin typeface="Cambria Math"/>
                          </a:rPr>
                          <m:t>𝑥</m:t>
                        </m:r>
                      </m:e>
                      <m:sup>
                        <m:r>
                          <a:rPr lang="en-US" sz="2400" b="0" i="0" smtClean="0">
                            <a:latin typeface="Cambria Math"/>
                          </a:rPr>
                          <m:t>2</m:t>
                        </m:r>
                      </m:sup>
                    </m:sSup>
                    <m:d>
                      <m:dPr>
                        <m:ctrlPr>
                          <a:rPr lang="en-US" sz="2400" b="0" i="1" smtClean="0">
                            <a:latin typeface="Cambria Math"/>
                          </a:rPr>
                        </m:ctrlPr>
                      </m:dPr>
                      <m:e>
                        <m:r>
                          <a:rPr lang="en-US" sz="2400" b="0" i="1" smtClean="0">
                            <a:latin typeface="Cambria Math"/>
                          </a:rPr>
                          <m:t>𝑥</m:t>
                        </m:r>
                        <m:r>
                          <a:rPr lang="en-US" sz="2400" b="0" i="0" smtClean="0">
                            <a:latin typeface="Cambria Math"/>
                          </a:rPr>
                          <m:t>−2</m:t>
                        </m:r>
                      </m:e>
                    </m:d>
                    <m:d>
                      <m:dPr>
                        <m:ctrlPr>
                          <a:rPr lang="en-US" sz="2400" b="0" i="1" smtClean="0">
                            <a:latin typeface="Cambria Math"/>
                          </a:rPr>
                        </m:ctrlPr>
                      </m:dPr>
                      <m:e>
                        <m:r>
                          <a:rPr lang="en-US" sz="2400" b="0" i="1" smtClean="0">
                            <a:latin typeface="Cambria Math"/>
                          </a:rPr>
                          <m:t>𝑥</m:t>
                        </m:r>
                        <m:r>
                          <a:rPr lang="en-US" sz="2400" b="0" i="0" smtClean="0">
                            <a:latin typeface="Cambria Math"/>
                          </a:rPr>
                          <m:t>−1</m:t>
                        </m:r>
                      </m:e>
                    </m:d>
                  </m:oMath>
                </a14:m>
                <a:endParaRPr lang="en-US" sz="2400" b="0" dirty="0" smtClean="0"/>
              </a:p>
              <a:p>
                <a:pPr marL="457200" indent="-457200">
                  <a:buAutoNum type="alphaUcPeriod"/>
                </a:pPr>
                <a14:m>
                  <m:oMath xmlns:m="http://schemas.openxmlformats.org/officeDocument/2006/math">
                    <m:d>
                      <m:dPr>
                        <m:ctrlPr>
                          <a:rPr lang="en-US" sz="2400" b="0" i="1" smtClean="0">
                            <a:latin typeface="Cambria Math"/>
                          </a:rPr>
                        </m:ctrlPr>
                      </m:dPr>
                      <m:e>
                        <m:r>
                          <a:rPr lang="en-US" sz="2400" b="0" i="1" smtClean="0">
                            <a:latin typeface="Cambria Math"/>
                          </a:rPr>
                          <m:t>𝑥</m:t>
                        </m:r>
                        <m:r>
                          <a:rPr lang="en-US" sz="2400" b="0" i="0" smtClean="0">
                            <a:latin typeface="Cambria Math"/>
                          </a:rPr>
                          <m:t>−3</m:t>
                        </m:r>
                      </m:e>
                    </m:d>
                    <m:d>
                      <m:dPr>
                        <m:ctrlPr>
                          <a:rPr lang="en-US" sz="2400" b="0" i="1" smtClean="0">
                            <a:latin typeface="Cambria Math"/>
                          </a:rPr>
                        </m:ctrlPr>
                      </m:dPr>
                      <m:e>
                        <m:r>
                          <a:rPr lang="en-US" sz="2400" b="0" i="1" smtClean="0">
                            <a:latin typeface="Cambria Math"/>
                          </a:rPr>
                          <m:t>𝑥</m:t>
                        </m:r>
                        <m:r>
                          <a:rPr lang="en-US" sz="2400" b="0" i="0" smtClean="0">
                            <a:latin typeface="Cambria Math"/>
                          </a:rPr>
                          <m:t>−2</m:t>
                        </m:r>
                      </m:e>
                    </m:d>
                    <m:d>
                      <m:dPr>
                        <m:ctrlPr>
                          <a:rPr lang="en-US" sz="2400" b="0" i="1" smtClean="0">
                            <a:latin typeface="Cambria Math"/>
                          </a:rPr>
                        </m:ctrlPr>
                      </m:dPr>
                      <m:e>
                        <m:r>
                          <a:rPr lang="en-US" sz="2400" b="0" i="1" smtClean="0">
                            <a:latin typeface="Cambria Math"/>
                          </a:rPr>
                          <m:t>𝑥</m:t>
                        </m:r>
                        <m:r>
                          <a:rPr lang="en-US" sz="2400" b="0" i="0" smtClean="0">
                            <a:latin typeface="Cambria Math"/>
                          </a:rPr>
                          <m:t>−1</m:t>
                        </m:r>
                      </m:e>
                    </m:d>
                  </m:oMath>
                </a14:m>
                <a:endParaRPr lang="en-US" sz="2400" b="0" dirty="0" smtClean="0"/>
              </a:p>
              <a:p>
                <a:pPr marL="457200" indent="-457200">
                  <a:buAutoNum type="alphaUcPeriod"/>
                </a:pPr>
                <a:r>
                  <a:rPr lang="en-US" sz="2400" b="0" dirty="0" smtClean="0"/>
                  <a:t> </a:t>
                </a:r>
                <a14:m>
                  <m:oMath xmlns:m="http://schemas.openxmlformats.org/officeDocument/2006/math">
                    <m:r>
                      <a:rPr lang="en-US" sz="2400" b="0" i="1" smtClean="0">
                        <a:latin typeface="Cambria Math"/>
                      </a:rPr>
                      <m:t>𝑥</m:t>
                    </m:r>
                    <m:r>
                      <a:rPr lang="en-US" sz="2400" b="0" i="0" smtClean="0">
                        <a:latin typeface="Cambria Math"/>
                      </a:rPr>
                      <m:t>(</m:t>
                    </m:r>
                    <m:r>
                      <a:rPr lang="en-US" sz="2400" b="0" i="1" smtClean="0">
                        <a:latin typeface="Cambria Math"/>
                      </a:rPr>
                      <m:t>𝑥</m:t>
                    </m:r>
                    <m:r>
                      <a:rPr lang="en-US" sz="2400" b="0" i="0" smtClean="0">
                        <a:latin typeface="Cambria Math"/>
                      </a:rPr>
                      <m:t>−3)(</m:t>
                    </m:r>
                    <m:r>
                      <a:rPr lang="en-US" sz="2400" b="0" i="1" smtClean="0">
                        <a:latin typeface="Cambria Math"/>
                      </a:rPr>
                      <m:t>𝑥</m:t>
                    </m:r>
                    <m:r>
                      <a:rPr lang="en-US" sz="2400" b="0" i="0" smtClean="0">
                        <a:latin typeface="Cambria Math"/>
                      </a:rPr>
                      <m:t>−2)(</m:t>
                    </m:r>
                    <m:r>
                      <a:rPr lang="en-US" sz="2400" b="0" i="1" smtClean="0">
                        <a:latin typeface="Cambria Math"/>
                      </a:rPr>
                      <m:t>𝑥</m:t>
                    </m:r>
                    <m:r>
                      <a:rPr lang="en-US" sz="2400" b="0" i="0" smtClean="0">
                        <a:latin typeface="Cambria Math"/>
                      </a:rPr>
                      <m:t>−1)</m:t>
                    </m:r>
                  </m:oMath>
                </a14:m>
                <a:r>
                  <a:rPr lang="en-US" sz="2400" dirty="0"/>
                  <a:t>	</a:t>
                </a:r>
                <a:endParaRPr lang="en-US" sz="2400" dirty="0" smtClean="0"/>
              </a:p>
              <a:p>
                <a:pPr marL="0" indent="0">
                  <a:buNone/>
                </a:pPr>
                <a:endParaRPr lang="en-US" sz="2400" dirty="0"/>
              </a:p>
              <a:p>
                <a:pPr marL="0" indent="0">
                  <a:buNone/>
                </a:pPr>
                <a:r>
                  <a:rPr lang="en-US" sz="2400" dirty="0" smtClean="0"/>
                  <a:t>For </a:t>
                </a:r>
                <a:r>
                  <a:rPr lang="en-US" sz="2400" b="1" dirty="0" smtClean="0"/>
                  <a:t>one</a:t>
                </a:r>
                <a:r>
                  <a:rPr lang="en-US" sz="2400" dirty="0" smtClean="0"/>
                  <a:t> of the polynomials above, explain why it could </a:t>
                </a:r>
                <a:r>
                  <a:rPr lang="en-US" sz="2400" b="1" dirty="0" smtClean="0"/>
                  <a:t>not</a:t>
                </a:r>
                <a:r>
                  <a:rPr lang="en-US" sz="2400" dirty="0" smtClean="0"/>
                  <a:t> be </a:t>
                </a:r>
                <a:r>
                  <a:rPr lang="en-US" sz="2400" i="1" dirty="0" smtClean="0"/>
                  <a:t>P(x)</a:t>
                </a:r>
                <a:r>
                  <a:rPr lang="en-US" sz="2400" dirty="0" smtClean="0"/>
                  <a:t>. The graph of </a:t>
                </a:r>
                <a:r>
                  <a:rPr lang="en-US" sz="2400" i="1" dirty="0" smtClean="0"/>
                  <a:t>y</a:t>
                </a:r>
                <a:r>
                  <a:rPr lang="en-US" sz="2400" dirty="0" smtClean="0"/>
                  <a:t>=(choose one of the above equations) has exactly (choose one: 0, 1, 2, 3, 4) distinct </a:t>
                </a:r>
                <a:r>
                  <a:rPr lang="en-US" sz="2400" i="1" dirty="0" smtClean="0"/>
                  <a:t>x</a:t>
                </a:r>
                <a:r>
                  <a:rPr lang="en-US" sz="2400" dirty="0" smtClean="0"/>
                  <a:t>-intercepts at </a:t>
                </a:r>
                <a:endParaRPr lang="en-US" sz="2400" i="1" dirty="0"/>
              </a:p>
              <a:p>
                <a:pPr marL="0" indent="0">
                  <a:buNone/>
                </a:pPr>
                <a:r>
                  <a:rPr lang="en-US" sz="2400" i="1" dirty="0"/>
                  <a:t>x</a:t>
                </a:r>
                <a:r>
                  <a:rPr lang="en-US" sz="2400" dirty="0" smtClean="0"/>
                  <a:t> = 0, 1, 2, 3, 4. (Click on all of the distinct </a:t>
                </a:r>
                <a:r>
                  <a:rPr lang="en-US" sz="2400" i="1" dirty="0" smtClean="0"/>
                  <a:t>x</a:t>
                </a:r>
                <a:r>
                  <a:rPr lang="en-US" sz="2400" dirty="0" smtClean="0"/>
                  <a:t>-intercepts.)</a:t>
                </a:r>
              </a:p>
              <a:p>
                <a:pPr marL="0" indent="0">
                  <a:buNone/>
                </a:pPr>
                <a:r>
                  <a:rPr lang="en-US" sz="2400" dirty="0" smtClean="0"/>
                  <a:t>The degree of this polynomial is (choose one: 0, 1, 2, 3, 4)</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066800"/>
                <a:ext cx="8458200" cy="1828800"/>
              </a:xfrm>
              <a:blipFill rotWithShape="1">
                <a:blip r:embed="rId3"/>
                <a:stretch>
                  <a:fillRect l="-1081" t="-2667" r="-1369" b="-208667"/>
                </a:stretch>
              </a:blipFill>
            </p:spPr>
            <p:txBody>
              <a:bodyPr/>
              <a:lstStyle/>
              <a:p>
                <a:r>
                  <a:rPr lang="en-US">
                    <a:noFill/>
                  </a:rPr>
                  <a:t> </a:t>
                </a:r>
              </a:p>
            </p:txBody>
          </p:sp>
        </mc:Fallback>
      </mc:AlternateContent>
      <p:sp>
        <p:nvSpPr>
          <p:cNvPr id="5" name="Pentagon 4"/>
          <p:cNvSpPr/>
          <p:nvPr/>
        </p:nvSpPr>
        <p:spPr>
          <a:xfrm flipH="1">
            <a:off x="7315200" y="0"/>
            <a:ext cx="1828800" cy="914400"/>
          </a:xfrm>
          <a:prstGeom prst="homePlat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4000" b="1" dirty="0" smtClean="0"/>
              <a:t>#8</a:t>
            </a:r>
            <a:endParaRPr lang="en-US" sz="4000" b="1" dirty="0"/>
          </a:p>
        </p:txBody>
      </p:sp>
    </p:spTree>
    <p:extLst>
      <p:ext uri="{BB962C8B-B14F-4D97-AF65-F5344CB8AC3E}">
        <p14:creationId xmlns:p14="http://schemas.microsoft.com/office/powerpoint/2010/main" val="241607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43000"/>
            <a:ext cx="8382000" cy="3139321"/>
          </a:xfrm>
          <a:prstGeom prst="rect">
            <a:avLst/>
          </a:prstGeom>
        </p:spPr>
        <p:txBody>
          <a:bodyPr wrap="square">
            <a:spAutoFit/>
          </a:bodyPr>
          <a:lstStyle/>
          <a:p>
            <a:r>
              <a:rPr lang="en-US" sz="2200" b="1" dirty="0"/>
              <a:t>Rubric: </a:t>
            </a:r>
            <a:endParaRPr lang="en-US" sz="2200" b="1" dirty="0" smtClean="0"/>
          </a:p>
          <a:p>
            <a:r>
              <a:rPr lang="en-US" sz="2200" dirty="0" smtClean="0"/>
              <a:t>(2 points) The student clicks on the correct polynomial and selects one of the polynomials, identifies the correct number of distinct </a:t>
            </a:r>
            <a:r>
              <a:rPr lang="en-US" sz="2200" i="1" dirty="0" smtClean="0"/>
              <a:t>x</a:t>
            </a:r>
            <a:r>
              <a:rPr lang="en-US" sz="2200" dirty="0" smtClean="0"/>
              <a:t>-intercepts, correctly identifies the </a:t>
            </a:r>
            <a:r>
              <a:rPr lang="en-US" sz="2200" i="1" dirty="0" smtClean="0"/>
              <a:t>x</a:t>
            </a:r>
            <a:r>
              <a:rPr lang="en-US" sz="2200" dirty="0" smtClean="0"/>
              <a:t>-intercepts, and correctly identifies the degree of the polynomial.</a:t>
            </a:r>
          </a:p>
          <a:p>
            <a:r>
              <a:rPr lang="en-US" sz="2200" dirty="0" smtClean="0"/>
              <a:t>(1 point) The student clicks on the polynomials that could be </a:t>
            </a:r>
            <a:r>
              <a:rPr lang="en-US" sz="2200" i="1" dirty="0" smtClean="0"/>
              <a:t>P(x)</a:t>
            </a:r>
            <a:r>
              <a:rPr lang="en-US" sz="2200" dirty="0" smtClean="0"/>
              <a:t> or fills out the information about one of the polynomials correctly.</a:t>
            </a:r>
          </a:p>
          <a:p>
            <a:endParaRPr lang="en-US" sz="2200" dirty="0"/>
          </a:p>
          <a:p>
            <a:r>
              <a:rPr lang="en-US" sz="2200" b="1" dirty="0" smtClean="0"/>
              <a:t>Answer: </a:t>
            </a:r>
            <a:r>
              <a:rPr lang="en-US" sz="2200" dirty="0" smtClean="0"/>
              <a:t>B</a:t>
            </a:r>
            <a:endParaRPr lang="en-US" sz="2200" dirty="0"/>
          </a:p>
        </p:txBody>
      </p:sp>
      <p:sp>
        <p:nvSpPr>
          <p:cNvPr id="6" name="Pentagon 5"/>
          <p:cNvSpPr/>
          <p:nvPr/>
        </p:nvSpPr>
        <p:spPr>
          <a:xfrm flipH="1">
            <a:off x="6400800" y="0"/>
            <a:ext cx="2743200" cy="914400"/>
          </a:xfrm>
          <a:prstGeom prst="homePlate">
            <a:avLst/>
          </a:prstGeom>
        </p:spPr>
        <p:style>
          <a:lnRef idx="0">
            <a:schemeClr val="accent4"/>
          </a:lnRef>
          <a:fillRef idx="3">
            <a:schemeClr val="accent4"/>
          </a:fillRef>
          <a:effectRef idx="3">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smtClean="0"/>
              <a:t>#8 </a:t>
            </a:r>
            <a:r>
              <a:rPr lang="en-US" sz="3600" b="1" dirty="0"/>
              <a:t>Answer</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249152"/>
            <a:ext cx="6705600" cy="166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1422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458200" cy="5181600"/>
          </a:xfrm>
        </p:spPr>
        <p:txBody>
          <a:bodyPr>
            <a:noAutofit/>
          </a:bodyPr>
          <a:lstStyle/>
          <a:p>
            <a:pPr marL="0" indent="0">
              <a:buNone/>
            </a:pPr>
            <a:r>
              <a:rPr lang="en-US" sz="2200" dirty="0" smtClean="0"/>
              <a:t>The graph of a quadratic function </a:t>
            </a:r>
            <a:r>
              <a:rPr lang="en-US" sz="2200" i="1" dirty="0" smtClean="0"/>
              <a:t>f</a:t>
            </a:r>
            <a:r>
              <a:rPr lang="en-US" sz="2200" dirty="0" smtClean="0"/>
              <a:t> is shown and the vertex is labeled with its coordinates. If </a:t>
            </a:r>
            <a:r>
              <a:rPr lang="en-US" sz="2200" i="1" dirty="0" smtClean="0"/>
              <a:t>g(x)</a:t>
            </a:r>
            <a:r>
              <a:rPr lang="en-US" sz="2200" dirty="0"/>
              <a:t> </a:t>
            </a:r>
            <a:r>
              <a:rPr lang="en-US" sz="2200" dirty="0" smtClean="0"/>
              <a:t>= </a:t>
            </a:r>
            <a:r>
              <a:rPr lang="en-US" sz="2200" i="1" dirty="0" smtClean="0"/>
              <a:t>f</a:t>
            </a:r>
            <a:r>
              <a:rPr lang="en-US" sz="2200" dirty="0" smtClean="0"/>
              <a:t>(</a:t>
            </a:r>
            <a:r>
              <a:rPr lang="en-US" sz="2200" i="1" dirty="0" smtClean="0"/>
              <a:t>x</a:t>
            </a:r>
            <a:r>
              <a:rPr lang="en-US" sz="2200" dirty="0" smtClean="0"/>
              <a:t> – 1) + 2, what is the minimum value of </a:t>
            </a:r>
            <a:r>
              <a:rPr lang="en-US" sz="2200" i="1" dirty="0" smtClean="0"/>
              <a:t>g</a:t>
            </a:r>
            <a:r>
              <a:rPr lang="en-US" sz="2200" dirty="0" smtClean="0"/>
              <a:t>?</a:t>
            </a:r>
          </a:p>
          <a:p>
            <a:pPr marL="0" indent="0">
              <a:buNone/>
            </a:pPr>
            <a:endParaRPr lang="en-US" sz="2200" dirty="0"/>
          </a:p>
          <a:p>
            <a:pPr marL="0" indent="0">
              <a:buNone/>
            </a:pPr>
            <a:endParaRPr lang="en-US" sz="2200" dirty="0" smtClean="0"/>
          </a:p>
          <a:p>
            <a:pPr marL="0" indent="0">
              <a:buNone/>
            </a:pPr>
            <a:endParaRPr lang="en-US" sz="2200" dirty="0"/>
          </a:p>
          <a:p>
            <a:pPr marL="0" indent="0">
              <a:buNone/>
            </a:pPr>
            <a:endParaRPr lang="en-US" sz="2200" dirty="0" smtClean="0"/>
          </a:p>
          <a:p>
            <a:pPr marL="0" indent="0">
              <a:buNone/>
            </a:pPr>
            <a:endParaRPr lang="en-US" sz="2200" dirty="0"/>
          </a:p>
          <a:p>
            <a:pPr marL="0" indent="0">
              <a:buNone/>
            </a:pPr>
            <a:endParaRPr lang="en-US" sz="2200" dirty="0" smtClean="0"/>
          </a:p>
          <a:p>
            <a:pPr marL="0" indent="0">
              <a:buNone/>
            </a:pPr>
            <a:r>
              <a:rPr lang="en-US" sz="2200" dirty="0" smtClean="0"/>
              <a:t>The minimum value of </a:t>
            </a:r>
            <a:r>
              <a:rPr lang="en-US" sz="2200" i="1" dirty="0" smtClean="0"/>
              <a:t>g</a:t>
            </a:r>
            <a:r>
              <a:rPr lang="en-US" sz="2200" dirty="0" smtClean="0"/>
              <a:t> is (choose one: 1, 2, 3, 4, 5, 6) because the minimum value for </a:t>
            </a:r>
            <a:r>
              <a:rPr lang="en-US" sz="2200" i="1" dirty="0" smtClean="0"/>
              <a:t>f</a:t>
            </a:r>
            <a:r>
              <a:rPr lang="en-US" sz="2200" dirty="0" smtClean="0"/>
              <a:t> is (choose one: 1, 2, 3, 4, 5, 6) and the graph of </a:t>
            </a:r>
            <a:r>
              <a:rPr lang="en-US" sz="2200" i="1" dirty="0" smtClean="0"/>
              <a:t>g</a:t>
            </a:r>
            <a:r>
              <a:rPr lang="en-US" sz="2200" dirty="0" smtClean="0"/>
              <a:t> is shifted (choose one: up, down, left, right) from the graph of </a:t>
            </a:r>
            <a:r>
              <a:rPr lang="en-US" sz="2200" i="1" dirty="0" smtClean="0"/>
              <a:t>f</a:t>
            </a:r>
            <a:r>
              <a:rPr lang="en-US" sz="2200" dirty="0" smtClean="0"/>
              <a:t> by (choose one: 1, 2, 3, 4, 5, 6) units in addition to the other shift. </a:t>
            </a:r>
          </a:p>
        </p:txBody>
      </p:sp>
      <p:sp>
        <p:nvSpPr>
          <p:cNvPr id="5" name="Pentagon 4"/>
          <p:cNvSpPr/>
          <p:nvPr/>
        </p:nvSpPr>
        <p:spPr>
          <a:xfrm flipH="1">
            <a:off x="7315200" y="0"/>
            <a:ext cx="1828800" cy="914400"/>
          </a:xfrm>
          <a:prstGeom prst="homePlat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4000" b="1" dirty="0" smtClean="0"/>
              <a:t>#9</a:t>
            </a:r>
            <a:endParaRPr lang="en-US" sz="4000" b="1"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2337" y="1981200"/>
            <a:ext cx="2219325"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9923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43000"/>
            <a:ext cx="8382000" cy="1785104"/>
          </a:xfrm>
          <a:prstGeom prst="rect">
            <a:avLst/>
          </a:prstGeom>
        </p:spPr>
        <p:txBody>
          <a:bodyPr wrap="square">
            <a:spAutoFit/>
          </a:bodyPr>
          <a:lstStyle/>
          <a:p>
            <a:r>
              <a:rPr lang="en-US" sz="2200" b="1" dirty="0"/>
              <a:t>Rubric: </a:t>
            </a:r>
            <a:endParaRPr lang="en-US" sz="2200" b="1" dirty="0" smtClean="0"/>
          </a:p>
          <a:p>
            <a:r>
              <a:rPr lang="en-US" sz="2200" dirty="0" smtClean="0"/>
              <a:t>(1 point) The student selects the correct choices from the drop-down menus. </a:t>
            </a:r>
          </a:p>
          <a:p>
            <a:endParaRPr lang="en-US" sz="2200" dirty="0"/>
          </a:p>
          <a:p>
            <a:r>
              <a:rPr lang="en-US" sz="2200" b="1" dirty="0" smtClean="0"/>
              <a:t>Answer: </a:t>
            </a:r>
            <a:r>
              <a:rPr lang="en-US" sz="2200" dirty="0" smtClean="0"/>
              <a:t>6; 4; up; 2 or 6; right; 1</a:t>
            </a:r>
            <a:endParaRPr lang="en-US" sz="2200" dirty="0"/>
          </a:p>
        </p:txBody>
      </p:sp>
      <p:sp>
        <p:nvSpPr>
          <p:cNvPr id="6" name="Pentagon 5"/>
          <p:cNvSpPr/>
          <p:nvPr/>
        </p:nvSpPr>
        <p:spPr>
          <a:xfrm flipH="1">
            <a:off x="6400800" y="0"/>
            <a:ext cx="2743200" cy="914400"/>
          </a:xfrm>
          <a:prstGeom prst="homePlate">
            <a:avLst/>
          </a:prstGeom>
        </p:spPr>
        <p:style>
          <a:lnRef idx="0">
            <a:schemeClr val="accent4"/>
          </a:lnRef>
          <a:fillRef idx="3">
            <a:schemeClr val="accent4"/>
          </a:fillRef>
          <a:effectRef idx="3">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smtClean="0"/>
              <a:t>#9 </a:t>
            </a:r>
            <a:r>
              <a:rPr lang="en-US" sz="3600" b="1" dirty="0"/>
              <a:t>Answer</a:t>
            </a:r>
          </a:p>
        </p:txBody>
      </p:sp>
    </p:spTree>
    <p:extLst>
      <p:ext uri="{BB962C8B-B14F-4D97-AF65-F5344CB8AC3E}">
        <p14:creationId xmlns:p14="http://schemas.microsoft.com/office/powerpoint/2010/main" val="2196246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232" y="1143000"/>
            <a:ext cx="8115300" cy="4724400"/>
          </a:xfrm>
        </p:spPr>
        <p:txBody>
          <a:bodyPr>
            <a:noAutofit/>
          </a:bodyPr>
          <a:lstStyle/>
          <a:p>
            <a:pPr marL="0" indent="0">
              <a:spcBef>
                <a:spcPts val="0"/>
              </a:spcBef>
              <a:buNone/>
            </a:pPr>
            <a:r>
              <a:rPr lang="en-US" sz="2400" dirty="0"/>
              <a:t>The radius of sphere </a:t>
            </a:r>
            <a:r>
              <a:rPr lang="en-US" sz="2400" i="1" dirty="0"/>
              <a:t>Y </a:t>
            </a:r>
            <a:r>
              <a:rPr lang="en-US" sz="2400" dirty="0"/>
              <a:t>is twice the radius of </a:t>
            </a:r>
            <a:r>
              <a:rPr lang="en-US" sz="2400" dirty="0" smtClean="0"/>
              <a:t>sphere </a:t>
            </a:r>
            <a:r>
              <a:rPr lang="en-US" sz="2400" i="1" dirty="0"/>
              <a:t>X</a:t>
            </a:r>
            <a:r>
              <a:rPr lang="en-US" sz="2400" dirty="0"/>
              <a:t>. A student claims that the volume </a:t>
            </a:r>
            <a:r>
              <a:rPr lang="en-US" sz="2400" dirty="0" smtClean="0"/>
              <a:t>of </a:t>
            </a:r>
            <a:r>
              <a:rPr lang="en-US" sz="2400" dirty="0"/>
              <a:t>sphere </a:t>
            </a:r>
            <a:r>
              <a:rPr lang="en-US" sz="2400" i="1" dirty="0"/>
              <a:t>Y </a:t>
            </a:r>
            <a:r>
              <a:rPr lang="en-US" sz="2400" dirty="0"/>
              <a:t>must be exactly twice the volume </a:t>
            </a:r>
            <a:r>
              <a:rPr lang="en-US" sz="2400" dirty="0" smtClean="0"/>
              <a:t>of </a:t>
            </a:r>
            <a:r>
              <a:rPr lang="en-US" sz="2400" dirty="0"/>
              <a:t>sphere X. </a:t>
            </a:r>
            <a:endParaRPr lang="en-US" sz="2400" dirty="0" smtClean="0"/>
          </a:p>
          <a:p>
            <a:pPr marL="0" indent="0">
              <a:spcBef>
                <a:spcPts val="0"/>
              </a:spcBef>
              <a:buNone/>
            </a:pPr>
            <a:endParaRPr lang="en-US" sz="2400" dirty="0"/>
          </a:p>
          <a:p>
            <a:pPr marL="0" indent="0">
              <a:spcBef>
                <a:spcPts val="0"/>
              </a:spcBef>
              <a:buNone/>
            </a:pPr>
            <a:r>
              <a:rPr lang="en-US" sz="2400" b="1" dirty="0"/>
              <a:t>Part A: </a:t>
            </a:r>
            <a:r>
              <a:rPr lang="en-US" sz="2400" dirty="0"/>
              <a:t>Drag numbers into </a:t>
            </a:r>
            <a:r>
              <a:rPr lang="en-US" sz="2400" dirty="0" smtClean="0"/>
              <a:t>the</a:t>
            </a:r>
          </a:p>
          <a:p>
            <a:pPr marL="0" indent="0">
              <a:spcBef>
                <a:spcPts val="0"/>
              </a:spcBef>
              <a:buNone/>
            </a:pPr>
            <a:r>
              <a:rPr lang="en-US" sz="2400" dirty="0" smtClean="0"/>
              <a:t>boxes </a:t>
            </a:r>
            <a:r>
              <a:rPr lang="en-US" sz="2400" dirty="0"/>
              <a:t>to </a:t>
            </a:r>
            <a:r>
              <a:rPr lang="en-US" sz="2400" dirty="0" smtClean="0"/>
              <a:t>create one </a:t>
            </a:r>
            <a:r>
              <a:rPr lang="en-US" sz="2400" dirty="0"/>
              <a:t>example </a:t>
            </a:r>
            <a:endParaRPr lang="en-US" sz="2400" dirty="0" smtClean="0"/>
          </a:p>
          <a:p>
            <a:pPr marL="0" indent="0">
              <a:spcBef>
                <a:spcPts val="0"/>
              </a:spcBef>
              <a:buNone/>
            </a:pPr>
            <a:r>
              <a:rPr lang="en-US" sz="2400" dirty="0" smtClean="0"/>
              <a:t>to </a:t>
            </a:r>
            <a:r>
              <a:rPr lang="en-US" sz="2400" dirty="0"/>
              <a:t>evaluate the </a:t>
            </a:r>
            <a:r>
              <a:rPr lang="en-US" sz="2400" dirty="0" smtClean="0"/>
              <a:t>student’s </a:t>
            </a:r>
            <a:r>
              <a:rPr lang="en-US" sz="2400" dirty="0"/>
              <a:t>claim. </a:t>
            </a:r>
            <a:endParaRPr lang="en-US" sz="2400" dirty="0" smtClean="0"/>
          </a:p>
          <a:p>
            <a:pPr marL="0" indent="0">
              <a:spcBef>
                <a:spcPts val="0"/>
              </a:spcBef>
              <a:buNone/>
            </a:pPr>
            <a:endParaRPr lang="en-US" sz="2400" dirty="0"/>
          </a:p>
          <a:p>
            <a:pPr marL="0" indent="0">
              <a:spcBef>
                <a:spcPts val="0"/>
              </a:spcBef>
              <a:buNone/>
            </a:pPr>
            <a:r>
              <a:rPr lang="en-US" sz="2400" b="1" dirty="0"/>
              <a:t>Part B: </a:t>
            </a:r>
            <a:r>
              <a:rPr lang="en-US" sz="2400" dirty="0"/>
              <a:t>Decide whether the </a:t>
            </a:r>
            <a:endParaRPr lang="en-US" sz="2400" dirty="0" smtClean="0"/>
          </a:p>
          <a:p>
            <a:pPr marL="0" indent="0">
              <a:spcBef>
                <a:spcPts val="0"/>
              </a:spcBef>
              <a:buNone/>
            </a:pPr>
            <a:r>
              <a:rPr lang="en-US" sz="2400" dirty="0" smtClean="0"/>
              <a:t>student’s claim </a:t>
            </a:r>
            <a:r>
              <a:rPr lang="en-US" sz="2400" dirty="0"/>
              <a:t>is </a:t>
            </a:r>
            <a:r>
              <a:rPr lang="en-US" sz="2400" dirty="0" smtClean="0"/>
              <a:t>True</a:t>
            </a:r>
            <a:r>
              <a:rPr lang="en-US" sz="2400" dirty="0"/>
              <a:t>, False, </a:t>
            </a:r>
            <a:endParaRPr lang="en-US" sz="2400" dirty="0" smtClean="0"/>
          </a:p>
          <a:p>
            <a:pPr marL="0" indent="0">
              <a:spcBef>
                <a:spcPts val="0"/>
              </a:spcBef>
              <a:buNone/>
            </a:pPr>
            <a:r>
              <a:rPr lang="en-US" sz="2400" dirty="0" smtClean="0"/>
              <a:t>or </a:t>
            </a:r>
            <a:r>
              <a:rPr lang="en-US" sz="2400" dirty="0"/>
              <a:t>whether it </a:t>
            </a:r>
            <a:r>
              <a:rPr lang="en-US" sz="2400" dirty="0" smtClean="0"/>
              <a:t>Cannot </a:t>
            </a:r>
            <a:r>
              <a:rPr lang="en-US" sz="2400" dirty="0"/>
              <a:t>be </a:t>
            </a:r>
            <a:endParaRPr lang="en-US" sz="2400" dirty="0" smtClean="0"/>
          </a:p>
          <a:p>
            <a:pPr marL="0" indent="0">
              <a:spcBef>
                <a:spcPts val="0"/>
              </a:spcBef>
              <a:buNone/>
            </a:pPr>
            <a:r>
              <a:rPr lang="en-US" sz="2400" dirty="0" smtClean="0"/>
              <a:t>determined. Select </a:t>
            </a:r>
            <a:r>
              <a:rPr lang="en-US" sz="2400" dirty="0"/>
              <a:t>the </a:t>
            </a:r>
            <a:endParaRPr lang="en-US" sz="2400" dirty="0" smtClean="0"/>
          </a:p>
          <a:p>
            <a:pPr marL="0" indent="0">
              <a:spcBef>
                <a:spcPts val="0"/>
              </a:spcBef>
              <a:buNone/>
            </a:pPr>
            <a:r>
              <a:rPr lang="en-US" sz="2400" dirty="0" smtClean="0"/>
              <a:t>correct </a:t>
            </a:r>
            <a:r>
              <a:rPr lang="en-US" sz="2400" dirty="0"/>
              <a:t>option. 	</a:t>
            </a:r>
          </a:p>
        </p:txBody>
      </p:sp>
      <p:pic>
        <p:nvPicPr>
          <p:cNvPr id="2" name="Picture 1"/>
          <p:cNvPicPr>
            <a:picLocks noChangeAspect="1"/>
          </p:cNvPicPr>
          <p:nvPr/>
        </p:nvPicPr>
        <p:blipFill>
          <a:blip r:embed="rId3" cstate="print"/>
          <a:stretch>
            <a:fillRect/>
          </a:stretch>
        </p:blipFill>
        <p:spPr>
          <a:xfrm>
            <a:off x="4485938" y="2590800"/>
            <a:ext cx="4511053" cy="3810000"/>
          </a:xfrm>
          <a:prstGeom prst="rect">
            <a:avLst/>
          </a:prstGeom>
        </p:spPr>
      </p:pic>
      <p:sp>
        <p:nvSpPr>
          <p:cNvPr id="5" name="Pentagon 4"/>
          <p:cNvSpPr/>
          <p:nvPr/>
        </p:nvSpPr>
        <p:spPr>
          <a:xfrm flipH="1">
            <a:off x="7315200" y="0"/>
            <a:ext cx="1828800" cy="914400"/>
          </a:xfrm>
          <a:prstGeom prst="homePlat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4000" b="1" dirty="0" smtClean="0"/>
              <a:t>#1</a:t>
            </a:r>
            <a:endParaRPr lang="en-US" sz="4000" b="1" dirty="0"/>
          </a:p>
        </p:txBody>
      </p:sp>
    </p:spTree>
    <p:extLst>
      <p:ext uri="{BB962C8B-B14F-4D97-AF65-F5344CB8AC3E}">
        <p14:creationId xmlns:p14="http://schemas.microsoft.com/office/powerpoint/2010/main" val="369226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066800"/>
                <a:ext cx="8458200" cy="5181600"/>
              </a:xfrm>
            </p:spPr>
            <p:txBody>
              <a:bodyPr>
                <a:noAutofit/>
              </a:bodyPr>
              <a:lstStyle/>
              <a:p>
                <a:pPr marL="0" indent="0">
                  <a:buNone/>
                </a:pPr>
                <a:r>
                  <a:rPr lang="en-US" sz="2200" dirty="0" smtClean="0"/>
                  <a:t>A student examines two graphs representing the functions </a:t>
                </a:r>
                <a14:m>
                  <m:oMath xmlns:m="http://schemas.openxmlformats.org/officeDocument/2006/math">
                    <m:r>
                      <a:rPr lang="en-US" sz="2200" b="0" i="1" smtClean="0">
                        <a:latin typeface="Cambria Math"/>
                      </a:rPr>
                      <m:t>𝑓</m:t>
                    </m:r>
                    <m:d>
                      <m:dPr>
                        <m:ctrlPr>
                          <a:rPr lang="en-US" sz="2200" b="0" i="1" smtClean="0">
                            <a:latin typeface="Cambria Math"/>
                          </a:rPr>
                        </m:ctrlPr>
                      </m:dPr>
                      <m:e>
                        <m:r>
                          <a:rPr lang="en-US" sz="2200" b="0" i="1" smtClean="0">
                            <a:latin typeface="Cambria Math"/>
                          </a:rPr>
                          <m:t>𝑥</m:t>
                        </m:r>
                      </m:e>
                    </m:d>
                    <m:r>
                      <a:rPr lang="en-US" sz="2200" b="0" i="1" smtClean="0">
                        <a:latin typeface="Cambria Math"/>
                      </a:rPr>
                      <m:t>=</m:t>
                    </m:r>
                    <m:r>
                      <a:rPr lang="en-US" sz="2200" b="0" i="1" smtClean="0">
                        <a:latin typeface="Cambria Math"/>
                      </a:rPr>
                      <m:t>𝑥</m:t>
                    </m:r>
                    <m:r>
                      <a:rPr lang="en-US" sz="2200" b="0" i="1" smtClean="0">
                        <a:latin typeface="Cambria Math"/>
                      </a:rPr>
                      <m:t>+5</m:t>
                    </m:r>
                  </m:oMath>
                </a14:m>
                <a:r>
                  <a:rPr lang="en-US" sz="2200" dirty="0" smtClean="0"/>
                  <a:t> and </a:t>
                </a:r>
                <a14:m>
                  <m:oMath xmlns:m="http://schemas.openxmlformats.org/officeDocument/2006/math">
                    <m:r>
                      <a:rPr lang="en-US" sz="2200" b="0" i="1" smtClean="0">
                        <a:latin typeface="Cambria Math"/>
                      </a:rPr>
                      <m:t>𝑔</m:t>
                    </m:r>
                    <m:d>
                      <m:dPr>
                        <m:ctrlPr>
                          <a:rPr lang="en-US" sz="2200" b="0" i="1" smtClean="0">
                            <a:latin typeface="Cambria Math"/>
                          </a:rPr>
                        </m:ctrlPr>
                      </m:dPr>
                      <m:e>
                        <m:r>
                          <a:rPr lang="en-US" sz="2200" b="0" i="1" smtClean="0">
                            <a:latin typeface="Cambria Math"/>
                          </a:rPr>
                          <m:t>𝑥</m:t>
                        </m:r>
                      </m:e>
                    </m:d>
                    <m:r>
                      <a:rPr lang="en-US" sz="2200" b="0" i="1" smtClean="0">
                        <a:latin typeface="Cambria Math"/>
                      </a:rPr>
                      <m:t>=</m:t>
                    </m:r>
                    <m:sSup>
                      <m:sSupPr>
                        <m:ctrlPr>
                          <a:rPr lang="en-US" sz="2200" b="0" i="1" smtClean="0">
                            <a:latin typeface="Cambria Math"/>
                          </a:rPr>
                        </m:ctrlPr>
                      </m:sSupPr>
                      <m:e>
                        <m:r>
                          <a:rPr lang="en-US" sz="2200" b="0" i="1" smtClean="0">
                            <a:latin typeface="Cambria Math"/>
                          </a:rPr>
                          <m:t>𝑥</m:t>
                        </m:r>
                      </m:e>
                      <m:sup>
                        <m:r>
                          <a:rPr lang="en-US" sz="2200" b="0" i="1" smtClean="0">
                            <a:latin typeface="Cambria Math"/>
                          </a:rPr>
                          <m:t>2</m:t>
                        </m:r>
                      </m:sup>
                    </m:sSup>
                    <m:r>
                      <a:rPr lang="en-US" sz="2200" b="0" i="1" smtClean="0">
                        <a:latin typeface="Cambria Math"/>
                      </a:rPr>
                      <m:t>+5</m:t>
                    </m:r>
                  </m:oMath>
                </a14:m>
                <a:r>
                  <a:rPr lang="en-US" sz="2200" dirty="0" smtClean="0"/>
                  <a:t>. The student notices that the graphs both have a </a:t>
                </a:r>
              </a:p>
              <a:p>
                <a:pPr marL="0" indent="0">
                  <a:buNone/>
                </a:pPr>
                <a:r>
                  <a:rPr lang="en-US" sz="2200" i="1" dirty="0" smtClean="0"/>
                  <a:t>y</a:t>
                </a:r>
                <a:r>
                  <a:rPr lang="en-US" sz="2200" dirty="0" smtClean="0"/>
                  <a:t>-intercept at the point (0, 5). The student makes the following claim:</a:t>
                </a:r>
              </a:p>
              <a:p>
                <a:pPr marL="0" indent="0">
                  <a:buNone/>
                </a:pPr>
                <a:r>
                  <a:rPr lang="en-US" sz="2200" dirty="0" smtClean="0"/>
                  <a:t>“For any real number </a:t>
                </a:r>
                <a:r>
                  <a:rPr lang="en-US" sz="2200" i="1" dirty="0" smtClean="0"/>
                  <a:t>c</a:t>
                </a:r>
                <a:r>
                  <a:rPr lang="en-US" sz="2200" dirty="0" smtClean="0"/>
                  <a:t>, the </a:t>
                </a:r>
                <a:r>
                  <a:rPr lang="en-US" sz="2200" i="1" dirty="0" smtClean="0"/>
                  <a:t>y</a:t>
                </a:r>
                <a:r>
                  <a:rPr lang="en-US" sz="2200" dirty="0" smtClean="0"/>
                  <a:t>-intercepts for the graphs of </a:t>
                </a:r>
                <a14:m>
                  <m:oMath xmlns:m="http://schemas.openxmlformats.org/officeDocument/2006/math">
                    <m:r>
                      <a:rPr lang="en-US" sz="2200" b="0" i="1" smtClean="0">
                        <a:latin typeface="Cambria Math"/>
                      </a:rPr>
                      <m:t>𝑦</m:t>
                    </m:r>
                    <m:r>
                      <a:rPr lang="en-US" sz="2200" b="0" i="1" smtClean="0">
                        <a:latin typeface="Cambria Math"/>
                      </a:rPr>
                      <m:t>=</m:t>
                    </m:r>
                    <m:r>
                      <a:rPr lang="en-US" sz="2200" b="0" i="1" smtClean="0">
                        <a:latin typeface="Cambria Math"/>
                      </a:rPr>
                      <m:t>𝑐</m:t>
                    </m:r>
                    <m:r>
                      <a:rPr lang="en-US" sz="2200" b="0" i="1" smtClean="0">
                        <a:latin typeface="Cambria Math"/>
                        <a:ea typeface="Cambria Math"/>
                      </a:rPr>
                      <m:t>∙</m:t>
                    </m:r>
                    <m:r>
                      <a:rPr lang="en-US" sz="2200" b="0" i="1" smtClean="0">
                        <a:latin typeface="Cambria Math"/>
                        <a:ea typeface="Cambria Math"/>
                      </a:rPr>
                      <m:t>𝑓</m:t>
                    </m:r>
                    <m:r>
                      <a:rPr lang="en-US" sz="2200" b="0" i="1" smtClean="0">
                        <a:latin typeface="Cambria Math"/>
                        <a:ea typeface="Cambria Math"/>
                      </a:rPr>
                      <m:t>(</m:t>
                    </m:r>
                    <m:r>
                      <a:rPr lang="en-US" sz="2200" b="0" i="1" smtClean="0">
                        <a:latin typeface="Cambria Math"/>
                        <a:ea typeface="Cambria Math"/>
                      </a:rPr>
                      <m:t>𝑥</m:t>
                    </m:r>
                    <m:r>
                      <a:rPr lang="en-US" sz="2200" b="0" i="1" smtClean="0">
                        <a:latin typeface="Cambria Math"/>
                        <a:ea typeface="Cambria Math"/>
                      </a:rPr>
                      <m:t>)</m:t>
                    </m:r>
                  </m:oMath>
                </a14:m>
                <a:r>
                  <a:rPr lang="en-US" sz="2200" dirty="0" smtClean="0"/>
                  <a:t> and </a:t>
                </a:r>
                <a14:m>
                  <m:oMath xmlns:m="http://schemas.openxmlformats.org/officeDocument/2006/math">
                    <m:r>
                      <a:rPr lang="en-US" sz="2200" b="0" i="1" smtClean="0">
                        <a:latin typeface="Cambria Math"/>
                      </a:rPr>
                      <m:t>𝑦</m:t>
                    </m:r>
                    <m:r>
                      <a:rPr lang="en-US" sz="2200" b="0" i="1" smtClean="0">
                        <a:latin typeface="Cambria Math"/>
                      </a:rPr>
                      <m:t>=</m:t>
                    </m:r>
                    <m:r>
                      <a:rPr lang="en-US" sz="2200" b="0" i="1" smtClean="0">
                        <a:latin typeface="Cambria Math"/>
                      </a:rPr>
                      <m:t>𝑐</m:t>
                    </m:r>
                    <m:r>
                      <a:rPr lang="en-US" sz="2200" b="0" i="1" smtClean="0">
                        <a:latin typeface="Cambria Math"/>
                        <a:ea typeface="Cambria Math"/>
                      </a:rPr>
                      <m:t>∙</m:t>
                    </m:r>
                    <m:r>
                      <a:rPr lang="en-US" sz="2200" b="0" i="1" smtClean="0">
                        <a:latin typeface="Cambria Math"/>
                        <a:ea typeface="Cambria Math"/>
                      </a:rPr>
                      <m:t>𝑔</m:t>
                    </m:r>
                    <m:r>
                      <a:rPr lang="en-US" sz="2200" b="0" i="1" smtClean="0">
                        <a:latin typeface="Cambria Math"/>
                        <a:ea typeface="Cambria Math"/>
                      </a:rPr>
                      <m:t>(</m:t>
                    </m:r>
                    <m:r>
                      <a:rPr lang="en-US" sz="2200" b="0" i="1" smtClean="0">
                        <a:latin typeface="Cambria Math"/>
                        <a:ea typeface="Cambria Math"/>
                      </a:rPr>
                      <m:t>𝑥</m:t>
                    </m:r>
                    <m:r>
                      <a:rPr lang="en-US" sz="2200" b="0" i="1" smtClean="0">
                        <a:latin typeface="Cambria Math"/>
                        <a:ea typeface="Cambria Math"/>
                      </a:rPr>
                      <m:t>)</m:t>
                    </m:r>
                  </m:oMath>
                </a14:m>
                <a:r>
                  <a:rPr lang="en-US" sz="2200" dirty="0" smtClean="0"/>
                  <a:t> are the same.”</a:t>
                </a:r>
              </a:p>
              <a:p>
                <a:pPr marL="0" indent="0">
                  <a:buNone/>
                </a:pPr>
                <a:endParaRPr lang="en-US" sz="2200" dirty="0"/>
              </a:p>
              <a:p>
                <a:pPr marL="0" indent="0">
                  <a:buNone/>
                </a:pPr>
                <a:r>
                  <a:rPr lang="en-US" sz="2200" dirty="0" smtClean="0"/>
                  <a:t>Is this true or false?</a:t>
                </a:r>
              </a:p>
              <a:p>
                <a:pPr marL="0" indent="0">
                  <a:buNone/>
                </a:pPr>
                <a:endParaRPr lang="en-US" sz="2200" dirty="0"/>
              </a:p>
              <a:p>
                <a:pPr marL="0" indent="0">
                  <a:buNone/>
                </a:pPr>
                <a:r>
                  <a:rPr lang="en-US" sz="2200" dirty="0" smtClean="0"/>
                  <a:t>If it is </a:t>
                </a:r>
                <a:r>
                  <a:rPr lang="en-US" sz="2200" b="1" dirty="0" smtClean="0"/>
                  <a:t>true</a:t>
                </a:r>
                <a:r>
                  <a:rPr lang="en-US" sz="2200" dirty="0" smtClean="0"/>
                  <a:t>, enter the </a:t>
                </a:r>
                <a:r>
                  <a:rPr lang="en-US" sz="2200" i="1" dirty="0" smtClean="0"/>
                  <a:t>y</a:t>
                </a:r>
                <a:r>
                  <a:rPr lang="en-US" sz="2200" dirty="0" smtClean="0"/>
                  <a:t>-coordinate of the </a:t>
                </a:r>
                <a:r>
                  <a:rPr lang="en-US" sz="2200" i="1" dirty="0" smtClean="0"/>
                  <a:t>y</a:t>
                </a:r>
                <a:r>
                  <a:rPr lang="en-US" sz="2200" dirty="0" smtClean="0"/>
                  <a:t>-intercept in terms of </a:t>
                </a:r>
                <a:r>
                  <a:rPr lang="en-US" sz="2200" i="1" dirty="0" smtClean="0"/>
                  <a:t>c</a:t>
                </a:r>
                <a:r>
                  <a:rPr lang="en-US" sz="2200" dirty="0" smtClean="0"/>
                  <a:t>. (0,     )</a:t>
                </a:r>
              </a:p>
              <a:p>
                <a:pPr marL="0" indent="0">
                  <a:buNone/>
                </a:pPr>
                <a:endParaRPr lang="en-US" sz="2200" dirty="0"/>
              </a:p>
              <a:p>
                <a:pPr marL="0" indent="0">
                  <a:buNone/>
                </a:pPr>
                <a:r>
                  <a:rPr lang="en-US" sz="2200" dirty="0" smtClean="0"/>
                  <a:t>If it is </a:t>
                </a:r>
                <a:r>
                  <a:rPr lang="en-US" sz="2200" b="1" dirty="0" smtClean="0"/>
                  <a:t>false</a:t>
                </a:r>
                <a:r>
                  <a:rPr lang="en-US" sz="2200" dirty="0" smtClean="0"/>
                  <a:t>, enter the </a:t>
                </a:r>
                <a:r>
                  <a:rPr lang="en-US" sz="2200" i="1" dirty="0" smtClean="0"/>
                  <a:t>y</a:t>
                </a:r>
                <a:r>
                  <a:rPr lang="en-US" sz="2200" dirty="0" smtClean="0"/>
                  <a:t>-coordinates of the </a:t>
                </a:r>
                <a:r>
                  <a:rPr lang="en-US" sz="2200" i="1" dirty="0" smtClean="0"/>
                  <a:t>y</a:t>
                </a:r>
                <a:r>
                  <a:rPr lang="en-US" sz="2200" dirty="0" smtClean="0"/>
                  <a:t>-intercepts of the two graphs that are a counter-example. </a:t>
                </a:r>
                <a:r>
                  <a:rPr lang="en-US" sz="2200" dirty="0"/>
                  <a:t>(0,     </a:t>
                </a:r>
                <a:r>
                  <a:rPr lang="en-US" sz="2200" dirty="0" smtClean="0"/>
                  <a:t>) </a:t>
                </a:r>
                <a:r>
                  <a:rPr lang="en-US" sz="2200" dirty="0"/>
                  <a:t>(0,     )</a:t>
                </a:r>
              </a:p>
              <a:p>
                <a:pPr marL="0" indent="0">
                  <a:buNone/>
                </a:pPr>
                <a:endParaRPr lang="en-US" sz="2200" dirty="0"/>
              </a:p>
              <a:p>
                <a:pPr marL="0" indent="0">
                  <a:buNone/>
                </a:pPr>
                <a:endParaRPr lang="en-US" sz="22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066800"/>
                <a:ext cx="8458200" cy="5181600"/>
              </a:xfrm>
              <a:blipFill rotWithShape="1">
                <a:blip r:embed="rId3"/>
                <a:stretch>
                  <a:fillRect l="-865" t="-706" r="-1009"/>
                </a:stretch>
              </a:blipFill>
            </p:spPr>
            <p:txBody>
              <a:bodyPr/>
              <a:lstStyle/>
              <a:p>
                <a:r>
                  <a:rPr lang="en-US">
                    <a:noFill/>
                  </a:rPr>
                  <a:t> </a:t>
                </a:r>
              </a:p>
            </p:txBody>
          </p:sp>
        </mc:Fallback>
      </mc:AlternateContent>
      <p:sp>
        <p:nvSpPr>
          <p:cNvPr id="5" name="Pentagon 4"/>
          <p:cNvSpPr/>
          <p:nvPr/>
        </p:nvSpPr>
        <p:spPr>
          <a:xfrm flipH="1">
            <a:off x="7315200" y="0"/>
            <a:ext cx="1828800" cy="914400"/>
          </a:xfrm>
          <a:prstGeom prst="homePlat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4000" b="1" dirty="0" smtClean="0"/>
              <a:t>#10</a:t>
            </a:r>
            <a:endParaRPr lang="en-US" sz="4000" b="1" dirty="0"/>
          </a:p>
        </p:txBody>
      </p:sp>
      <p:sp>
        <p:nvSpPr>
          <p:cNvPr id="2" name="Rectangle 1"/>
          <p:cNvSpPr/>
          <p:nvPr/>
        </p:nvSpPr>
        <p:spPr>
          <a:xfrm>
            <a:off x="8229600" y="4267200"/>
            <a:ext cx="2286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724400" y="5410200"/>
            <a:ext cx="2286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962400" y="5410200"/>
            <a:ext cx="2286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1375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43000"/>
            <a:ext cx="8382000" cy="1785104"/>
          </a:xfrm>
          <a:prstGeom prst="rect">
            <a:avLst/>
          </a:prstGeom>
        </p:spPr>
        <p:txBody>
          <a:bodyPr wrap="square">
            <a:spAutoFit/>
          </a:bodyPr>
          <a:lstStyle/>
          <a:p>
            <a:r>
              <a:rPr lang="en-US" sz="2200" b="1" dirty="0"/>
              <a:t>Rubric: </a:t>
            </a:r>
            <a:endParaRPr lang="en-US" sz="2200" b="1" dirty="0" smtClean="0"/>
          </a:p>
          <a:p>
            <a:r>
              <a:rPr lang="en-US" sz="2200" dirty="0" smtClean="0"/>
              <a:t>(1 point) The student is able to identify the correct </a:t>
            </a:r>
            <a:r>
              <a:rPr lang="en-US" sz="2200" i="1" dirty="0" smtClean="0"/>
              <a:t>y</a:t>
            </a:r>
            <a:r>
              <a:rPr lang="en-US" sz="2200" dirty="0" smtClean="0"/>
              <a:t>-coordinate of the </a:t>
            </a:r>
            <a:r>
              <a:rPr lang="en-US" sz="2200" i="1" dirty="0" smtClean="0"/>
              <a:t>y</a:t>
            </a:r>
            <a:r>
              <a:rPr lang="en-US" sz="2200" dirty="0" smtClean="0"/>
              <a:t>-intercept and enter it into the first response box. </a:t>
            </a:r>
          </a:p>
          <a:p>
            <a:endParaRPr lang="en-US" sz="2200" dirty="0"/>
          </a:p>
          <a:p>
            <a:r>
              <a:rPr lang="en-US" sz="2200" b="1" dirty="0" smtClean="0"/>
              <a:t>Answer: </a:t>
            </a:r>
            <a:r>
              <a:rPr lang="en-US" sz="2200" dirty="0" smtClean="0"/>
              <a:t>5</a:t>
            </a:r>
            <a:r>
              <a:rPr lang="en-US" sz="2200" i="1" dirty="0" smtClean="0"/>
              <a:t>c</a:t>
            </a:r>
            <a:endParaRPr lang="en-US" sz="2200" dirty="0"/>
          </a:p>
        </p:txBody>
      </p:sp>
      <p:sp>
        <p:nvSpPr>
          <p:cNvPr id="6" name="Pentagon 5"/>
          <p:cNvSpPr/>
          <p:nvPr/>
        </p:nvSpPr>
        <p:spPr>
          <a:xfrm flipH="1">
            <a:off x="6400800" y="0"/>
            <a:ext cx="2743200" cy="914400"/>
          </a:xfrm>
          <a:prstGeom prst="homePlate">
            <a:avLst/>
          </a:prstGeom>
        </p:spPr>
        <p:style>
          <a:lnRef idx="0">
            <a:schemeClr val="accent4"/>
          </a:lnRef>
          <a:fillRef idx="3">
            <a:schemeClr val="accent4"/>
          </a:fillRef>
          <a:effectRef idx="3">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smtClean="0"/>
              <a:t>#10 </a:t>
            </a:r>
            <a:r>
              <a:rPr lang="en-US" sz="3600" b="1" dirty="0"/>
              <a:t>Answer</a:t>
            </a:r>
          </a:p>
        </p:txBody>
      </p:sp>
    </p:spTree>
    <p:extLst>
      <p:ext uri="{BB962C8B-B14F-4D97-AF65-F5344CB8AC3E}">
        <p14:creationId xmlns:p14="http://schemas.microsoft.com/office/powerpoint/2010/main" val="3689027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066800"/>
                <a:ext cx="8458200" cy="5181600"/>
              </a:xfrm>
            </p:spPr>
            <p:txBody>
              <a:bodyPr>
                <a:noAutofit/>
              </a:bodyPr>
              <a:lstStyle/>
              <a:p>
                <a:r>
                  <a:rPr lang="en-US" sz="2200" dirty="0" smtClean="0"/>
                  <a:t>1 hour = 60 </a:t>
                </a:r>
                <a:r>
                  <a:rPr lang="en-US" sz="2200" dirty="0" err="1" smtClean="0"/>
                  <a:t>mintes</a:t>
                </a:r>
                <a:endParaRPr lang="en-US" sz="2200" dirty="0" smtClean="0"/>
              </a:p>
              <a:p>
                <a:r>
                  <a:rPr lang="en-US" sz="2200" dirty="0" smtClean="0"/>
                  <a:t>1 kilometer = 100 meters</a:t>
                </a:r>
              </a:p>
              <a:p>
                <a:r>
                  <a:rPr lang="en-US" sz="2200" dirty="0" smtClean="0"/>
                  <a:t>1 mile </a:t>
                </a:r>
                <a14:m>
                  <m:oMath xmlns:m="http://schemas.openxmlformats.org/officeDocument/2006/math">
                    <m:r>
                      <a:rPr lang="en-US" sz="2200" i="1" smtClean="0">
                        <a:latin typeface="Cambria Math"/>
                        <a:ea typeface="Cambria Math"/>
                      </a:rPr>
                      <m:t>≈</m:t>
                    </m:r>
                  </m:oMath>
                </a14:m>
                <a:r>
                  <a:rPr lang="en-US" sz="2200" dirty="0" smtClean="0"/>
                  <a:t> 1.6 kilometers</a:t>
                </a:r>
              </a:p>
              <a:p>
                <a:endParaRPr lang="en-US" sz="2200" dirty="0"/>
              </a:p>
              <a:p>
                <a:pPr marL="0" indent="0">
                  <a:buNone/>
                </a:pPr>
                <a:r>
                  <a:rPr lang="en-US" sz="2200" dirty="0" smtClean="0"/>
                  <a:t>Calvin biked 24 miles in 2 hours. What is his approximate average speed in meters per minute?</a:t>
                </a:r>
              </a:p>
              <a:p>
                <a:pPr marL="0" indent="0">
                  <a:buNone/>
                </a:pPr>
                <a:endParaRPr lang="en-US" sz="2200" dirty="0"/>
              </a:p>
              <a:p>
                <a:pPr marL="0" indent="0">
                  <a:buNone/>
                </a:pPr>
                <a:r>
                  <a:rPr lang="en-US" sz="2200" dirty="0" smtClean="0"/>
                  <a:t>Explain or show clear steps for how you determined your answer.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066800"/>
                <a:ext cx="8458200" cy="5181600"/>
              </a:xfrm>
              <a:blipFill rotWithShape="1">
                <a:blip r:embed="rId3"/>
                <a:stretch>
                  <a:fillRect l="-865" t="-706"/>
                </a:stretch>
              </a:blipFill>
            </p:spPr>
            <p:txBody>
              <a:bodyPr/>
              <a:lstStyle/>
              <a:p>
                <a:r>
                  <a:rPr lang="en-US">
                    <a:noFill/>
                  </a:rPr>
                  <a:t> </a:t>
                </a:r>
              </a:p>
            </p:txBody>
          </p:sp>
        </mc:Fallback>
      </mc:AlternateContent>
      <p:sp>
        <p:nvSpPr>
          <p:cNvPr id="5" name="Pentagon 4"/>
          <p:cNvSpPr/>
          <p:nvPr/>
        </p:nvSpPr>
        <p:spPr>
          <a:xfrm flipH="1">
            <a:off x="7315200" y="0"/>
            <a:ext cx="1828800" cy="914400"/>
          </a:xfrm>
          <a:prstGeom prst="homePlat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4000" b="1" dirty="0" smtClean="0"/>
              <a:t>#11</a:t>
            </a:r>
            <a:endParaRPr lang="en-US" sz="4000" b="1" dirty="0"/>
          </a:p>
        </p:txBody>
      </p:sp>
    </p:spTree>
    <p:extLst>
      <p:ext uri="{BB962C8B-B14F-4D97-AF65-F5344CB8AC3E}">
        <p14:creationId xmlns:p14="http://schemas.microsoft.com/office/powerpoint/2010/main" val="443263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43000"/>
            <a:ext cx="8382000" cy="3477875"/>
          </a:xfrm>
          <a:prstGeom prst="rect">
            <a:avLst/>
          </a:prstGeom>
        </p:spPr>
        <p:txBody>
          <a:bodyPr wrap="square">
            <a:spAutoFit/>
          </a:bodyPr>
          <a:lstStyle/>
          <a:p>
            <a:r>
              <a:rPr lang="en-US" sz="2000" b="1" dirty="0"/>
              <a:t>Rubric: </a:t>
            </a:r>
            <a:endParaRPr lang="en-US" sz="2000" b="1" dirty="0" smtClean="0"/>
          </a:p>
          <a:p>
            <a:r>
              <a:rPr lang="en-US" sz="2000" dirty="0" smtClean="0"/>
              <a:t>(2 points) The student enters the correct numeric value in the response and enters a coherent, complete explanation or sequence of computations that shows where this comes from. </a:t>
            </a:r>
          </a:p>
          <a:p>
            <a:r>
              <a:rPr lang="en-US" sz="2000" dirty="0" smtClean="0"/>
              <a:t>(1 point) The student enters the correct numeric value in the response but does not provide a coherent explanation OR the student enters a different number in the response but includes an explanation that shows an understanding of how the answer could be found, but with some computational errors or a small misstep in reasoning. </a:t>
            </a:r>
          </a:p>
          <a:p>
            <a:endParaRPr lang="en-US" sz="2000" dirty="0"/>
          </a:p>
          <a:p>
            <a:r>
              <a:rPr lang="en-US" sz="2000" b="1" dirty="0" smtClean="0"/>
              <a:t>Answer: </a:t>
            </a:r>
            <a:r>
              <a:rPr lang="en-US" sz="2000" dirty="0" smtClean="0"/>
              <a:t>32</a:t>
            </a:r>
            <a:endParaRPr lang="en-US" sz="2000" dirty="0"/>
          </a:p>
        </p:txBody>
      </p:sp>
      <p:sp>
        <p:nvSpPr>
          <p:cNvPr id="6" name="Pentagon 5"/>
          <p:cNvSpPr/>
          <p:nvPr/>
        </p:nvSpPr>
        <p:spPr>
          <a:xfrm flipH="1">
            <a:off x="6400800" y="0"/>
            <a:ext cx="2743200" cy="914400"/>
          </a:xfrm>
          <a:prstGeom prst="homePlate">
            <a:avLst/>
          </a:prstGeom>
        </p:spPr>
        <p:style>
          <a:lnRef idx="0">
            <a:schemeClr val="accent4"/>
          </a:lnRef>
          <a:fillRef idx="3">
            <a:schemeClr val="accent4"/>
          </a:fillRef>
          <a:effectRef idx="3">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smtClean="0"/>
              <a:t>#11 </a:t>
            </a:r>
            <a:r>
              <a:rPr lang="en-US" sz="3600" b="1" dirty="0"/>
              <a:t>Answer</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0"/>
            <a:ext cx="8582025"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3194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066800"/>
                <a:ext cx="8458200" cy="5181600"/>
              </a:xfrm>
            </p:spPr>
            <p:txBody>
              <a:bodyPr>
                <a:noAutofit/>
              </a:bodyPr>
              <a:lstStyle/>
              <a:p>
                <a:pPr marL="0" indent="0">
                  <a:buNone/>
                </a:pPr>
                <a:r>
                  <a:rPr lang="en-US" sz="2200" dirty="0" smtClean="0"/>
                  <a:t>Beth is solving this equation: </a:t>
                </a:r>
                <a14:m>
                  <m:oMath xmlns:m="http://schemas.openxmlformats.org/officeDocument/2006/math">
                    <m:f>
                      <m:fPr>
                        <m:ctrlPr>
                          <a:rPr lang="en-US" sz="2200" i="1" smtClean="0">
                            <a:latin typeface="Cambria Math"/>
                          </a:rPr>
                        </m:ctrlPr>
                      </m:fPr>
                      <m:num>
                        <m:r>
                          <a:rPr lang="en-US" sz="2200" b="0" i="1" smtClean="0">
                            <a:latin typeface="Cambria Math"/>
                          </a:rPr>
                          <m:t>1</m:t>
                        </m:r>
                      </m:num>
                      <m:den>
                        <m:r>
                          <a:rPr lang="en-US" sz="2200" b="0" i="1" smtClean="0">
                            <a:latin typeface="Cambria Math"/>
                          </a:rPr>
                          <m:t>𝑥</m:t>
                        </m:r>
                      </m:den>
                    </m:f>
                    <m:r>
                      <a:rPr lang="en-US" sz="2200" b="0" i="1" smtClean="0">
                        <a:latin typeface="Cambria Math"/>
                      </a:rPr>
                      <m:t>+3=</m:t>
                    </m:r>
                    <m:f>
                      <m:fPr>
                        <m:ctrlPr>
                          <a:rPr lang="en-US" sz="2200" b="0" i="1" smtClean="0">
                            <a:latin typeface="Cambria Math"/>
                          </a:rPr>
                        </m:ctrlPr>
                      </m:fPr>
                      <m:num>
                        <m:r>
                          <a:rPr lang="en-US" sz="2200" b="0" i="1" smtClean="0">
                            <a:latin typeface="Cambria Math"/>
                          </a:rPr>
                          <m:t>3</m:t>
                        </m:r>
                      </m:num>
                      <m:den>
                        <m:r>
                          <a:rPr lang="en-US" sz="2200" b="0" i="1" smtClean="0">
                            <a:latin typeface="Cambria Math"/>
                          </a:rPr>
                          <m:t>𝑥</m:t>
                        </m:r>
                      </m:den>
                    </m:f>
                  </m:oMath>
                </a14:m>
                <a:r>
                  <a:rPr lang="en-US" sz="2200" dirty="0" smtClean="0"/>
                  <a:t>.</a:t>
                </a:r>
              </a:p>
              <a:p>
                <a:pPr marL="0" indent="0">
                  <a:buNone/>
                </a:pPr>
                <a:endParaRPr lang="en-US" sz="2200" dirty="0"/>
              </a:p>
              <a:p>
                <a:pPr marL="0" indent="0">
                  <a:buNone/>
                </a:pPr>
                <a:r>
                  <a:rPr lang="en-US" sz="2200" dirty="0" smtClean="0"/>
                  <a:t>She says “I can multiply both sides by </a:t>
                </a:r>
                <a:r>
                  <a:rPr lang="en-US" sz="2200" i="1" dirty="0" smtClean="0"/>
                  <a:t>x</a:t>
                </a:r>
                <a:r>
                  <a:rPr lang="en-US" sz="2200" dirty="0" smtClean="0"/>
                  <a:t> and get the linear equation </a:t>
                </a:r>
                <a14:m>
                  <m:oMath xmlns:m="http://schemas.openxmlformats.org/officeDocument/2006/math">
                    <m:r>
                      <a:rPr lang="en-US" sz="2200" b="0" i="1" smtClean="0">
                        <a:latin typeface="Cambria Math"/>
                      </a:rPr>
                      <m:t>1+3</m:t>
                    </m:r>
                    <m:r>
                      <a:rPr lang="en-US" sz="2200" b="0" i="1" smtClean="0">
                        <a:latin typeface="Cambria Math"/>
                      </a:rPr>
                      <m:t>𝑥</m:t>
                    </m:r>
                    <m:r>
                      <a:rPr lang="en-US" sz="2200" b="0" i="1" smtClean="0">
                        <a:latin typeface="Cambria Math"/>
                      </a:rPr>
                      <m:t>=3</m:t>
                    </m:r>
                  </m:oMath>
                </a14:m>
                <a:r>
                  <a:rPr lang="en-US" sz="2200" dirty="0" smtClean="0"/>
                  <a:t>, whose solution is </a:t>
                </a:r>
                <a14:m>
                  <m:oMath xmlns:m="http://schemas.openxmlformats.org/officeDocument/2006/math">
                    <m:r>
                      <a:rPr lang="en-US" sz="2200" b="0" i="1" smtClean="0">
                        <a:latin typeface="Cambria Math"/>
                      </a:rPr>
                      <m:t>𝑥</m:t>
                    </m:r>
                    <m:r>
                      <a:rPr lang="en-US" sz="2200" b="0" i="1" smtClean="0">
                        <a:latin typeface="Cambria Math"/>
                      </a:rPr>
                      <m:t>=</m:t>
                    </m:r>
                    <m:f>
                      <m:fPr>
                        <m:ctrlPr>
                          <a:rPr lang="en-US" sz="2200" b="0" i="1" smtClean="0">
                            <a:latin typeface="Cambria Math"/>
                          </a:rPr>
                        </m:ctrlPr>
                      </m:fPr>
                      <m:num>
                        <m:r>
                          <a:rPr lang="en-US" sz="2200" b="0" i="1" smtClean="0">
                            <a:latin typeface="Cambria Math"/>
                          </a:rPr>
                          <m:t>2</m:t>
                        </m:r>
                      </m:num>
                      <m:den>
                        <m:r>
                          <a:rPr lang="en-US" sz="2200" b="0" i="1" smtClean="0">
                            <a:latin typeface="Cambria Math"/>
                          </a:rPr>
                          <m:t>3</m:t>
                        </m:r>
                      </m:den>
                    </m:f>
                  </m:oMath>
                </a14:m>
                <a:r>
                  <a:rPr lang="en-US" sz="2200" dirty="0" smtClean="0"/>
                  <a:t>.” Which of the following statements makes this a correct argument, or shows that it is incorrect? Select </a:t>
                </a:r>
                <a:r>
                  <a:rPr lang="en-US" sz="2200" b="1" dirty="0" smtClean="0"/>
                  <a:t>all</a:t>
                </a:r>
                <a:r>
                  <a:rPr lang="en-US" sz="2200" dirty="0" smtClean="0"/>
                  <a:t> that apply.</a:t>
                </a:r>
              </a:p>
              <a:p>
                <a:pPr marL="0" indent="0">
                  <a:buNone/>
                </a:pPr>
                <a:endParaRPr lang="en-US" sz="2200" dirty="0"/>
              </a:p>
              <a:p>
                <a:pPr marL="457200" indent="-457200">
                  <a:buAutoNum type="alphaUcPeriod"/>
                </a:pPr>
                <a:r>
                  <a:rPr lang="en-US" sz="2200" dirty="0" smtClean="0"/>
                  <a:t>You can assume </a:t>
                </a:r>
                <a:r>
                  <a:rPr lang="en-US" sz="2200" i="1" dirty="0" smtClean="0"/>
                  <a:t>x</a:t>
                </a:r>
                <a:r>
                  <a:rPr lang="en-US" sz="2200" dirty="0" smtClean="0"/>
                  <a:t> </a:t>
                </a:r>
                <a14:m>
                  <m:oMath xmlns:m="http://schemas.openxmlformats.org/officeDocument/2006/math">
                    <m:r>
                      <a:rPr lang="en-US" sz="2200" i="1" smtClean="0">
                        <a:latin typeface="Cambria Math"/>
                        <a:ea typeface="Cambria Math"/>
                      </a:rPr>
                      <m:t>≠</m:t>
                    </m:r>
                  </m:oMath>
                </a14:m>
                <a:r>
                  <a:rPr lang="en-US" sz="2200" dirty="0" smtClean="0"/>
                  <a:t> 0 because both sides are undefined if </a:t>
                </a:r>
                <a:r>
                  <a:rPr lang="en-US" sz="2200" i="1" dirty="0" smtClean="0"/>
                  <a:t>x</a:t>
                </a:r>
                <a:r>
                  <a:rPr lang="en-US" sz="2200" dirty="0" smtClean="0"/>
                  <a:t>= 0.</a:t>
                </a:r>
              </a:p>
              <a:p>
                <a:pPr marL="457200" indent="-457200">
                  <a:buAutoNum type="alphaUcPeriod"/>
                </a:pPr>
                <a:r>
                  <a:rPr lang="en-US" sz="2200" dirty="0" smtClean="0"/>
                  <a:t>After multiplying both sides by </a:t>
                </a:r>
                <a:r>
                  <a:rPr lang="en-US" sz="2200" i="1" dirty="0" smtClean="0"/>
                  <a:t>x</a:t>
                </a:r>
                <a:r>
                  <a:rPr lang="en-US" sz="2200" dirty="0" smtClean="0"/>
                  <a:t> you need to subtract 1 from both sides. </a:t>
                </a:r>
              </a:p>
              <a:p>
                <a:pPr marL="457200" indent="-457200">
                  <a:buAutoNum type="alphaUcPeriod"/>
                </a:pPr>
                <a:r>
                  <a:rPr lang="en-US" sz="2200" dirty="0" smtClean="0"/>
                  <a:t>You cannot multiply both sides by </a:t>
                </a:r>
                <a:r>
                  <a:rPr lang="en-US" sz="2200" i="1" dirty="0" smtClean="0"/>
                  <a:t>x</a:t>
                </a:r>
                <a:r>
                  <a:rPr lang="en-US" sz="2200" dirty="0" smtClean="0"/>
                  <a:t> because you do not know what </a:t>
                </a:r>
                <a:r>
                  <a:rPr lang="en-US" sz="2200" i="1" dirty="0" smtClean="0"/>
                  <a:t>x</a:t>
                </a:r>
                <a:r>
                  <a:rPr lang="en-US" sz="2200" dirty="0" smtClean="0"/>
                  <a:t> is. </a:t>
                </a:r>
              </a:p>
              <a:p>
                <a:pPr marL="457200" indent="-457200">
                  <a:buAutoNum type="alphaUcPeriod"/>
                </a:pPr>
                <a:r>
                  <a:rPr lang="en-US" sz="2200" dirty="0" smtClean="0"/>
                  <a:t>The equation is not linear, so you cannot use the methods normally used for solving linear equations.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066800"/>
                <a:ext cx="8458200" cy="5181600"/>
              </a:xfrm>
              <a:blipFill rotWithShape="1">
                <a:blip r:embed="rId3"/>
                <a:stretch>
                  <a:fillRect l="-937" r="-1297" b="-9176"/>
                </a:stretch>
              </a:blipFill>
            </p:spPr>
            <p:txBody>
              <a:bodyPr/>
              <a:lstStyle/>
              <a:p>
                <a:r>
                  <a:rPr lang="en-US">
                    <a:noFill/>
                  </a:rPr>
                  <a:t> </a:t>
                </a:r>
              </a:p>
            </p:txBody>
          </p:sp>
        </mc:Fallback>
      </mc:AlternateContent>
      <p:sp>
        <p:nvSpPr>
          <p:cNvPr id="5" name="Pentagon 4"/>
          <p:cNvSpPr/>
          <p:nvPr/>
        </p:nvSpPr>
        <p:spPr>
          <a:xfrm flipH="1">
            <a:off x="7315200" y="0"/>
            <a:ext cx="1828800" cy="914400"/>
          </a:xfrm>
          <a:prstGeom prst="homePlat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4000" b="1" dirty="0" smtClean="0"/>
              <a:t>#12</a:t>
            </a:r>
            <a:endParaRPr lang="en-US" sz="4000" b="1" dirty="0"/>
          </a:p>
        </p:txBody>
      </p:sp>
    </p:spTree>
    <p:extLst>
      <p:ext uri="{BB962C8B-B14F-4D97-AF65-F5344CB8AC3E}">
        <p14:creationId xmlns:p14="http://schemas.microsoft.com/office/powerpoint/2010/main" val="2131229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43000"/>
            <a:ext cx="8382000" cy="1323439"/>
          </a:xfrm>
          <a:prstGeom prst="rect">
            <a:avLst/>
          </a:prstGeom>
        </p:spPr>
        <p:txBody>
          <a:bodyPr wrap="square">
            <a:spAutoFit/>
          </a:bodyPr>
          <a:lstStyle/>
          <a:p>
            <a:r>
              <a:rPr lang="en-US" sz="2000" b="1" dirty="0"/>
              <a:t>Rubric: </a:t>
            </a:r>
            <a:endParaRPr lang="en-US" sz="2000" b="1" dirty="0" smtClean="0"/>
          </a:p>
          <a:p>
            <a:r>
              <a:rPr lang="en-US" sz="2000" dirty="0" smtClean="0"/>
              <a:t>(1 point) The student selects the correct option.</a:t>
            </a:r>
          </a:p>
          <a:p>
            <a:endParaRPr lang="en-US" sz="2000" dirty="0"/>
          </a:p>
          <a:p>
            <a:r>
              <a:rPr lang="en-US" sz="2000" b="1" dirty="0" smtClean="0"/>
              <a:t>Answer: </a:t>
            </a:r>
            <a:r>
              <a:rPr lang="en-US" sz="2000" dirty="0" smtClean="0"/>
              <a:t>A, or A and B</a:t>
            </a:r>
            <a:endParaRPr lang="en-US" sz="2000" dirty="0"/>
          </a:p>
        </p:txBody>
      </p:sp>
      <p:sp>
        <p:nvSpPr>
          <p:cNvPr id="6" name="Pentagon 5"/>
          <p:cNvSpPr/>
          <p:nvPr/>
        </p:nvSpPr>
        <p:spPr>
          <a:xfrm flipH="1">
            <a:off x="6400800" y="0"/>
            <a:ext cx="2743200" cy="914400"/>
          </a:xfrm>
          <a:prstGeom prst="homePlate">
            <a:avLst/>
          </a:prstGeom>
        </p:spPr>
        <p:style>
          <a:lnRef idx="0">
            <a:schemeClr val="accent4"/>
          </a:lnRef>
          <a:fillRef idx="3">
            <a:schemeClr val="accent4"/>
          </a:fillRef>
          <a:effectRef idx="3">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smtClean="0"/>
              <a:t>#12 </a:t>
            </a:r>
            <a:r>
              <a:rPr lang="en-US" sz="3600" b="1" dirty="0"/>
              <a:t>Answer</a:t>
            </a:r>
          </a:p>
        </p:txBody>
      </p:sp>
    </p:spTree>
    <p:extLst>
      <p:ext uri="{BB962C8B-B14F-4D97-AF65-F5344CB8AC3E}">
        <p14:creationId xmlns:p14="http://schemas.microsoft.com/office/powerpoint/2010/main" val="1032044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066800"/>
                <a:ext cx="6477000" cy="5181600"/>
              </a:xfrm>
            </p:spPr>
            <p:txBody>
              <a:bodyPr>
                <a:noAutofit/>
              </a:bodyPr>
              <a:lstStyle/>
              <a:p>
                <a:pPr marL="0" indent="0">
                  <a:buNone/>
                </a:pPr>
                <a:r>
                  <a:rPr lang="en-US" sz="1800" dirty="0" smtClean="0"/>
                  <a:t>For an acute angle </a:t>
                </a:r>
                <a14:m>
                  <m:oMath xmlns:m="http://schemas.openxmlformats.org/officeDocument/2006/math">
                    <m:r>
                      <a:rPr lang="en-US" sz="1800" i="1" smtClean="0">
                        <a:latin typeface="Cambria Math"/>
                        <a:ea typeface="Cambria Math"/>
                      </a:rPr>
                      <m:t>𝜃</m:t>
                    </m:r>
                  </m:oMath>
                </a14:m>
                <a:r>
                  <a:rPr lang="en-US" sz="1800" dirty="0" smtClean="0"/>
                  <a:t>, </a:t>
                </a:r>
                <a14:m>
                  <m:oMath xmlns:m="http://schemas.openxmlformats.org/officeDocument/2006/math">
                    <m:r>
                      <m:rPr>
                        <m:sty m:val="p"/>
                      </m:rPr>
                      <a:rPr lang="en-US" sz="1800" b="0" i="0" smtClean="0">
                        <a:latin typeface="Cambria Math"/>
                      </a:rPr>
                      <m:t>sin</m:t>
                    </m:r>
                    <m:r>
                      <a:rPr lang="en-US" sz="1800" b="0" i="1" smtClean="0">
                        <a:latin typeface="Cambria Math"/>
                      </a:rPr>
                      <m:t>⁡(</m:t>
                    </m:r>
                    <m:r>
                      <a:rPr lang="en-US" sz="1800" b="0" i="1" smtClean="0">
                        <a:latin typeface="Cambria Math"/>
                        <a:ea typeface="Cambria Math"/>
                      </a:rPr>
                      <m:t>𝜃</m:t>
                    </m:r>
                    <m:r>
                      <a:rPr lang="en-US" sz="1800" b="0" i="1" smtClean="0">
                        <a:latin typeface="Cambria Math"/>
                        <a:ea typeface="Cambria Math"/>
                      </a:rPr>
                      <m:t>)</m:t>
                    </m:r>
                  </m:oMath>
                </a14:m>
                <a:r>
                  <a:rPr lang="en-US" sz="1800" dirty="0" smtClean="0"/>
                  <a:t> can be defined in terms of the side-lengths of a right triangle that includes angle </a:t>
                </a:r>
                <a14:m>
                  <m:oMath xmlns:m="http://schemas.openxmlformats.org/officeDocument/2006/math">
                    <m:r>
                      <a:rPr lang="en-US" sz="1800" i="1" smtClean="0">
                        <a:latin typeface="Cambria Math"/>
                        <a:ea typeface="Cambria Math"/>
                      </a:rPr>
                      <m:t>𝜃</m:t>
                    </m:r>
                  </m:oMath>
                </a14:m>
                <a:r>
                  <a:rPr lang="en-US" sz="1800" dirty="0" smtClean="0"/>
                  <a:t>. Here is the definition: Given a right-triangle with side-lengths </a:t>
                </a:r>
                <a:r>
                  <a:rPr lang="en-US" sz="1800" i="1" dirty="0" smtClean="0"/>
                  <a:t>a</a:t>
                </a:r>
                <a:r>
                  <a:rPr lang="en-US" sz="1800" dirty="0"/>
                  <a:t> </a:t>
                </a:r>
                <a:r>
                  <a:rPr lang="en-US" sz="1800" dirty="0" smtClean="0"/>
                  <a:t>and </a:t>
                </a:r>
                <a:r>
                  <a:rPr lang="en-US" sz="1800" i="1" dirty="0" smtClean="0"/>
                  <a:t>b </a:t>
                </a:r>
                <a:r>
                  <a:rPr lang="en-US" sz="1800" dirty="0" smtClean="0"/>
                  <a:t>and hypotenuse </a:t>
                </a:r>
                <a:r>
                  <a:rPr lang="en-US" sz="1800" i="1" dirty="0" smtClean="0"/>
                  <a:t>c</a:t>
                </a:r>
                <a:r>
                  <a:rPr lang="en-US" sz="1800" dirty="0" smtClean="0"/>
                  <a:t>, if </a:t>
                </a:r>
                <a14:m>
                  <m:oMath xmlns:m="http://schemas.openxmlformats.org/officeDocument/2006/math">
                    <m:r>
                      <a:rPr lang="en-US" sz="1800" i="1" smtClean="0">
                        <a:latin typeface="Cambria Math"/>
                        <a:ea typeface="Cambria Math"/>
                      </a:rPr>
                      <m:t>𝜃</m:t>
                    </m:r>
                  </m:oMath>
                </a14:m>
                <a:r>
                  <a:rPr lang="en-US" sz="1800" dirty="0" smtClean="0"/>
                  <a:t> is the angle opposite </a:t>
                </a:r>
                <a:r>
                  <a:rPr lang="en-US" sz="1800" i="1" dirty="0" smtClean="0"/>
                  <a:t>b</a:t>
                </a:r>
                <a:r>
                  <a:rPr lang="en-US" sz="1800" dirty="0" smtClean="0"/>
                  <a:t>, then </a:t>
                </a:r>
                <a14:m>
                  <m:oMath xmlns:m="http://schemas.openxmlformats.org/officeDocument/2006/math">
                    <m:func>
                      <m:funcPr>
                        <m:ctrlPr>
                          <a:rPr lang="en-US" sz="1800" b="0" i="1" smtClean="0">
                            <a:latin typeface="Cambria Math"/>
                          </a:rPr>
                        </m:ctrlPr>
                      </m:funcPr>
                      <m:fName>
                        <m:r>
                          <m:rPr>
                            <m:sty m:val="p"/>
                          </m:rPr>
                          <a:rPr lang="en-US" sz="1800" b="0" i="0" smtClean="0">
                            <a:latin typeface="Cambria Math"/>
                          </a:rPr>
                          <m:t>sin</m:t>
                        </m:r>
                      </m:fName>
                      <m:e>
                        <m:d>
                          <m:dPr>
                            <m:ctrlPr>
                              <a:rPr lang="en-US" sz="1800" b="0" i="1" smtClean="0">
                                <a:latin typeface="Cambria Math"/>
                              </a:rPr>
                            </m:ctrlPr>
                          </m:dPr>
                          <m:e>
                            <m:r>
                              <a:rPr lang="en-US" sz="1800" b="0" i="1" smtClean="0">
                                <a:latin typeface="Cambria Math"/>
                                <a:ea typeface="Cambria Math"/>
                              </a:rPr>
                              <m:t>𝜃</m:t>
                            </m:r>
                          </m:e>
                        </m:d>
                      </m:e>
                    </m:func>
                    <m:r>
                      <a:rPr lang="en-US" sz="1800" b="0" i="1" smtClean="0">
                        <a:latin typeface="Cambria Math"/>
                        <a:ea typeface="Cambria Math"/>
                      </a:rPr>
                      <m:t>=</m:t>
                    </m:r>
                    <m:f>
                      <m:fPr>
                        <m:ctrlPr>
                          <a:rPr lang="en-US" sz="1800" b="0" i="1" smtClean="0">
                            <a:latin typeface="Cambria Math"/>
                            <a:ea typeface="Cambria Math"/>
                          </a:rPr>
                        </m:ctrlPr>
                      </m:fPr>
                      <m:num>
                        <m:r>
                          <a:rPr lang="en-US" sz="1800" b="0" i="1" smtClean="0">
                            <a:latin typeface="Cambria Math"/>
                            <a:ea typeface="Cambria Math"/>
                          </a:rPr>
                          <m:t>𝑏</m:t>
                        </m:r>
                      </m:num>
                      <m:den>
                        <m:r>
                          <a:rPr lang="en-US" sz="1800" b="0" i="1" smtClean="0">
                            <a:latin typeface="Cambria Math"/>
                            <a:ea typeface="Cambria Math"/>
                          </a:rPr>
                          <m:t>𝑐</m:t>
                        </m:r>
                      </m:den>
                    </m:f>
                  </m:oMath>
                </a14:m>
                <a:r>
                  <a:rPr lang="en-US" sz="1800" dirty="0" smtClean="0"/>
                  <a:t>.</a:t>
                </a:r>
              </a:p>
              <a:p>
                <a:pPr marL="0" indent="0">
                  <a:buNone/>
                </a:pPr>
                <a:endParaRPr lang="en-US" sz="1800" dirty="0"/>
              </a:p>
              <a:p>
                <a:pPr marL="0" indent="0">
                  <a:buNone/>
                </a:pPr>
                <a:r>
                  <a:rPr lang="en-US" sz="1800" b="1" i="1" dirty="0" smtClean="0"/>
                  <a:t>Part A</a:t>
                </a:r>
                <a:r>
                  <a:rPr lang="en-US" sz="1800" dirty="0" smtClean="0"/>
                  <a:t>: In the figure, angle </a:t>
                </a:r>
                <a14:m>
                  <m:oMath xmlns:m="http://schemas.openxmlformats.org/officeDocument/2006/math">
                    <m:r>
                      <a:rPr lang="en-US" sz="1800" i="1">
                        <a:latin typeface="Cambria Math"/>
                        <a:ea typeface="Cambria Math"/>
                      </a:rPr>
                      <m:t>𝜃</m:t>
                    </m:r>
                  </m:oMath>
                </a14:m>
                <a:r>
                  <a:rPr lang="en-US" sz="1800" b="1" i="1" dirty="0" smtClean="0"/>
                  <a:t> </a:t>
                </a:r>
                <a:r>
                  <a:rPr lang="en-US" sz="1800" dirty="0" smtClean="0"/>
                  <a:t>has a vertex at the origin, its initial side corresponds to the positive </a:t>
                </a:r>
                <a:r>
                  <a:rPr lang="en-US" sz="1800" i="1" dirty="0" smtClean="0"/>
                  <a:t>x</a:t>
                </a:r>
                <a:r>
                  <a:rPr lang="en-US" sz="1800" dirty="0" smtClean="0"/>
                  <a:t>-axis, and the terminal side intersects the unit circle at the point </a:t>
                </a:r>
              </a:p>
              <a:p>
                <a:pPr marL="0" indent="0">
                  <a:buNone/>
                </a:pPr>
                <a:r>
                  <a:rPr lang="en-US" sz="1800" dirty="0" smtClean="0"/>
                  <a:t>(</a:t>
                </a:r>
                <a:r>
                  <a:rPr lang="en-US" sz="1800" i="1" dirty="0" smtClean="0"/>
                  <a:t>a, b</a:t>
                </a:r>
                <a:r>
                  <a:rPr lang="en-US" sz="1800" dirty="0" smtClean="0"/>
                  <a:t>).</a:t>
                </a:r>
                <a:r>
                  <a:rPr lang="en-US" sz="1800" dirty="0"/>
                  <a:t> </a:t>
                </a:r>
                <a:r>
                  <a:rPr lang="en-US" sz="1800" dirty="0" smtClean="0"/>
                  <a:t>What is </a:t>
                </a:r>
                <a14:m>
                  <m:oMath xmlns:m="http://schemas.openxmlformats.org/officeDocument/2006/math">
                    <m:r>
                      <m:rPr>
                        <m:sty m:val="p"/>
                      </m:rPr>
                      <a:rPr lang="en-US" sz="1800">
                        <a:latin typeface="Cambria Math"/>
                      </a:rPr>
                      <m:t>sin</m:t>
                    </m:r>
                    <m:r>
                      <a:rPr lang="en-US" sz="1800" i="1">
                        <a:latin typeface="Cambria Math"/>
                      </a:rPr>
                      <m:t>⁡(</m:t>
                    </m:r>
                    <m:r>
                      <a:rPr lang="en-US" sz="1800" i="1">
                        <a:latin typeface="Cambria Math"/>
                        <a:ea typeface="Cambria Math"/>
                      </a:rPr>
                      <m:t>𝜃</m:t>
                    </m:r>
                    <m:r>
                      <a:rPr lang="en-US" sz="1800" i="1">
                        <a:latin typeface="Cambria Math"/>
                        <a:ea typeface="Cambria Math"/>
                      </a:rPr>
                      <m:t>)</m:t>
                    </m:r>
                  </m:oMath>
                </a14:m>
                <a:r>
                  <a:rPr lang="en-US" sz="1800" dirty="0"/>
                  <a:t> </a:t>
                </a:r>
                <a:r>
                  <a:rPr lang="en-US" sz="1800" dirty="0" smtClean="0"/>
                  <a:t>in terms of </a:t>
                </a:r>
                <a:r>
                  <a:rPr lang="en-US" sz="1800" i="1" dirty="0" smtClean="0"/>
                  <a:t>a</a:t>
                </a:r>
                <a:r>
                  <a:rPr lang="en-US" sz="1800" dirty="0"/>
                  <a:t> </a:t>
                </a:r>
                <a:r>
                  <a:rPr lang="en-US" sz="1800" dirty="0" smtClean="0"/>
                  <a:t>and </a:t>
                </a:r>
                <a:r>
                  <a:rPr lang="en-US" sz="1800" i="1" dirty="0" smtClean="0"/>
                  <a:t>b</a:t>
                </a:r>
                <a:r>
                  <a:rPr lang="en-US" sz="1800" dirty="0" smtClean="0"/>
                  <a:t> according to the definition given? Enter your answer in the first response box. </a:t>
                </a:r>
              </a:p>
              <a:p>
                <a:pPr marL="0" indent="0">
                  <a:buNone/>
                </a:pPr>
                <a:r>
                  <a:rPr lang="en-US" sz="1800" dirty="0" smtClean="0"/>
                  <a:t> </a:t>
                </a:r>
                <a:endParaRPr lang="en-US" sz="1800" dirty="0"/>
              </a:p>
              <a:p>
                <a:pPr marL="0" indent="0">
                  <a:buNone/>
                </a:pPr>
                <a:r>
                  <a:rPr lang="en-US" sz="1800" b="1" i="1" dirty="0" smtClean="0"/>
                  <a:t>Part B</a:t>
                </a:r>
                <a:r>
                  <a:rPr lang="en-US" sz="1800" dirty="0" smtClean="0"/>
                  <a:t>: For angles that are not acute, the definition of </a:t>
                </a:r>
                <a14:m>
                  <m:oMath xmlns:m="http://schemas.openxmlformats.org/officeDocument/2006/math">
                    <m:r>
                      <m:rPr>
                        <m:sty m:val="p"/>
                      </m:rPr>
                      <a:rPr lang="en-US" sz="1800">
                        <a:latin typeface="Cambria Math"/>
                      </a:rPr>
                      <m:t>sin</m:t>
                    </m:r>
                    <m:r>
                      <a:rPr lang="en-US" sz="1800" i="1">
                        <a:latin typeface="Cambria Math"/>
                      </a:rPr>
                      <m:t>⁡(</m:t>
                    </m:r>
                    <m:r>
                      <a:rPr lang="en-US" sz="1800" i="1">
                        <a:latin typeface="Cambria Math"/>
                        <a:ea typeface="Cambria Math"/>
                      </a:rPr>
                      <m:t>𝜃</m:t>
                    </m:r>
                    <m:r>
                      <a:rPr lang="en-US" sz="1800" i="1">
                        <a:latin typeface="Cambria Math"/>
                        <a:ea typeface="Cambria Math"/>
                      </a:rPr>
                      <m:t>)</m:t>
                    </m:r>
                  </m:oMath>
                </a14:m>
                <a:r>
                  <a:rPr lang="en-US" sz="1800" dirty="0"/>
                  <a:t> </a:t>
                </a:r>
                <a:r>
                  <a:rPr lang="en-US" sz="1800" dirty="0" smtClean="0"/>
                  <a:t>is given in terms of the unit circle. If angle </a:t>
                </a:r>
                <a14:m>
                  <m:oMath xmlns:m="http://schemas.openxmlformats.org/officeDocument/2006/math">
                    <m:r>
                      <a:rPr lang="en-US" sz="1800" i="1">
                        <a:latin typeface="Cambria Math"/>
                        <a:ea typeface="Cambria Math"/>
                      </a:rPr>
                      <m:t>𝜃</m:t>
                    </m:r>
                  </m:oMath>
                </a14:m>
                <a:r>
                  <a:rPr lang="en-US" sz="1800" b="1" i="1" dirty="0" smtClean="0"/>
                  <a:t> </a:t>
                </a:r>
                <a:r>
                  <a:rPr lang="en-US" sz="1800" dirty="0" smtClean="0"/>
                  <a:t>has a vertex at the origin, its initial side corresponds to the positive </a:t>
                </a:r>
                <a:r>
                  <a:rPr lang="en-US" sz="1800" i="1" dirty="0" smtClean="0"/>
                  <a:t>x</a:t>
                </a:r>
                <a:r>
                  <a:rPr lang="en-US" sz="1800" dirty="0" smtClean="0"/>
                  <a:t>-axis, and the terminal side intersects the unit circle at the point (</a:t>
                </a:r>
                <a:r>
                  <a:rPr lang="en-US" sz="1800" i="1" dirty="0" smtClean="0"/>
                  <a:t>a, b</a:t>
                </a:r>
                <a:r>
                  <a:rPr lang="en-US" sz="1800" dirty="0" smtClean="0"/>
                  <a:t>), the </a:t>
                </a:r>
                <a14:m>
                  <m:oMath xmlns:m="http://schemas.openxmlformats.org/officeDocument/2006/math">
                    <m:r>
                      <m:rPr>
                        <m:sty m:val="p"/>
                      </m:rPr>
                      <a:rPr lang="en-US" sz="1800">
                        <a:latin typeface="Cambria Math"/>
                      </a:rPr>
                      <m:t>sin</m:t>
                    </m:r>
                    <m:r>
                      <a:rPr lang="en-US" sz="1800" i="1">
                        <a:latin typeface="Cambria Math"/>
                      </a:rPr>
                      <m:t>⁡(</m:t>
                    </m:r>
                    <m:r>
                      <a:rPr lang="en-US" sz="1800" i="1">
                        <a:latin typeface="Cambria Math"/>
                        <a:ea typeface="Cambria Math"/>
                      </a:rPr>
                      <m:t>𝜃</m:t>
                    </m:r>
                    <m:r>
                      <a:rPr lang="en-US" sz="1800" i="1">
                        <a:latin typeface="Cambria Math"/>
                        <a:ea typeface="Cambria Math"/>
                      </a:rPr>
                      <m:t>)</m:t>
                    </m:r>
                  </m:oMath>
                </a14:m>
                <a:r>
                  <a:rPr lang="en-US" sz="1800" dirty="0"/>
                  <a:t> </a:t>
                </a:r>
                <a:r>
                  <a:rPr lang="en-US" sz="1800" dirty="0" smtClean="0"/>
                  <a:t>= </a:t>
                </a:r>
                <a:r>
                  <a:rPr lang="en-US" sz="1800" i="1" dirty="0" smtClean="0"/>
                  <a:t>b</a:t>
                </a:r>
                <a:r>
                  <a:rPr lang="en-US" sz="1800" dirty="0" smtClean="0"/>
                  <a:t>.</a:t>
                </a:r>
              </a:p>
              <a:p>
                <a:pPr marL="0" indent="0">
                  <a:buNone/>
                </a:pPr>
                <a:endParaRPr lang="en-US" sz="1800" b="1" i="1" dirty="0"/>
              </a:p>
              <a:p>
                <a:pPr marL="0" indent="0">
                  <a:buNone/>
                </a:pPr>
                <a:r>
                  <a:rPr lang="en-US" sz="1800" dirty="0" smtClean="0"/>
                  <a:t>In the figure shown, what is </a:t>
                </a:r>
                <a14:m>
                  <m:oMath xmlns:m="http://schemas.openxmlformats.org/officeDocument/2006/math">
                    <m:func>
                      <m:funcPr>
                        <m:ctrlPr>
                          <a:rPr lang="en-US" sz="1800" i="1">
                            <a:latin typeface="Cambria Math"/>
                          </a:rPr>
                        </m:ctrlPr>
                      </m:funcPr>
                      <m:fName>
                        <m:r>
                          <m:rPr>
                            <m:sty m:val="p"/>
                          </m:rPr>
                          <a:rPr lang="en-US" sz="1800">
                            <a:latin typeface="Cambria Math"/>
                          </a:rPr>
                          <m:t>sin</m:t>
                        </m:r>
                      </m:fName>
                      <m:e>
                        <m:d>
                          <m:dPr>
                            <m:ctrlPr>
                              <a:rPr lang="en-US" sz="1800" i="1">
                                <a:latin typeface="Cambria Math"/>
                              </a:rPr>
                            </m:ctrlPr>
                          </m:dPr>
                          <m:e>
                            <m:r>
                              <a:rPr lang="en-US" sz="1800" i="1">
                                <a:latin typeface="Cambria Math"/>
                                <a:ea typeface="Cambria Math"/>
                              </a:rPr>
                              <m:t>𝜃</m:t>
                            </m:r>
                          </m:e>
                        </m:d>
                      </m:e>
                    </m:func>
                    <m:r>
                      <a:rPr lang="en-US" sz="1800" b="0" i="0" smtClean="0">
                        <a:latin typeface="Cambria Math"/>
                        <a:ea typeface="Cambria Math"/>
                      </a:rPr>
                      <m:t>? </m:t>
                    </m:r>
                  </m:oMath>
                </a14:m>
                <a:r>
                  <a:rPr lang="en-US" sz="1800" dirty="0" smtClean="0"/>
                  <a:t>Enter your answer in the second response box.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066800"/>
                <a:ext cx="6477000" cy="5181600"/>
              </a:xfrm>
              <a:blipFill rotWithShape="1">
                <a:blip r:embed="rId3"/>
                <a:stretch>
                  <a:fillRect l="-753" t="-588" r="-1223" b="-8706"/>
                </a:stretch>
              </a:blipFill>
            </p:spPr>
            <p:txBody>
              <a:bodyPr/>
              <a:lstStyle/>
              <a:p>
                <a:r>
                  <a:rPr lang="en-US">
                    <a:noFill/>
                  </a:rPr>
                  <a:t> </a:t>
                </a:r>
              </a:p>
            </p:txBody>
          </p:sp>
        </mc:Fallback>
      </mc:AlternateContent>
      <p:sp>
        <p:nvSpPr>
          <p:cNvPr id="5" name="Pentagon 4"/>
          <p:cNvSpPr/>
          <p:nvPr/>
        </p:nvSpPr>
        <p:spPr>
          <a:xfrm flipH="1">
            <a:off x="7315200" y="0"/>
            <a:ext cx="1828800" cy="914400"/>
          </a:xfrm>
          <a:prstGeom prst="homePlat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4000" b="1" dirty="0" smtClean="0"/>
              <a:t>#13</a:t>
            </a:r>
            <a:endParaRPr lang="en-US" sz="4000" b="1" dirty="0"/>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685800"/>
            <a:ext cx="695325"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2362200"/>
            <a:ext cx="2076450" cy="36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020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57200" y="1143000"/>
                <a:ext cx="8382000" cy="2124684"/>
              </a:xfrm>
              <a:prstGeom prst="rect">
                <a:avLst/>
              </a:prstGeom>
            </p:spPr>
            <p:txBody>
              <a:bodyPr wrap="square">
                <a:spAutoFit/>
              </a:bodyPr>
              <a:lstStyle/>
              <a:p>
                <a:r>
                  <a:rPr lang="en-US" sz="2400" b="1" dirty="0" smtClean="0"/>
                  <a:t>Rubric: </a:t>
                </a:r>
              </a:p>
              <a:p>
                <a:r>
                  <a:rPr lang="en-US" sz="2400" dirty="0" smtClean="0"/>
                  <a:t>(1 point) The student enters the correct value for </a:t>
                </a:r>
                <a14:m>
                  <m:oMath xmlns:m="http://schemas.openxmlformats.org/officeDocument/2006/math">
                    <m:r>
                      <m:rPr>
                        <m:sty m:val="p"/>
                      </m:rPr>
                      <a:rPr lang="en-US" sz="2400">
                        <a:latin typeface="Cambria Math"/>
                      </a:rPr>
                      <m:t>sin</m:t>
                    </m:r>
                    <m:r>
                      <a:rPr lang="en-US" sz="2400" i="1">
                        <a:latin typeface="Cambria Math"/>
                      </a:rPr>
                      <m:t>⁡(</m:t>
                    </m:r>
                    <m:r>
                      <a:rPr lang="en-US" sz="2400" i="1">
                        <a:latin typeface="Cambria Math"/>
                        <a:ea typeface="Cambria Math"/>
                      </a:rPr>
                      <m:t>𝜃</m:t>
                    </m:r>
                    <m:r>
                      <a:rPr lang="en-US" sz="2400" i="1">
                        <a:latin typeface="Cambria Math"/>
                        <a:ea typeface="Cambria Math"/>
                      </a:rPr>
                      <m:t>)</m:t>
                    </m:r>
                  </m:oMath>
                </a14:m>
                <a:r>
                  <a:rPr lang="en-US" sz="2400" dirty="0"/>
                  <a:t> </a:t>
                </a:r>
                <a:r>
                  <a:rPr lang="en-US" sz="2400" dirty="0" smtClean="0"/>
                  <a:t>according to the given definition.</a:t>
                </a:r>
              </a:p>
              <a:p>
                <a:endParaRPr lang="en-US" sz="2400" dirty="0"/>
              </a:p>
              <a:p>
                <a:r>
                  <a:rPr lang="en-US" sz="2400" b="1" dirty="0" smtClean="0"/>
                  <a:t>Answer: </a:t>
                </a:r>
                <a:r>
                  <a:rPr lang="en-US" sz="2400" i="1" dirty="0" smtClean="0"/>
                  <a:t>b</a:t>
                </a:r>
                <a:r>
                  <a:rPr lang="en-US" sz="2400" dirty="0" smtClean="0"/>
                  <a:t>; </a:t>
                </a:r>
                <a14:m>
                  <m:oMath xmlns:m="http://schemas.openxmlformats.org/officeDocument/2006/math">
                    <m:f>
                      <m:fPr>
                        <m:ctrlPr>
                          <a:rPr lang="en-US" sz="2400" i="1" smtClean="0">
                            <a:latin typeface="Cambria Math"/>
                          </a:rPr>
                        </m:ctrlPr>
                      </m:fPr>
                      <m:num>
                        <m:r>
                          <a:rPr lang="en-US" sz="2400" b="0" i="1" smtClean="0">
                            <a:latin typeface="Cambria Math"/>
                          </a:rPr>
                          <m:t>1</m:t>
                        </m:r>
                      </m:num>
                      <m:den>
                        <m:r>
                          <a:rPr lang="en-US" sz="2400" b="0" i="1" smtClean="0">
                            <a:latin typeface="Cambria Math"/>
                          </a:rPr>
                          <m:t>3</m:t>
                        </m:r>
                      </m:den>
                    </m:f>
                  </m:oMath>
                </a14:m>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457200" y="1143000"/>
                <a:ext cx="8382000" cy="2124684"/>
              </a:xfrm>
              <a:prstGeom prst="rect">
                <a:avLst/>
              </a:prstGeom>
              <a:blipFill rotWithShape="1">
                <a:blip r:embed="rId3"/>
                <a:stretch>
                  <a:fillRect l="-1091" t="-2299" r="-1818" b="-575"/>
                </a:stretch>
              </a:blipFill>
            </p:spPr>
            <p:txBody>
              <a:bodyPr/>
              <a:lstStyle/>
              <a:p>
                <a:r>
                  <a:rPr lang="en-US">
                    <a:noFill/>
                  </a:rPr>
                  <a:t> </a:t>
                </a:r>
              </a:p>
            </p:txBody>
          </p:sp>
        </mc:Fallback>
      </mc:AlternateContent>
      <p:sp>
        <p:nvSpPr>
          <p:cNvPr id="6" name="Pentagon 5"/>
          <p:cNvSpPr/>
          <p:nvPr/>
        </p:nvSpPr>
        <p:spPr>
          <a:xfrm flipH="1">
            <a:off x="6400800" y="0"/>
            <a:ext cx="2743200" cy="914400"/>
          </a:xfrm>
          <a:prstGeom prst="homePlate">
            <a:avLst/>
          </a:prstGeom>
        </p:spPr>
        <p:style>
          <a:lnRef idx="0">
            <a:schemeClr val="accent4"/>
          </a:lnRef>
          <a:fillRef idx="3">
            <a:schemeClr val="accent4"/>
          </a:fillRef>
          <a:effectRef idx="3">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smtClean="0"/>
              <a:t>#13 </a:t>
            </a:r>
            <a:r>
              <a:rPr lang="en-US" sz="3600" b="1" dirty="0"/>
              <a:t>Answer</a:t>
            </a:r>
          </a:p>
        </p:txBody>
      </p:sp>
    </p:spTree>
    <p:extLst>
      <p:ext uri="{BB962C8B-B14F-4D97-AF65-F5344CB8AC3E}">
        <p14:creationId xmlns:p14="http://schemas.microsoft.com/office/powerpoint/2010/main" val="1531012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458200" cy="5181600"/>
          </a:xfrm>
        </p:spPr>
        <p:txBody>
          <a:bodyPr>
            <a:noAutofit/>
          </a:bodyPr>
          <a:lstStyle/>
          <a:p>
            <a:pPr marL="0" indent="0">
              <a:buNone/>
            </a:pPr>
            <a:r>
              <a:rPr lang="en-US" sz="1800" b="1" dirty="0" smtClean="0"/>
              <a:t>Proposition 1</a:t>
            </a:r>
            <a:r>
              <a:rPr lang="en-US" sz="1800" dirty="0" smtClean="0"/>
              <a:t> The sum of two linear polynomials with integer coefficients is always a linear polynomial with integer coefficients. </a:t>
            </a:r>
          </a:p>
          <a:p>
            <a:pPr marL="0" indent="0">
              <a:buNone/>
            </a:pPr>
            <a:r>
              <a:rPr lang="en-US" sz="1800" b="1" dirty="0" smtClean="0"/>
              <a:t>The Closure of the Integers Under Addition</a:t>
            </a:r>
            <a:r>
              <a:rPr lang="en-US" sz="1800" dirty="0" smtClean="0"/>
              <a:t> The sum of two integers is always an integer</a:t>
            </a:r>
          </a:p>
          <a:p>
            <a:pPr marL="0" indent="0">
              <a:buNone/>
            </a:pPr>
            <a:r>
              <a:rPr lang="en-US" sz="1800" b="1" dirty="0" smtClean="0"/>
              <a:t>The Commutative Property</a:t>
            </a:r>
            <a:r>
              <a:rPr lang="en-US" sz="1800" dirty="0" smtClean="0"/>
              <a:t> If </a:t>
            </a:r>
            <a:r>
              <a:rPr lang="en-US" sz="1800" i="1" dirty="0" smtClean="0"/>
              <a:t>A</a:t>
            </a:r>
            <a:r>
              <a:rPr lang="en-US" sz="1800" dirty="0" smtClean="0"/>
              <a:t> and </a:t>
            </a:r>
            <a:r>
              <a:rPr lang="en-US" sz="1800" i="1" dirty="0" smtClean="0"/>
              <a:t>B</a:t>
            </a:r>
            <a:r>
              <a:rPr lang="en-US" sz="1800" dirty="0" smtClean="0"/>
              <a:t> are real numbers, then </a:t>
            </a:r>
            <a:r>
              <a:rPr lang="en-US" sz="1800" i="1" dirty="0" smtClean="0"/>
              <a:t>A </a:t>
            </a:r>
            <a:r>
              <a:rPr lang="en-US" sz="1800" dirty="0" smtClean="0"/>
              <a:t>+ </a:t>
            </a:r>
            <a:r>
              <a:rPr lang="en-US" sz="1800" i="1" dirty="0" smtClean="0"/>
              <a:t>B</a:t>
            </a:r>
            <a:r>
              <a:rPr lang="en-US" sz="1800" dirty="0" smtClean="0"/>
              <a:t> = </a:t>
            </a:r>
            <a:r>
              <a:rPr lang="en-US" sz="1800" i="1" dirty="0" smtClean="0"/>
              <a:t>B</a:t>
            </a:r>
            <a:r>
              <a:rPr lang="en-US" sz="1800" dirty="0" smtClean="0"/>
              <a:t> + </a:t>
            </a:r>
            <a:r>
              <a:rPr lang="en-US" sz="1800" i="1" dirty="0" smtClean="0"/>
              <a:t>A</a:t>
            </a:r>
            <a:endParaRPr lang="en-US" sz="1800" dirty="0" smtClean="0"/>
          </a:p>
          <a:p>
            <a:pPr marL="0" indent="0">
              <a:buNone/>
            </a:pPr>
            <a:r>
              <a:rPr lang="en-US" sz="1800" b="1" dirty="0" smtClean="0"/>
              <a:t>The Associative Property</a:t>
            </a:r>
            <a:r>
              <a:rPr lang="en-US" sz="1800" dirty="0" smtClean="0"/>
              <a:t> If </a:t>
            </a:r>
            <a:r>
              <a:rPr lang="en-US" sz="1800" i="1" dirty="0" smtClean="0"/>
              <a:t>A, B, </a:t>
            </a:r>
            <a:r>
              <a:rPr lang="en-US" sz="1800" dirty="0" smtClean="0"/>
              <a:t>and </a:t>
            </a:r>
            <a:r>
              <a:rPr lang="en-US" sz="1800" i="1" dirty="0" smtClean="0"/>
              <a:t>C</a:t>
            </a:r>
            <a:r>
              <a:rPr lang="en-US" sz="1800" dirty="0" smtClean="0"/>
              <a:t> are real numbers, then (</a:t>
            </a:r>
            <a:r>
              <a:rPr lang="en-US" sz="1800" i="1" dirty="0" smtClean="0"/>
              <a:t>A</a:t>
            </a:r>
            <a:r>
              <a:rPr lang="en-US" sz="1800" dirty="0" smtClean="0"/>
              <a:t> + </a:t>
            </a:r>
            <a:r>
              <a:rPr lang="en-US" sz="1800" i="1" dirty="0" smtClean="0"/>
              <a:t>B</a:t>
            </a:r>
            <a:r>
              <a:rPr lang="en-US" sz="1800" dirty="0" smtClean="0"/>
              <a:t>) + </a:t>
            </a:r>
            <a:r>
              <a:rPr lang="en-US" sz="1800" i="1" dirty="0" smtClean="0"/>
              <a:t>C</a:t>
            </a:r>
            <a:r>
              <a:rPr lang="en-US" sz="1800" dirty="0" smtClean="0"/>
              <a:t> = </a:t>
            </a:r>
            <a:r>
              <a:rPr lang="en-US" sz="1800" i="1" dirty="0" smtClean="0"/>
              <a:t>A</a:t>
            </a:r>
            <a:r>
              <a:rPr lang="en-US" sz="1800" dirty="0" smtClean="0"/>
              <a:t> + (</a:t>
            </a:r>
            <a:r>
              <a:rPr lang="en-US" sz="1800" i="1" dirty="0" smtClean="0"/>
              <a:t>B </a:t>
            </a:r>
            <a:r>
              <a:rPr lang="en-US" sz="1800" dirty="0" smtClean="0"/>
              <a:t>+ </a:t>
            </a:r>
            <a:r>
              <a:rPr lang="en-US" sz="1800" i="1" dirty="0" smtClean="0"/>
              <a:t>C</a:t>
            </a:r>
            <a:r>
              <a:rPr lang="en-US" sz="1800" dirty="0" smtClean="0"/>
              <a:t>)</a:t>
            </a:r>
          </a:p>
          <a:p>
            <a:pPr marL="0" indent="0">
              <a:buNone/>
            </a:pPr>
            <a:r>
              <a:rPr lang="en-US" sz="1800" b="1" dirty="0" smtClean="0"/>
              <a:t>The Distributive Property</a:t>
            </a:r>
            <a:r>
              <a:rPr lang="en-US" sz="1800" dirty="0" smtClean="0"/>
              <a:t> If </a:t>
            </a:r>
            <a:r>
              <a:rPr lang="en-US" sz="1800" i="1" dirty="0" smtClean="0"/>
              <a:t>A, B</a:t>
            </a:r>
            <a:r>
              <a:rPr lang="en-US" sz="1800" dirty="0"/>
              <a:t> </a:t>
            </a:r>
            <a:r>
              <a:rPr lang="en-US" sz="1800" dirty="0" smtClean="0"/>
              <a:t>and </a:t>
            </a:r>
            <a:r>
              <a:rPr lang="en-US" sz="1800" i="1" dirty="0" smtClean="0"/>
              <a:t>C</a:t>
            </a:r>
            <a:r>
              <a:rPr lang="en-US" sz="1800" dirty="0" smtClean="0"/>
              <a:t> are real numbers, then </a:t>
            </a:r>
            <a:r>
              <a:rPr lang="en-US" sz="1800" i="1" dirty="0" smtClean="0"/>
              <a:t>A(B</a:t>
            </a:r>
            <a:r>
              <a:rPr lang="en-US" sz="1800" dirty="0" smtClean="0"/>
              <a:t> + </a:t>
            </a:r>
            <a:r>
              <a:rPr lang="en-US" sz="1800" i="1" dirty="0" smtClean="0"/>
              <a:t>C</a:t>
            </a:r>
            <a:r>
              <a:rPr lang="en-US" sz="1800" dirty="0" smtClean="0"/>
              <a:t>) = </a:t>
            </a:r>
            <a:r>
              <a:rPr lang="en-US" sz="1800" i="1" dirty="0" smtClean="0"/>
              <a:t>AB</a:t>
            </a:r>
            <a:r>
              <a:rPr lang="en-US" sz="1800" dirty="0" smtClean="0"/>
              <a:t> + </a:t>
            </a:r>
            <a:r>
              <a:rPr lang="en-US" sz="1800" i="1" dirty="0" smtClean="0"/>
              <a:t>AC</a:t>
            </a:r>
            <a:endParaRPr lang="en-US" sz="1800" dirty="0" smtClean="0"/>
          </a:p>
          <a:p>
            <a:pPr marL="0" indent="0">
              <a:buNone/>
            </a:pPr>
            <a:r>
              <a:rPr lang="en-US" sz="1800" b="1" dirty="0" smtClean="0"/>
              <a:t>The Any-Order Property of Addition</a:t>
            </a:r>
            <a:r>
              <a:rPr lang="en-US" sz="1800" dirty="0"/>
              <a:t> </a:t>
            </a:r>
            <a:r>
              <a:rPr lang="en-US" sz="1800" dirty="0" smtClean="0"/>
              <a:t>The sum of two or more real numbers can be performed in any order or any grouping. </a:t>
            </a:r>
            <a:endParaRPr lang="en-US" sz="1800" dirty="0"/>
          </a:p>
          <a:p>
            <a:pPr marL="0" indent="0">
              <a:buNone/>
            </a:pPr>
            <a:endParaRPr lang="en-US" sz="1800" dirty="0" smtClean="0"/>
          </a:p>
          <a:p>
            <a:pPr marL="0" indent="0">
              <a:buNone/>
            </a:pPr>
            <a:r>
              <a:rPr lang="en-US" sz="1800" dirty="0" smtClean="0"/>
              <a:t>The outline of a proof of Proposition 1 is shown. Add one or more justifications for steps 3, 4,  and 5 of the proof. </a:t>
            </a:r>
            <a:endParaRPr lang="en-US" sz="1800" dirty="0"/>
          </a:p>
          <a:p>
            <a:pPr marL="0" indent="0">
              <a:buNone/>
            </a:pPr>
            <a:endParaRPr lang="en-US" sz="1800" dirty="0" smtClean="0"/>
          </a:p>
          <a:p>
            <a:pPr marL="0" indent="0">
              <a:buNone/>
            </a:pPr>
            <a:endParaRPr lang="en-US" sz="1800" b="1" dirty="0" smtClean="0"/>
          </a:p>
        </p:txBody>
      </p:sp>
      <p:sp>
        <p:nvSpPr>
          <p:cNvPr id="5" name="Pentagon 4"/>
          <p:cNvSpPr/>
          <p:nvPr/>
        </p:nvSpPr>
        <p:spPr>
          <a:xfrm flipH="1">
            <a:off x="7315200" y="0"/>
            <a:ext cx="1828800" cy="914400"/>
          </a:xfrm>
          <a:prstGeom prst="homePlat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4000" b="1" dirty="0" smtClean="0"/>
              <a:t>#14</a:t>
            </a:r>
            <a:endParaRPr lang="en-US" sz="4000" b="1"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3" y="4572000"/>
            <a:ext cx="83724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3816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43000"/>
            <a:ext cx="8382000" cy="2677656"/>
          </a:xfrm>
          <a:prstGeom prst="rect">
            <a:avLst/>
          </a:prstGeom>
        </p:spPr>
        <p:txBody>
          <a:bodyPr wrap="square">
            <a:spAutoFit/>
          </a:bodyPr>
          <a:lstStyle/>
          <a:p>
            <a:r>
              <a:rPr lang="en-US" sz="2400" b="1" dirty="0" smtClean="0"/>
              <a:t>Rubric: </a:t>
            </a:r>
          </a:p>
          <a:p>
            <a:r>
              <a:rPr lang="en-US" sz="2400" dirty="0" smtClean="0"/>
              <a:t>(1 point) The student provides a correct justification for each step of the proof. </a:t>
            </a:r>
          </a:p>
          <a:p>
            <a:endParaRPr lang="en-US" sz="2400" dirty="0"/>
          </a:p>
          <a:p>
            <a:r>
              <a:rPr lang="en-US" sz="2400" b="1" dirty="0" smtClean="0"/>
              <a:t>Answer: </a:t>
            </a:r>
            <a:r>
              <a:rPr lang="en-US" sz="2400" dirty="0" smtClean="0"/>
              <a:t>Note that for step (3), students can either cite the any-order property of addition or cite the commutative and associative properties together. </a:t>
            </a:r>
            <a:endParaRPr lang="en-US" sz="2400" dirty="0"/>
          </a:p>
        </p:txBody>
      </p:sp>
      <p:sp>
        <p:nvSpPr>
          <p:cNvPr id="6" name="Pentagon 5"/>
          <p:cNvSpPr/>
          <p:nvPr/>
        </p:nvSpPr>
        <p:spPr>
          <a:xfrm flipH="1">
            <a:off x="6400800" y="0"/>
            <a:ext cx="2743200" cy="914400"/>
          </a:xfrm>
          <a:prstGeom prst="homePlate">
            <a:avLst/>
          </a:prstGeom>
        </p:spPr>
        <p:style>
          <a:lnRef idx="0">
            <a:schemeClr val="accent4"/>
          </a:lnRef>
          <a:fillRef idx="3">
            <a:schemeClr val="accent4"/>
          </a:fillRef>
          <a:effectRef idx="3">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smtClean="0"/>
              <a:t>#14 </a:t>
            </a:r>
            <a:r>
              <a:rPr lang="en-US" sz="3600" b="1" dirty="0"/>
              <a:t>Answer</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20656"/>
            <a:ext cx="7800975"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4835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219200"/>
            <a:ext cx="7848600" cy="4401205"/>
          </a:xfrm>
          <a:prstGeom prst="rect">
            <a:avLst/>
          </a:prstGeom>
        </p:spPr>
        <p:txBody>
          <a:bodyPr wrap="square">
            <a:spAutoFit/>
          </a:bodyPr>
          <a:lstStyle/>
          <a:p>
            <a:r>
              <a:rPr lang="en-US" sz="2800" b="1" dirty="0"/>
              <a:t>Rubric: </a:t>
            </a:r>
            <a:endParaRPr lang="en-US" sz="2800" b="1" dirty="0" smtClean="0"/>
          </a:p>
          <a:p>
            <a:r>
              <a:rPr lang="en-US" sz="2800" dirty="0" smtClean="0"/>
              <a:t>(</a:t>
            </a:r>
            <a:r>
              <a:rPr lang="en-US" sz="2800" dirty="0"/>
              <a:t>1 </a:t>
            </a:r>
            <a:r>
              <a:rPr lang="en-US" sz="2800" dirty="0" smtClean="0"/>
              <a:t>point) </a:t>
            </a:r>
            <a:r>
              <a:rPr lang="en-US" sz="2800" dirty="0"/>
              <a:t>The student supplies an example of two radii and missing numbers for the volumes that makes the conjecture </a:t>
            </a:r>
            <a:r>
              <a:rPr lang="en-US" sz="2800" dirty="0" smtClean="0"/>
              <a:t>false.</a:t>
            </a:r>
          </a:p>
          <a:p>
            <a:endParaRPr lang="en-US" sz="2800" dirty="0"/>
          </a:p>
          <a:p>
            <a:r>
              <a:rPr lang="en-US" sz="2800" b="1" dirty="0" smtClean="0"/>
              <a:t>Answers:</a:t>
            </a:r>
          </a:p>
          <a:p>
            <a:r>
              <a:rPr lang="en-US" sz="2800" dirty="0" smtClean="0"/>
              <a:t>Part A: </a:t>
            </a:r>
            <a:r>
              <a:rPr lang="en-US" sz="2800" dirty="0"/>
              <a:t>radii are 1 and 2, missing numbers are 1 and 8; radii are 2 and 4, missing numbers are 8 and 64; radii are 1 and 3, missing numbers are 1 and 27; etc.) </a:t>
            </a:r>
            <a:r>
              <a:rPr lang="en-US" sz="2800" dirty="0" smtClean="0"/>
              <a:t>Part B: False</a:t>
            </a:r>
            <a:endParaRPr lang="en-US" sz="2800" dirty="0"/>
          </a:p>
        </p:txBody>
      </p:sp>
      <p:sp>
        <p:nvSpPr>
          <p:cNvPr id="5" name="Pentagon 4"/>
          <p:cNvSpPr/>
          <p:nvPr/>
        </p:nvSpPr>
        <p:spPr>
          <a:xfrm flipH="1">
            <a:off x="6400800" y="0"/>
            <a:ext cx="2743200" cy="914400"/>
          </a:xfrm>
          <a:prstGeom prst="homePlate">
            <a:avLst/>
          </a:prstGeom>
        </p:spPr>
        <p:style>
          <a:lnRef idx="0">
            <a:schemeClr val="accent4"/>
          </a:lnRef>
          <a:fillRef idx="3">
            <a:schemeClr val="accent4"/>
          </a:fillRef>
          <a:effectRef idx="3">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smtClean="0"/>
              <a:t>#1 </a:t>
            </a:r>
            <a:r>
              <a:rPr lang="en-US" sz="3600" b="1" dirty="0"/>
              <a:t>Answer</a:t>
            </a:r>
          </a:p>
        </p:txBody>
      </p:sp>
    </p:spTree>
    <p:extLst>
      <p:ext uri="{BB962C8B-B14F-4D97-AF65-F5344CB8AC3E}">
        <p14:creationId xmlns:p14="http://schemas.microsoft.com/office/powerpoint/2010/main" val="2857935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458200" cy="5181600"/>
          </a:xfrm>
        </p:spPr>
        <p:txBody>
          <a:bodyPr>
            <a:noAutofit/>
          </a:bodyPr>
          <a:lstStyle/>
          <a:p>
            <a:pPr marL="0" indent="0">
              <a:buNone/>
            </a:pPr>
            <a:r>
              <a:rPr lang="en-US" sz="2400" dirty="0" smtClean="0"/>
              <a:t>An </a:t>
            </a:r>
            <a:r>
              <a:rPr lang="en-US" sz="2400" b="1" dirty="0" smtClean="0"/>
              <a:t>algebraic identity</a:t>
            </a:r>
            <a:r>
              <a:rPr lang="en-US" sz="2400" dirty="0" smtClean="0"/>
              <a:t> is an equation that is always true for any value of the variables. For example, </a:t>
            </a:r>
            <a:r>
              <a:rPr lang="en-US" sz="2400" b="1" dirty="0" smtClean="0"/>
              <a:t>2(</a:t>
            </a:r>
            <a:r>
              <a:rPr lang="en-US" sz="2400" b="1" i="1" dirty="0" smtClean="0"/>
              <a:t>x</a:t>
            </a:r>
            <a:r>
              <a:rPr lang="en-US" sz="2400" b="1" dirty="0" smtClean="0"/>
              <a:t> + </a:t>
            </a:r>
            <a:r>
              <a:rPr lang="en-US" sz="2400" b="1" i="1" dirty="0" smtClean="0"/>
              <a:t>y</a:t>
            </a:r>
            <a:r>
              <a:rPr lang="en-US" sz="2400" b="1" dirty="0" smtClean="0"/>
              <a:t>) = 2</a:t>
            </a:r>
            <a:r>
              <a:rPr lang="en-US" sz="2400" b="1" i="1" dirty="0" smtClean="0"/>
              <a:t>x</a:t>
            </a:r>
            <a:r>
              <a:rPr lang="en-US" sz="2400" b="1" dirty="0" smtClean="0"/>
              <a:t> + 2</a:t>
            </a:r>
            <a:r>
              <a:rPr lang="en-US" sz="2400" b="1" i="1" dirty="0" smtClean="0"/>
              <a:t>y</a:t>
            </a:r>
            <a:r>
              <a:rPr lang="en-US" sz="2400" dirty="0" smtClean="0"/>
              <a:t> is an identity because of the distributive property. For each equation, select “Yes” if the equation in an algebraic identity. Select “No” if it is not an algebraic identity.</a:t>
            </a:r>
          </a:p>
          <a:p>
            <a:pPr marL="0" indent="0">
              <a:buNone/>
            </a:pPr>
            <a:endParaRPr lang="en-US" sz="2400" b="1" dirty="0" smtClean="0"/>
          </a:p>
        </p:txBody>
      </p:sp>
      <p:sp>
        <p:nvSpPr>
          <p:cNvPr id="5" name="Pentagon 4"/>
          <p:cNvSpPr/>
          <p:nvPr/>
        </p:nvSpPr>
        <p:spPr>
          <a:xfrm flipH="1">
            <a:off x="7315200" y="0"/>
            <a:ext cx="1828800" cy="914400"/>
          </a:xfrm>
          <a:prstGeom prst="homePlat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4000" b="1" dirty="0" smtClean="0"/>
              <a:t>#15</a:t>
            </a:r>
            <a:endParaRPr lang="en-US" sz="4000" b="1"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200400"/>
            <a:ext cx="5756922" cy="2147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44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43000"/>
            <a:ext cx="8382000" cy="1938992"/>
          </a:xfrm>
          <a:prstGeom prst="rect">
            <a:avLst/>
          </a:prstGeom>
        </p:spPr>
        <p:txBody>
          <a:bodyPr wrap="square">
            <a:spAutoFit/>
          </a:bodyPr>
          <a:lstStyle/>
          <a:p>
            <a:r>
              <a:rPr lang="en-US" sz="2400" b="1" dirty="0" smtClean="0"/>
              <a:t>Rubric: </a:t>
            </a:r>
          </a:p>
          <a:p>
            <a:r>
              <a:rPr lang="en-US" sz="2400" dirty="0" smtClean="0"/>
              <a:t>(1 point) The student correctly indicates which equation is an identity and which is not. </a:t>
            </a:r>
          </a:p>
          <a:p>
            <a:endParaRPr lang="en-US" sz="2400" dirty="0"/>
          </a:p>
          <a:p>
            <a:r>
              <a:rPr lang="en-US" sz="2400" b="1" dirty="0" smtClean="0"/>
              <a:t>Answer: </a:t>
            </a:r>
            <a:r>
              <a:rPr lang="en-US" sz="2400" dirty="0" smtClean="0"/>
              <a:t>N, Y, N</a:t>
            </a:r>
            <a:endParaRPr lang="en-US" sz="2400" dirty="0"/>
          </a:p>
        </p:txBody>
      </p:sp>
      <p:sp>
        <p:nvSpPr>
          <p:cNvPr id="6" name="Pentagon 5"/>
          <p:cNvSpPr/>
          <p:nvPr/>
        </p:nvSpPr>
        <p:spPr>
          <a:xfrm flipH="1">
            <a:off x="6400800" y="0"/>
            <a:ext cx="2743200" cy="914400"/>
          </a:xfrm>
          <a:prstGeom prst="homePlate">
            <a:avLst/>
          </a:prstGeom>
        </p:spPr>
        <p:style>
          <a:lnRef idx="0">
            <a:schemeClr val="accent4"/>
          </a:lnRef>
          <a:fillRef idx="3">
            <a:schemeClr val="accent4"/>
          </a:fillRef>
          <a:effectRef idx="3">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smtClean="0"/>
              <a:t>#15 </a:t>
            </a:r>
            <a:r>
              <a:rPr lang="en-US" sz="3600" b="1" dirty="0"/>
              <a:t>Answer</a:t>
            </a:r>
          </a:p>
        </p:txBody>
      </p:sp>
    </p:spTree>
    <p:extLst>
      <p:ext uri="{BB962C8B-B14F-4D97-AF65-F5344CB8AC3E}">
        <p14:creationId xmlns:p14="http://schemas.microsoft.com/office/powerpoint/2010/main" val="1246527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066800"/>
                <a:ext cx="8458200" cy="5181600"/>
              </a:xfrm>
            </p:spPr>
            <p:txBody>
              <a:bodyPr>
                <a:noAutofit/>
              </a:bodyPr>
              <a:lstStyle/>
              <a:p>
                <a:pPr marL="0" indent="0">
                  <a:buNone/>
                </a:pPr>
                <a:r>
                  <a:rPr lang="en-US" sz="2400" dirty="0" smtClean="0"/>
                  <a:t>Consider the piece-wise function given by</a:t>
                </a: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a:rPr>
                        <m:t>𝑓</m:t>
                      </m:r>
                      <m:r>
                        <a:rPr lang="en-US" sz="2400" b="0" i="1" smtClean="0">
                          <a:latin typeface="Cambria Math"/>
                        </a:rPr>
                        <m:t>(</m:t>
                      </m:r>
                      <m:r>
                        <a:rPr lang="en-US" sz="2400" b="0" i="1" smtClean="0">
                          <a:latin typeface="Cambria Math"/>
                        </a:rPr>
                        <m:t>𝑥</m:t>
                      </m:r>
                      <m:r>
                        <a:rPr lang="en-US" sz="2400" b="0" i="1" smtClean="0">
                          <a:latin typeface="Cambria Math"/>
                        </a:rPr>
                        <m:t>)</m:t>
                      </m:r>
                      <m:d>
                        <m:dPr>
                          <m:begChr m:val="{"/>
                          <m:endChr m:val=""/>
                          <m:ctrlPr>
                            <a:rPr lang="en-US" sz="2400" b="0" i="1" smtClean="0">
                              <a:latin typeface="Cambria Math"/>
                            </a:rPr>
                          </m:ctrlPr>
                        </m:dPr>
                        <m:e>
                          <m:eqArr>
                            <m:eqArrPr>
                              <m:ctrlPr>
                                <a:rPr lang="en-US" sz="2400" b="0" i="1" smtClean="0">
                                  <a:latin typeface="Cambria Math"/>
                                </a:rPr>
                              </m:ctrlPr>
                            </m:eqArrPr>
                            <m:e>
                              <m:r>
                                <a:rPr lang="en-US" sz="2400" b="0" i="1" smtClean="0">
                                  <a:latin typeface="Cambria Math"/>
                                </a:rPr>
                                <m:t>2</m:t>
                              </m:r>
                              <m:r>
                                <a:rPr lang="en-US" sz="2400" b="0" i="1" smtClean="0">
                                  <a:latin typeface="Cambria Math"/>
                                </a:rPr>
                                <m:t>𝑥</m:t>
                              </m:r>
                              <m:r>
                                <a:rPr lang="en-US" sz="2400" b="0" i="1" smtClean="0">
                                  <a:latin typeface="Cambria Math"/>
                                </a:rPr>
                                <m:t>−7 </m:t>
                              </m:r>
                              <m:r>
                                <a:rPr lang="en-US" sz="2400" b="0" i="0" smtClean="0">
                                  <a:latin typeface="Cambria Math"/>
                                </a:rPr>
                                <m:t>        </m:t>
                              </m:r>
                              <m:r>
                                <m:rPr>
                                  <m:sty m:val="p"/>
                                </m:rPr>
                                <a:rPr lang="en-US" sz="2400" b="0" i="0" smtClean="0">
                                  <a:latin typeface="Cambria Math"/>
                                </a:rPr>
                                <m:t>for</m:t>
                              </m:r>
                              <m:r>
                                <a:rPr lang="en-US" sz="2400" b="0" i="1" smtClean="0">
                                  <a:latin typeface="Cambria Math"/>
                                </a:rPr>
                                <m:t> </m:t>
                              </m:r>
                              <m:r>
                                <a:rPr lang="en-US" sz="2400" b="0" i="1" smtClean="0">
                                  <a:latin typeface="Cambria Math"/>
                                </a:rPr>
                                <m:t>𝑥</m:t>
                              </m:r>
                              <m:r>
                                <a:rPr lang="en-US" sz="2400" b="0" i="1" smtClean="0">
                                  <a:latin typeface="Cambria Math"/>
                                </a:rPr>
                                <m:t>&lt;−1</m:t>
                              </m:r>
                            </m:e>
                            <m:e>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+3         </m:t>
                              </m:r>
                              <m:r>
                                <m:rPr>
                                  <m:sty m:val="p"/>
                                </m:rPr>
                                <a:rPr lang="en-US" sz="2400" b="0" i="0" smtClean="0">
                                  <a:latin typeface="Cambria Math"/>
                                </a:rPr>
                                <m:t>for</m:t>
                              </m:r>
                              <m:r>
                                <a:rPr lang="en-US" sz="2400" b="0" i="1" smtClean="0">
                                  <a:latin typeface="Cambria Math"/>
                                </a:rPr>
                                <m:t> −1</m:t>
                              </m:r>
                              <m:r>
                                <a:rPr lang="en-US" sz="2400" b="0" i="1" smtClean="0">
                                  <a:latin typeface="Cambria Math"/>
                                  <a:ea typeface="Cambria Math"/>
                                </a:rPr>
                                <m:t>≤</m:t>
                              </m:r>
                              <m:r>
                                <a:rPr lang="en-US" sz="2400" b="0" i="1" smtClean="0">
                                  <a:latin typeface="Cambria Math"/>
                                  <a:ea typeface="Cambria Math"/>
                                </a:rPr>
                                <m:t>𝑥</m:t>
                              </m:r>
                              <m:r>
                                <a:rPr lang="en-US" sz="2400" b="0" i="1" smtClean="0">
                                  <a:latin typeface="Cambria Math"/>
                                  <a:ea typeface="Cambria Math"/>
                                </a:rPr>
                                <m:t>&lt;3</m:t>
                              </m:r>
                            </m:e>
                            <m:e>
                              <m:r>
                                <a:rPr lang="en-US" sz="2400" b="0" i="1" smtClean="0">
                                  <a:latin typeface="Cambria Math"/>
                                </a:rPr>
                                <m:t>𝑥</m:t>
                              </m:r>
                              <m:r>
                                <a:rPr lang="en-US" sz="2400" b="0" i="1" smtClean="0">
                                  <a:latin typeface="Cambria Math"/>
                                </a:rPr>
                                <m:t>−1             </m:t>
                              </m:r>
                              <m:r>
                                <m:rPr>
                                  <m:sty m:val="p"/>
                                </m:rPr>
                                <a:rPr lang="en-US" sz="2400" b="0" i="0" smtClean="0">
                                  <a:latin typeface="Cambria Math"/>
                                </a:rPr>
                                <m:t>for</m:t>
                              </m:r>
                              <m:r>
                                <a:rPr lang="en-US" sz="2400" b="0" i="1" smtClean="0">
                                  <a:latin typeface="Cambria Math"/>
                                </a:rPr>
                                <m:t> </m:t>
                              </m:r>
                              <m:r>
                                <a:rPr lang="en-US" sz="2400" b="0" i="1" smtClean="0">
                                  <a:latin typeface="Cambria Math"/>
                                </a:rPr>
                                <m:t>𝑥</m:t>
                              </m:r>
                              <m:r>
                                <a:rPr lang="en-US" sz="2400" b="0" i="1" smtClean="0">
                                  <a:latin typeface="Cambria Math"/>
                                </a:rPr>
                                <m:t>≥3</m:t>
                              </m:r>
                            </m:e>
                          </m:eqArr>
                        </m:e>
                      </m:d>
                    </m:oMath>
                  </m:oMathPara>
                </a14:m>
                <a:endParaRPr lang="en-US" sz="2400" dirty="0" smtClean="0"/>
              </a:p>
              <a:p>
                <a:pPr marL="0" indent="0">
                  <a:buNone/>
                </a:pPr>
                <a:endParaRPr lang="en-US" sz="2400" b="1" dirty="0"/>
              </a:p>
              <a:p>
                <a:pPr marL="0" indent="0">
                  <a:buNone/>
                </a:pPr>
                <a:endParaRPr lang="en-US" sz="2400" b="1" dirty="0" smtClean="0"/>
              </a:p>
              <a:p>
                <a:pPr marL="0" indent="0">
                  <a:buNone/>
                </a:pPr>
                <a:r>
                  <a:rPr lang="en-US" sz="2400" dirty="0" smtClean="0"/>
                  <a:t>For how many real values of </a:t>
                </a:r>
                <a:r>
                  <a:rPr lang="en-US" sz="2400" i="1" dirty="0" smtClean="0"/>
                  <a:t>x</a:t>
                </a:r>
                <a:r>
                  <a:rPr lang="en-US" sz="2400" dirty="0" smtClean="0"/>
                  <a:t> does </a:t>
                </a:r>
                <a:r>
                  <a:rPr lang="en-US" sz="2400" i="1" dirty="0" smtClean="0"/>
                  <a:t>f(x)</a:t>
                </a:r>
                <a:r>
                  <a:rPr lang="en-US" sz="2400" dirty="0" smtClean="0"/>
                  <a:t> = 0?</a:t>
                </a:r>
              </a:p>
              <a:p>
                <a:pPr marL="0" indent="0">
                  <a:buNone/>
                </a:pPr>
                <a:endParaRPr lang="en-US" sz="2400" dirty="0"/>
              </a:p>
              <a:p>
                <a:pPr marL="457200" indent="-457200">
                  <a:buAutoNum type="alphaUcPeriod"/>
                </a:pPr>
                <a:r>
                  <a:rPr lang="en-US" sz="2400" dirty="0" smtClean="0"/>
                  <a:t>0</a:t>
                </a:r>
              </a:p>
              <a:p>
                <a:pPr marL="457200" indent="-457200">
                  <a:buAutoNum type="alphaUcPeriod"/>
                </a:pPr>
                <a:r>
                  <a:rPr lang="en-US" sz="2400" dirty="0" smtClean="0"/>
                  <a:t>1</a:t>
                </a:r>
              </a:p>
              <a:p>
                <a:pPr marL="457200" indent="-457200">
                  <a:buAutoNum type="alphaUcPeriod"/>
                </a:pPr>
                <a:r>
                  <a:rPr lang="en-US" sz="2400" dirty="0" smtClean="0"/>
                  <a:t>2</a:t>
                </a:r>
              </a:p>
              <a:p>
                <a:pPr marL="457200" indent="-457200">
                  <a:buAutoNum type="alphaUcPeriod"/>
                </a:pPr>
                <a:r>
                  <a:rPr lang="en-US" sz="2400" dirty="0"/>
                  <a:t>3</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066800"/>
                <a:ext cx="8458200" cy="5181600"/>
              </a:xfrm>
              <a:blipFill rotWithShape="1">
                <a:blip r:embed="rId3"/>
                <a:stretch>
                  <a:fillRect l="-1081" t="-941"/>
                </a:stretch>
              </a:blipFill>
            </p:spPr>
            <p:txBody>
              <a:bodyPr/>
              <a:lstStyle/>
              <a:p>
                <a:r>
                  <a:rPr lang="en-US">
                    <a:noFill/>
                  </a:rPr>
                  <a:t> </a:t>
                </a:r>
              </a:p>
            </p:txBody>
          </p:sp>
        </mc:Fallback>
      </mc:AlternateContent>
      <p:sp>
        <p:nvSpPr>
          <p:cNvPr id="5" name="Pentagon 4"/>
          <p:cNvSpPr/>
          <p:nvPr/>
        </p:nvSpPr>
        <p:spPr>
          <a:xfrm flipH="1">
            <a:off x="7315200" y="0"/>
            <a:ext cx="1828800" cy="914400"/>
          </a:xfrm>
          <a:prstGeom prst="homePlat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4000" b="1" dirty="0" smtClean="0"/>
              <a:t>#16</a:t>
            </a:r>
            <a:endParaRPr lang="en-US" sz="4000" b="1" dirty="0"/>
          </a:p>
        </p:txBody>
      </p:sp>
    </p:spTree>
    <p:extLst>
      <p:ext uri="{BB962C8B-B14F-4D97-AF65-F5344CB8AC3E}">
        <p14:creationId xmlns:p14="http://schemas.microsoft.com/office/powerpoint/2010/main" val="2616735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43000"/>
            <a:ext cx="8382000" cy="1938992"/>
          </a:xfrm>
          <a:prstGeom prst="rect">
            <a:avLst/>
          </a:prstGeom>
        </p:spPr>
        <p:txBody>
          <a:bodyPr wrap="square">
            <a:spAutoFit/>
          </a:bodyPr>
          <a:lstStyle/>
          <a:p>
            <a:r>
              <a:rPr lang="en-US" sz="2400" b="1" dirty="0" smtClean="0"/>
              <a:t>Rubric: </a:t>
            </a:r>
          </a:p>
          <a:p>
            <a:r>
              <a:rPr lang="en-US" sz="2400" dirty="0" smtClean="0"/>
              <a:t>(1 point) The student selects the correct number of zeros for the function. </a:t>
            </a:r>
          </a:p>
          <a:p>
            <a:endParaRPr lang="en-US" sz="2400" dirty="0"/>
          </a:p>
          <a:p>
            <a:r>
              <a:rPr lang="en-US" sz="2400" b="1" dirty="0" smtClean="0"/>
              <a:t>Answer: </a:t>
            </a:r>
            <a:r>
              <a:rPr lang="en-US" sz="2400" dirty="0" smtClean="0"/>
              <a:t>A</a:t>
            </a:r>
            <a:endParaRPr lang="en-US" sz="2400" dirty="0"/>
          </a:p>
        </p:txBody>
      </p:sp>
      <p:sp>
        <p:nvSpPr>
          <p:cNvPr id="6" name="Pentagon 5"/>
          <p:cNvSpPr/>
          <p:nvPr/>
        </p:nvSpPr>
        <p:spPr>
          <a:xfrm flipH="1">
            <a:off x="6400800" y="0"/>
            <a:ext cx="2743200" cy="914400"/>
          </a:xfrm>
          <a:prstGeom prst="homePlate">
            <a:avLst/>
          </a:prstGeom>
        </p:spPr>
        <p:style>
          <a:lnRef idx="0">
            <a:schemeClr val="accent4"/>
          </a:lnRef>
          <a:fillRef idx="3">
            <a:schemeClr val="accent4"/>
          </a:fillRef>
          <a:effectRef idx="3">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smtClean="0"/>
              <a:t>#16 </a:t>
            </a:r>
            <a:r>
              <a:rPr lang="en-US" sz="3600" b="1" dirty="0"/>
              <a:t>Answer</a:t>
            </a:r>
          </a:p>
        </p:txBody>
      </p:sp>
    </p:spTree>
    <p:extLst>
      <p:ext uri="{BB962C8B-B14F-4D97-AF65-F5344CB8AC3E}">
        <p14:creationId xmlns:p14="http://schemas.microsoft.com/office/powerpoint/2010/main" val="3934805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458200" cy="5181600"/>
          </a:xfrm>
        </p:spPr>
        <p:txBody>
          <a:bodyPr>
            <a:noAutofit/>
          </a:bodyPr>
          <a:lstStyle/>
          <a:p>
            <a:pPr marL="0" indent="0">
              <a:buNone/>
            </a:pPr>
            <a:r>
              <a:rPr lang="en-US" sz="2200" dirty="0" smtClean="0"/>
              <a:t>An arithmetic sequence is a sequence in which the difference between any two consecutive terms is the same. For example, the sequence 2, 9, 16, 23, 30, 37 is an arithmetic sequence because the difference between any two consecutive numbers is 7.</a:t>
            </a:r>
          </a:p>
          <a:p>
            <a:pPr marL="0" indent="0">
              <a:buNone/>
            </a:pPr>
            <a:endParaRPr lang="en-US" sz="2200" dirty="0"/>
          </a:p>
          <a:p>
            <a:pPr marL="0" indent="0">
              <a:buNone/>
            </a:pPr>
            <a:r>
              <a:rPr lang="en-US" sz="2200" dirty="0" smtClean="0"/>
              <a:t>Suppose that an arithmetic sequence of integers starts with a 5 and also later includes an 11.</a:t>
            </a:r>
          </a:p>
          <a:p>
            <a:pPr marL="0" indent="0" algn="ctr">
              <a:buNone/>
            </a:pPr>
            <a:r>
              <a:rPr lang="en-US" sz="2200" dirty="0" smtClean="0"/>
              <a:t>5, …?..., 11, _____</a:t>
            </a:r>
          </a:p>
          <a:p>
            <a:pPr marL="0" indent="0">
              <a:buNone/>
            </a:pPr>
            <a:r>
              <a:rPr lang="en-US" sz="2200" dirty="0" smtClean="0"/>
              <a:t>Which number could </a:t>
            </a:r>
            <a:r>
              <a:rPr lang="en-US" sz="2200" b="1" dirty="0" smtClean="0"/>
              <a:t>not</a:t>
            </a:r>
            <a:r>
              <a:rPr lang="en-US" sz="2200" dirty="0" smtClean="0"/>
              <a:t> be the term that immediately follows 11 in the sequence?</a:t>
            </a:r>
          </a:p>
          <a:p>
            <a:pPr marL="457200" indent="-457200">
              <a:buAutoNum type="alphaUcPeriod"/>
            </a:pPr>
            <a:r>
              <a:rPr lang="en-US" sz="2200" dirty="0" smtClean="0"/>
              <a:t>12</a:t>
            </a:r>
          </a:p>
          <a:p>
            <a:pPr marL="457200" indent="-457200">
              <a:buAutoNum type="alphaUcPeriod"/>
            </a:pPr>
            <a:r>
              <a:rPr lang="en-US" sz="2200" dirty="0" smtClean="0"/>
              <a:t>13</a:t>
            </a:r>
          </a:p>
          <a:p>
            <a:pPr marL="457200" indent="-457200">
              <a:buAutoNum type="alphaUcPeriod"/>
            </a:pPr>
            <a:r>
              <a:rPr lang="en-US" sz="2200" dirty="0" smtClean="0"/>
              <a:t>14</a:t>
            </a:r>
          </a:p>
          <a:p>
            <a:pPr marL="457200" indent="-457200">
              <a:buAutoNum type="alphaUcPeriod"/>
            </a:pPr>
            <a:r>
              <a:rPr lang="en-US" sz="2200" dirty="0" smtClean="0"/>
              <a:t>15</a:t>
            </a:r>
          </a:p>
          <a:p>
            <a:pPr marL="457200" indent="-457200">
              <a:buAutoNum type="alphaUcPeriod"/>
            </a:pPr>
            <a:r>
              <a:rPr lang="en-US" sz="2200" dirty="0" smtClean="0"/>
              <a:t>17</a:t>
            </a:r>
            <a:endParaRPr lang="en-US" sz="2200" dirty="0"/>
          </a:p>
        </p:txBody>
      </p:sp>
      <p:sp>
        <p:nvSpPr>
          <p:cNvPr id="5" name="Pentagon 4"/>
          <p:cNvSpPr/>
          <p:nvPr/>
        </p:nvSpPr>
        <p:spPr>
          <a:xfrm flipH="1">
            <a:off x="7315200" y="0"/>
            <a:ext cx="1828800" cy="914400"/>
          </a:xfrm>
          <a:prstGeom prst="homePlat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4000" b="1" dirty="0" smtClean="0"/>
              <a:t>#17</a:t>
            </a:r>
            <a:endParaRPr lang="en-US" sz="4000" b="1" dirty="0"/>
          </a:p>
        </p:txBody>
      </p:sp>
    </p:spTree>
    <p:extLst>
      <p:ext uri="{BB962C8B-B14F-4D97-AF65-F5344CB8AC3E}">
        <p14:creationId xmlns:p14="http://schemas.microsoft.com/office/powerpoint/2010/main" val="4171359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43000"/>
            <a:ext cx="8382000" cy="1938992"/>
          </a:xfrm>
          <a:prstGeom prst="rect">
            <a:avLst/>
          </a:prstGeom>
        </p:spPr>
        <p:txBody>
          <a:bodyPr wrap="square">
            <a:spAutoFit/>
          </a:bodyPr>
          <a:lstStyle/>
          <a:p>
            <a:r>
              <a:rPr lang="en-US" sz="2400" b="1" dirty="0" smtClean="0"/>
              <a:t>Rubric: </a:t>
            </a:r>
          </a:p>
          <a:p>
            <a:r>
              <a:rPr lang="en-US" sz="2400" dirty="0" smtClean="0"/>
              <a:t>(1 point) The student selects the number that could not be the next term in an arithmetic sequence. </a:t>
            </a:r>
          </a:p>
          <a:p>
            <a:endParaRPr lang="en-US" sz="2400" dirty="0"/>
          </a:p>
          <a:p>
            <a:r>
              <a:rPr lang="en-US" sz="2400" b="1" dirty="0" smtClean="0"/>
              <a:t>Answer: </a:t>
            </a:r>
            <a:r>
              <a:rPr lang="en-US" sz="2400" dirty="0"/>
              <a:t>D</a:t>
            </a:r>
          </a:p>
        </p:txBody>
      </p:sp>
      <p:sp>
        <p:nvSpPr>
          <p:cNvPr id="6" name="Pentagon 5"/>
          <p:cNvSpPr/>
          <p:nvPr/>
        </p:nvSpPr>
        <p:spPr>
          <a:xfrm flipH="1">
            <a:off x="6400800" y="0"/>
            <a:ext cx="2743200" cy="914400"/>
          </a:xfrm>
          <a:prstGeom prst="homePlate">
            <a:avLst/>
          </a:prstGeom>
        </p:spPr>
        <p:style>
          <a:lnRef idx="0">
            <a:schemeClr val="accent4"/>
          </a:lnRef>
          <a:fillRef idx="3">
            <a:schemeClr val="accent4"/>
          </a:fillRef>
          <a:effectRef idx="3">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smtClean="0"/>
              <a:t>#17 </a:t>
            </a:r>
            <a:r>
              <a:rPr lang="en-US" sz="3600" b="1" dirty="0"/>
              <a:t>Answer</a:t>
            </a:r>
          </a:p>
        </p:txBody>
      </p:sp>
    </p:spTree>
    <p:extLst>
      <p:ext uri="{BB962C8B-B14F-4D97-AF65-F5344CB8AC3E}">
        <p14:creationId xmlns:p14="http://schemas.microsoft.com/office/powerpoint/2010/main" val="1138300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066800"/>
                <a:ext cx="8458200" cy="5181600"/>
              </a:xfrm>
            </p:spPr>
            <p:txBody>
              <a:bodyPr>
                <a:noAutofit/>
              </a:bodyPr>
              <a:lstStyle/>
              <a:p>
                <a:pPr marL="0" indent="0">
                  <a:buNone/>
                </a:pPr>
                <a:r>
                  <a:rPr lang="en-US" sz="2200" dirty="0" smtClean="0"/>
                  <a:t>Mrs. </a:t>
                </a:r>
                <a:r>
                  <a:rPr lang="en-US" sz="2200" dirty="0" err="1" smtClean="0"/>
                  <a:t>Beno</a:t>
                </a:r>
                <a:r>
                  <a:rPr lang="en-US" sz="2200" dirty="0" smtClean="0"/>
                  <a:t> wrote this equation on the board and asked, “Is this a true equation?”</a:t>
                </a:r>
              </a:p>
              <a:p>
                <a:pPr marL="0" indent="0">
                  <a:buNone/>
                </a:pPr>
                <a14:m>
                  <m:oMathPara xmlns:m="http://schemas.openxmlformats.org/officeDocument/2006/math">
                    <m:oMathParaPr>
                      <m:jc m:val="centerGroup"/>
                    </m:oMathParaPr>
                    <m:oMath xmlns:m="http://schemas.openxmlformats.org/officeDocument/2006/math">
                      <m:sSup>
                        <m:sSupPr>
                          <m:ctrlPr>
                            <a:rPr lang="en-US" sz="2200" i="1" smtClean="0">
                              <a:latin typeface="Cambria Math"/>
                            </a:rPr>
                          </m:ctrlPr>
                        </m:sSupPr>
                        <m:e>
                          <m:r>
                            <a:rPr lang="en-US" sz="2200" b="0" i="1" smtClean="0">
                              <a:latin typeface="Cambria Math"/>
                            </a:rPr>
                            <m:t>(</m:t>
                          </m:r>
                          <m:r>
                            <a:rPr lang="en-US" sz="2200" b="0" i="1" smtClean="0">
                              <a:latin typeface="Cambria Math"/>
                            </a:rPr>
                            <m:t>𝑥</m:t>
                          </m:r>
                          <m:r>
                            <a:rPr lang="en-US" sz="2200" b="0" i="1" smtClean="0">
                              <a:latin typeface="Cambria Math"/>
                            </a:rPr>
                            <m:t>+</m:t>
                          </m:r>
                          <m:r>
                            <a:rPr lang="en-US" sz="2200" b="0" i="1" smtClean="0">
                              <a:latin typeface="Cambria Math"/>
                            </a:rPr>
                            <m:t>𝑦</m:t>
                          </m:r>
                          <m:r>
                            <a:rPr lang="en-US" sz="2200" b="0" i="1" smtClean="0">
                              <a:latin typeface="Cambria Math"/>
                            </a:rPr>
                            <m:t>)</m:t>
                          </m:r>
                        </m:e>
                        <m:sup>
                          <m:r>
                            <a:rPr lang="en-US" sz="2200" b="0" i="1" smtClean="0">
                              <a:latin typeface="Cambria Math"/>
                            </a:rPr>
                            <m:t>2</m:t>
                          </m:r>
                        </m:sup>
                      </m:sSup>
                      <m:r>
                        <a:rPr lang="en-US" sz="2200" b="0" i="1" smtClean="0">
                          <a:latin typeface="Cambria Math"/>
                        </a:rPr>
                        <m:t>=</m:t>
                      </m:r>
                      <m:sSup>
                        <m:sSupPr>
                          <m:ctrlPr>
                            <a:rPr lang="en-US" sz="2200" b="0" i="1" smtClean="0">
                              <a:latin typeface="Cambria Math"/>
                            </a:rPr>
                          </m:ctrlPr>
                        </m:sSupPr>
                        <m:e>
                          <m:r>
                            <a:rPr lang="en-US" sz="2200" b="0" i="1" smtClean="0">
                              <a:latin typeface="Cambria Math"/>
                            </a:rPr>
                            <m:t>𝑥</m:t>
                          </m:r>
                        </m:e>
                        <m:sup>
                          <m:r>
                            <a:rPr lang="en-US" sz="2200" b="0" i="1" smtClean="0">
                              <a:latin typeface="Cambria Math"/>
                            </a:rPr>
                            <m:t>2</m:t>
                          </m:r>
                        </m:sup>
                      </m:sSup>
                      <m:r>
                        <a:rPr lang="en-US" sz="2200" b="0" i="1" smtClean="0">
                          <a:latin typeface="Cambria Math"/>
                        </a:rPr>
                        <m:t>+</m:t>
                      </m:r>
                      <m:sSup>
                        <m:sSupPr>
                          <m:ctrlPr>
                            <a:rPr lang="en-US" sz="2200" b="0" i="1" smtClean="0">
                              <a:latin typeface="Cambria Math"/>
                            </a:rPr>
                          </m:ctrlPr>
                        </m:sSupPr>
                        <m:e>
                          <m:r>
                            <a:rPr lang="en-US" sz="2200" b="0" i="1" smtClean="0">
                              <a:latin typeface="Cambria Math"/>
                            </a:rPr>
                            <m:t>𝑦</m:t>
                          </m:r>
                        </m:e>
                        <m:sup>
                          <m:r>
                            <a:rPr lang="en-US" sz="2200" b="0" i="1" smtClean="0">
                              <a:latin typeface="Cambria Math"/>
                            </a:rPr>
                            <m:t>2</m:t>
                          </m:r>
                        </m:sup>
                      </m:sSup>
                    </m:oMath>
                  </m:oMathPara>
                </a14:m>
                <a:endParaRPr lang="en-US" sz="2200" dirty="0" smtClean="0"/>
              </a:p>
              <a:p>
                <a:pPr marL="0" indent="0">
                  <a:buNone/>
                </a:pPr>
                <a:r>
                  <a:rPr lang="en-US" sz="2200" dirty="0" smtClean="0"/>
                  <a:t>Nigel said, “Sometimes it is, and sometimes it isn’t.”</a:t>
                </a:r>
              </a:p>
              <a:p>
                <a:pPr marL="0" indent="0">
                  <a:buNone/>
                </a:pPr>
                <a:endParaRPr lang="en-US" sz="2200" dirty="0"/>
              </a:p>
              <a:p>
                <a:pPr marL="0" indent="0">
                  <a:buNone/>
                </a:pPr>
                <a:r>
                  <a:rPr lang="en-US" sz="2200" dirty="0" smtClean="0"/>
                  <a:t>For each case shown, determine whether this equation is true or false. </a:t>
                </a:r>
                <a:endParaRPr lang="en-US" sz="2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066800"/>
                <a:ext cx="8458200" cy="5181600"/>
              </a:xfrm>
              <a:blipFill rotWithShape="1">
                <a:blip r:embed="rId3"/>
                <a:stretch>
                  <a:fillRect l="-865" t="-706"/>
                </a:stretch>
              </a:blipFill>
            </p:spPr>
            <p:txBody>
              <a:bodyPr/>
              <a:lstStyle/>
              <a:p>
                <a:r>
                  <a:rPr lang="en-US">
                    <a:noFill/>
                  </a:rPr>
                  <a:t> </a:t>
                </a:r>
              </a:p>
            </p:txBody>
          </p:sp>
        </mc:Fallback>
      </mc:AlternateContent>
      <p:sp>
        <p:nvSpPr>
          <p:cNvPr id="5" name="Pentagon 4"/>
          <p:cNvSpPr/>
          <p:nvPr/>
        </p:nvSpPr>
        <p:spPr>
          <a:xfrm flipH="1">
            <a:off x="7315200" y="0"/>
            <a:ext cx="1828800" cy="914400"/>
          </a:xfrm>
          <a:prstGeom prst="homePlat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4000" b="1" dirty="0" smtClean="0"/>
              <a:t>#18</a:t>
            </a:r>
            <a:endParaRPr lang="en-US" sz="4000" b="1" dirty="0"/>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657600"/>
            <a:ext cx="5067254" cy="1957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9899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43000"/>
            <a:ext cx="8382000" cy="1938992"/>
          </a:xfrm>
          <a:prstGeom prst="rect">
            <a:avLst/>
          </a:prstGeom>
        </p:spPr>
        <p:txBody>
          <a:bodyPr wrap="square">
            <a:spAutoFit/>
          </a:bodyPr>
          <a:lstStyle/>
          <a:p>
            <a:r>
              <a:rPr lang="en-US" sz="2400" b="1" dirty="0" smtClean="0"/>
              <a:t>Rubric: </a:t>
            </a:r>
          </a:p>
          <a:p>
            <a:r>
              <a:rPr lang="en-US" sz="2400" dirty="0" smtClean="0"/>
              <a:t>(1 point) The student correctly indicates which conditions make the equation true and which makes it false.</a:t>
            </a:r>
          </a:p>
          <a:p>
            <a:endParaRPr lang="en-US" sz="2400" dirty="0"/>
          </a:p>
          <a:p>
            <a:r>
              <a:rPr lang="en-US" sz="2400" b="1" dirty="0" smtClean="0"/>
              <a:t>Answer: </a:t>
            </a:r>
            <a:r>
              <a:rPr lang="en-US" sz="2400" dirty="0" smtClean="0"/>
              <a:t>F, T, T, T</a:t>
            </a:r>
            <a:endParaRPr lang="en-US" sz="2400" dirty="0"/>
          </a:p>
        </p:txBody>
      </p:sp>
      <p:sp>
        <p:nvSpPr>
          <p:cNvPr id="6" name="Pentagon 5"/>
          <p:cNvSpPr/>
          <p:nvPr/>
        </p:nvSpPr>
        <p:spPr>
          <a:xfrm flipH="1">
            <a:off x="6400800" y="0"/>
            <a:ext cx="2743200" cy="914400"/>
          </a:xfrm>
          <a:prstGeom prst="homePlate">
            <a:avLst/>
          </a:prstGeom>
        </p:spPr>
        <p:style>
          <a:lnRef idx="0">
            <a:schemeClr val="accent4"/>
          </a:lnRef>
          <a:fillRef idx="3">
            <a:schemeClr val="accent4"/>
          </a:fillRef>
          <a:effectRef idx="3">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smtClean="0"/>
              <a:t>#18 </a:t>
            </a:r>
            <a:r>
              <a:rPr lang="en-US" sz="3600" b="1" dirty="0"/>
              <a:t>Answer</a:t>
            </a:r>
          </a:p>
        </p:txBody>
      </p:sp>
    </p:spTree>
    <p:extLst>
      <p:ext uri="{BB962C8B-B14F-4D97-AF65-F5344CB8AC3E}">
        <p14:creationId xmlns:p14="http://schemas.microsoft.com/office/powerpoint/2010/main" val="3884832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1219200"/>
            <a:ext cx="8077200" cy="4401205"/>
          </a:xfrm>
          <a:prstGeom prst="rect">
            <a:avLst/>
          </a:prstGeom>
        </p:spPr>
        <p:txBody>
          <a:bodyPr wrap="square">
            <a:spAutoFit/>
          </a:bodyPr>
          <a:lstStyle/>
          <a:p>
            <a:r>
              <a:rPr lang="en-US" sz="2800" dirty="0" smtClean="0"/>
              <a:t>Consider this inequality:</a:t>
            </a:r>
          </a:p>
          <a:p>
            <a:endParaRPr lang="en-US" sz="2800" dirty="0" smtClean="0"/>
          </a:p>
          <a:p>
            <a:endParaRPr lang="en-US" sz="2800" dirty="0"/>
          </a:p>
          <a:p>
            <a:r>
              <a:rPr lang="en-US" sz="2800" b="1" dirty="0" smtClean="0"/>
              <a:t>Part A: </a:t>
            </a:r>
            <a:r>
              <a:rPr lang="en-US" sz="2800" dirty="0" smtClean="0"/>
              <a:t> Determine the positive values of </a:t>
            </a:r>
            <a:r>
              <a:rPr lang="en-US" sz="2800" i="1" dirty="0" smtClean="0"/>
              <a:t>m</a:t>
            </a:r>
            <a:r>
              <a:rPr lang="en-US" sz="2800" dirty="0" smtClean="0"/>
              <a:t> for which the inequality is </a:t>
            </a:r>
            <a:r>
              <a:rPr lang="en-US" sz="2800" b="1" dirty="0" smtClean="0"/>
              <a:t>true</a:t>
            </a:r>
            <a:r>
              <a:rPr lang="en-US" sz="2800" dirty="0" smtClean="0"/>
              <a:t>. Enter your response as an inequality in the first response box.</a:t>
            </a:r>
          </a:p>
          <a:p>
            <a:endParaRPr lang="en-US" sz="2800" b="1" dirty="0"/>
          </a:p>
          <a:p>
            <a:r>
              <a:rPr lang="en-US" sz="2800" b="1" dirty="0" smtClean="0"/>
              <a:t>Part B: </a:t>
            </a:r>
            <a:r>
              <a:rPr lang="en-US" sz="2800" dirty="0" smtClean="0"/>
              <a:t>Determine the positive values of </a:t>
            </a:r>
            <a:r>
              <a:rPr lang="en-US" sz="2800" i="1" dirty="0" smtClean="0"/>
              <a:t>m</a:t>
            </a:r>
            <a:r>
              <a:rPr lang="en-US" sz="2800" dirty="0" smtClean="0"/>
              <a:t> for which the inequality is </a:t>
            </a:r>
            <a:r>
              <a:rPr lang="en-US" sz="2800" b="1" dirty="0" smtClean="0"/>
              <a:t>false</a:t>
            </a:r>
            <a:r>
              <a:rPr lang="en-US" sz="2800" dirty="0" smtClean="0"/>
              <a:t>. Enter your response as an inequality in the second response box.</a:t>
            </a:r>
            <a:endParaRPr lang="en-US" sz="2800" dirty="0"/>
          </a:p>
        </p:txBody>
      </p:sp>
      <p:pic>
        <p:nvPicPr>
          <p:cNvPr id="5" name="Picture 3"/>
          <p:cNvPicPr>
            <a:picLocks noChangeAspect="1" noChangeArrowheads="1"/>
          </p:cNvPicPr>
          <p:nvPr/>
        </p:nvPicPr>
        <p:blipFill rotWithShape="1">
          <a:blip r:embed="rId3" cstate="print"/>
          <a:srcRect l="25403" t="45912" r="65673" b="47567"/>
          <a:stretch/>
        </p:blipFill>
        <p:spPr bwMode="auto">
          <a:xfrm>
            <a:off x="533400" y="1752600"/>
            <a:ext cx="1524000" cy="626139"/>
          </a:xfrm>
          <a:prstGeom prst="rect">
            <a:avLst/>
          </a:prstGeom>
          <a:noFill/>
          <a:ln w="9525">
            <a:noFill/>
            <a:miter lim="800000"/>
            <a:headEnd/>
            <a:tailEnd/>
          </a:ln>
        </p:spPr>
      </p:pic>
      <p:sp>
        <p:nvSpPr>
          <p:cNvPr id="6" name="Pentagon 5"/>
          <p:cNvSpPr/>
          <p:nvPr/>
        </p:nvSpPr>
        <p:spPr>
          <a:xfrm flipH="1">
            <a:off x="7315200" y="0"/>
            <a:ext cx="1828800" cy="914400"/>
          </a:xfrm>
          <a:prstGeom prst="homePlat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4000" b="1" dirty="0" smtClean="0"/>
              <a:t>#19</a:t>
            </a:r>
            <a:endParaRPr lang="en-US" sz="4000" b="1" dirty="0"/>
          </a:p>
        </p:txBody>
      </p:sp>
    </p:spTree>
    <p:extLst>
      <p:ext uri="{BB962C8B-B14F-4D97-AF65-F5344CB8AC3E}">
        <p14:creationId xmlns:p14="http://schemas.microsoft.com/office/powerpoint/2010/main" val="9925464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653256" y="1219200"/>
                <a:ext cx="8077200" cy="4524315"/>
              </a:xfrm>
              <a:prstGeom prst="rect">
                <a:avLst/>
              </a:prstGeom>
            </p:spPr>
            <p:txBody>
              <a:bodyPr wrap="square">
                <a:spAutoFit/>
              </a:bodyPr>
              <a:lstStyle/>
              <a:p>
                <a:r>
                  <a:rPr lang="en-US" sz="2400" b="1" dirty="0" smtClean="0"/>
                  <a:t>Rubric: </a:t>
                </a:r>
                <a:r>
                  <a:rPr lang="en-US" sz="2400" dirty="0"/>
                  <a:t>(2 points) The student provides the values that make the given inequality true </a:t>
                </a:r>
                <a:r>
                  <a:rPr lang="en-US" sz="2400" dirty="0" smtClean="0"/>
                  <a:t>and false.</a:t>
                </a:r>
              </a:p>
              <a:p>
                <a:r>
                  <a:rPr lang="en-US" sz="2400" dirty="0" smtClean="0"/>
                  <a:t>(</a:t>
                </a:r>
                <a:r>
                  <a:rPr lang="en-US" sz="2400" dirty="0"/>
                  <a:t>1 point) The student errors in the use of the inequality signs (uses &gt; instead of </a:t>
                </a:r>
                <a14:m>
                  <m:oMath xmlns:m="http://schemas.openxmlformats.org/officeDocument/2006/math">
                    <m:r>
                      <a:rPr lang="en-US" sz="2400" i="1" smtClean="0">
                        <a:latin typeface="Cambria Math"/>
                        <a:ea typeface="Cambria Math" panose="02040503050406030204" pitchFamily="18" charset="0"/>
                      </a:rPr>
                      <m:t>≥</m:t>
                    </m:r>
                    <m:r>
                      <a:rPr lang="en-US" sz="2400" b="0" i="1" smtClean="0">
                        <a:latin typeface="Cambria Math"/>
                        <a:ea typeface="Cambria Math" panose="02040503050406030204" pitchFamily="18" charset="0"/>
                      </a:rPr>
                      <m:t> </m:t>
                    </m:r>
                  </m:oMath>
                </a14:m>
                <a:r>
                  <a:rPr lang="en-US" sz="2400" dirty="0" smtClean="0"/>
                  <a:t>or </a:t>
                </a:r>
                <a14:m>
                  <m:oMath xmlns:m="http://schemas.openxmlformats.org/officeDocument/2006/math">
                    <m:r>
                      <a:rPr lang="en-US" sz="2400" i="1" smtClean="0">
                        <a:latin typeface="Cambria Math"/>
                        <a:ea typeface="Cambria Math" panose="02040503050406030204" pitchFamily="18" charset="0"/>
                      </a:rPr>
                      <m:t>≤</m:t>
                    </m:r>
                  </m:oMath>
                </a14:m>
                <a:r>
                  <a:rPr lang="en-US" sz="2400" dirty="0" smtClean="0"/>
                  <a:t> </a:t>
                </a:r>
                <a:r>
                  <a:rPr lang="en-US" sz="2400" dirty="0"/>
                  <a:t>instead of &lt;) but otherwise has the correct range of </a:t>
                </a:r>
                <a:r>
                  <a:rPr lang="en-US" sz="2400" dirty="0" smtClean="0"/>
                  <a:t>values, </a:t>
                </a:r>
                <a:r>
                  <a:rPr lang="en-US" sz="2400" b="1" dirty="0" smtClean="0"/>
                  <a:t>or</a:t>
                </a:r>
                <a:r>
                  <a:rPr lang="en-US" sz="2400" dirty="0" smtClean="0"/>
                  <a:t> </a:t>
                </a:r>
                <a:r>
                  <a:rPr lang="en-US" sz="2400" dirty="0"/>
                  <a:t>t</a:t>
                </a:r>
                <a:r>
                  <a:rPr lang="en-US" sz="2400" dirty="0" smtClean="0"/>
                  <a:t>he </a:t>
                </a:r>
                <a:r>
                  <a:rPr lang="en-US" sz="2400" dirty="0"/>
                  <a:t>student is able to provide an example of where the statement is true (e.g., a positive value greater than or equal to 1) and a number between 0 and 1 that makes the statement false</a:t>
                </a:r>
                <a:r>
                  <a:rPr lang="en-US" sz="2400" dirty="0" smtClean="0"/>
                  <a:t>.</a:t>
                </a:r>
              </a:p>
              <a:p>
                <a:endParaRPr lang="en-US" sz="2400" dirty="0"/>
              </a:p>
              <a:p>
                <a:r>
                  <a:rPr lang="en-US" sz="2400" b="1" dirty="0" smtClean="0"/>
                  <a:t>Answers:</a:t>
                </a:r>
              </a:p>
              <a:p>
                <a:r>
                  <a:rPr lang="en-US" sz="2400" dirty="0" smtClean="0"/>
                  <a:t>Part A:  </a:t>
                </a:r>
                <a:r>
                  <a:rPr lang="en-US" sz="2400" i="1" dirty="0" smtClean="0"/>
                  <a:t>m</a:t>
                </a:r>
                <a:r>
                  <a:rPr lang="en-US" sz="2400" dirty="0" smtClean="0"/>
                  <a:t> </a:t>
                </a:r>
                <a:r>
                  <a:rPr lang="en-US" sz="2400" dirty="0" smtClean="0">
                    <a:sym typeface="Symbol" panose="05050102010706020507" pitchFamily="18" charset="2"/>
                  </a:rPr>
                  <a:t> 1</a:t>
                </a:r>
              </a:p>
              <a:p>
                <a:r>
                  <a:rPr lang="en-US" sz="2400" dirty="0"/>
                  <a:t>Part </a:t>
                </a:r>
                <a:r>
                  <a:rPr lang="en-US" sz="2400" dirty="0" smtClean="0"/>
                  <a:t>B:  0 </a:t>
                </a:r>
                <a:r>
                  <a:rPr lang="en-US" sz="2400" dirty="0" smtClean="0">
                    <a:sym typeface="Euclid Symbol" panose="05050102010706020507" pitchFamily="18" charset="2"/>
                  </a:rPr>
                  <a:t> </a:t>
                </a:r>
                <a:r>
                  <a:rPr lang="en-US" sz="2400" i="1" dirty="0" smtClean="0"/>
                  <a:t>m</a:t>
                </a:r>
                <a:r>
                  <a:rPr lang="en-US" sz="2400" dirty="0" smtClean="0"/>
                  <a:t> </a:t>
                </a:r>
                <a:r>
                  <a:rPr lang="en-US" sz="2400" dirty="0">
                    <a:sym typeface="Euclid Symbol" panose="05050102010706020507" pitchFamily="18" charset="2"/>
                  </a:rPr>
                  <a:t></a:t>
                </a:r>
                <a:r>
                  <a:rPr lang="en-US" sz="2400" dirty="0" smtClean="0">
                    <a:sym typeface="Symbol" panose="05050102010706020507" pitchFamily="18" charset="2"/>
                  </a:rPr>
                  <a:t> 1</a:t>
                </a:r>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653256" y="1219200"/>
                <a:ext cx="8077200" cy="4524315"/>
              </a:xfrm>
              <a:prstGeom prst="rect">
                <a:avLst/>
              </a:prstGeom>
              <a:blipFill rotWithShape="1">
                <a:blip r:embed="rId3"/>
                <a:stretch>
                  <a:fillRect l="-1132" t="-1078" r="-679" b="-2156"/>
                </a:stretch>
              </a:blipFill>
            </p:spPr>
            <p:txBody>
              <a:bodyPr/>
              <a:lstStyle/>
              <a:p>
                <a:r>
                  <a:rPr lang="en-US">
                    <a:noFill/>
                  </a:rPr>
                  <a:t> </a:t>
                </a:r>
              </a:p>
            </p:txBody>
          </p:sp>
        </mc:Fallback>
      </mc:AlternateContent>
      <p:sp>
        <p:nvSpPr>
          <p:cNvPr id="5" name="Pentagon 4"/>
          <p:cNvSpPr/>
          <p:nvPr/>
        </p:nvSpPr>
        <p:spPr>
          <a:xfrm flipH="1">
            <a:off x="6400800" y="0"/>
            <a:ext cx="2743200" cy="914400"/>
          </a:xfrm>
          <a:prstGeom prst="homePlate">
            <a:avLst/>
          </a:prstGeom>
        </p:spPr>
        <p:style>
          <a:lnRef idx="0">
            <a:schemeClr val="accent4"/>
          </a:lnRef>
          <a:fillRef idx="3">
            <a:schemeClr val="accent4"/>
          </a:fillRef>
          <a:effectRef idx="3">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smtClean="0"/>
              <a:t>#19 </a:t>
            </a:r>
            <a:r>
              <a:rPr lang="en-US" sz="3600" b="1" dirty="0"/>
              <a:t>Answer</a:t>
            </a:r>
          </a:p>
        </p:txBody>
      </p:sp>
    </p:spTree>
    <p:extLst>
      <p:ext uri="{BB962C8B-B14F-4D97-AF65-F5344CB8AC3E}">
        <p14:creationId xmlns:p14="http://schemas.microsoft.com/office/powerpoint/2010/main" val="3475576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8232" y="1143000"/>
                <a:ext cx="8115300" cy="4724400"/>
              </a:xfrm>
            </p:spPr>
            <p:txBody>
              <a:bodyPr>
                <a:noAutofit/>
              </a:bodyPr>
              <a:lstStyle/>
              <a:p>
                <a:pPr marL="0" indent="0">
                  <a:spcBef>
                    <a:spcPts val="0"/>
                  </a:spcBef>
                  <a:buNone/>
                </a:pPr>
                <a:r>
                  <a:rPr lang="en-US" sz="2400" dirty="0" smtClean="0"/>
                  <a:t>The equation of a circle in the coordinate plane with center </a:t>
                </a:r>
              </a:p>
              <a:p>
                <a:pPr marL="0" indent="0">
                  <a:spcBef>
                    <a:spcPts val="0"/>
                  </a:spcBef>
                  <a:buNone/>
                </a:pPr>
                <a:r>
                  <a:rPr lang="en-US" sz="2400" dirty="0" smtClean="0"/>
                  <a:t>(0, 0)</a:t>
                </a:r>
                <a:r>
                  <a:rPr lang="en-US" sz="2400" dirty="0"/>
                  <a:t> </a:t>
                </a:r>
                <a:r>
                  <a:rPr lang="en-US" sz="2400" dirty="0" smtClean="0"/>
                  <a:t>and radius 5 is shown:</a:t>
                </a:r>
              </a:p>
              <a:p>
                <a:pPr marL="0" indent="0">
                  <a:spcBef>
                    <a:spcPts val="0"/>
                  </a:spcBef>
                  <a:buNone/>
                </a:pPr>
                <a14:m>
                  <m:oMathPara xmlns:m="http://schemas.openxmlformats.org/officeDocument/2006/math">
                    <m:oMathParaPr>
                      <m:jc m:val="centerGroup"/>
                    </m:oMathParaPr>
                    <m:oMath xmlns:m="http://schemas.openxmlformats.org/officeDocument/2006/math">
                      <m:sSup>
                        <m:sSupPr>
                          <m:ctrlPr>
                            <a:rPr lang="en-US" sz="2400" i="1" smtClean="0">
                              <a:latin typeface="Cambria Math"/>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m:t>
                      </m:r>
                      <m:sSup>
                        <m:sSupPr>
                          <m:ctrlPr>
                            <a:rPr lang="en-US" sz="2400" b="0" i="1" smtClean="0">
                              <a:latin typeface="Cambria Math"/>
                            </a:rPr>
                          </m:ctrlPr>
                        </m:sSupPr>
                        <m:e>
                          <m:r>
                            <a:rPr lang="en-US" sz="2400" b="0" i="1" smtClean="0">
                              <a:latin typeface="Cambria Math"/>
                            </a:rPr>
                            <m:t>𝑦</m:t>
                          </m:r>
                        </m:e>
                        <m:sup>
                          <m:r>
                            <a:rPr lang="en-US" sz="2400" b="0" i="1" smtClean="0">
                              <a:latin typeface="Cambria Math"/>
                            </a:rPr>
                            <m:t>2</m:t>
                          </m:r>
                        </m:sup>
                      </m:sSup>
                      <m:r>
                        <a:rPr lang="en-US" sz="2400" b="0" i="1" smtClean="0">
                          <a:latin typeface="Cambria Math"/>
                        </a:rPr>
                        <m:t>=25</m:t>
                      </m:r>
                    </m:oMath>
                  </m:oMathPara>
                </a14:m>
                <a:endParaRPr lang="en-US" sz="2400" dirty="0" smtClean="0"/>
              </a:p>
              <a:p>
                <a:pPr marL="0" indent="0">
                  <a:spcBef>
                    <a:spcPts val="0"/>
                  </a:spcBef>
                  <a:buNone/>
                </a:pPr>
                <a:endParaRPr lang="en-US" sz="2400" dirty="0"/>
              </a:p>
              <a:p>
                <a:pPr marL="0" indent="0">
                  <a:spcBef>
                    <a:spcPts val="0"/>
                  </a:spcBef>
                  <a:buNone/>
                </a:pPr>
                <a:r>
                  <a:rPr lang="en-US" sz="2400" dirty="0" smtClean="0"/>
                  <a:t>Fill in the table to show an example of two ordered pairs that show this equation does </a:t>
                </a:r>
                <a:r>
                  <a:rPr lang="en-US" sz="2400" b="1" dirty="0" smtClean="0"/>
                  <a:t>not</a:t>
                </a:r>
                <a:r>
                  <a:rPr lang="en-US" sz="2400" dirty="0" smtClean="0"/>
                  <a:t> define </a:t>
                </a:r>
                <a:r>
                  <a:rPr lang="en-US" sz="2400" i="1" dirty="0" smtClean="0"/>
                  <a:t>y</a:t>
                </a:r>
                <a:r>
                  <a:rPr lang="en-US" sz="2400" dirty="0" smtClean="0"/>
                  <a:t> as a function of </a:t>
                </a:r>
                <a:r>
                  <a:rPr lang="en-US" sz="2400" i="1" dirty="0" smtClean="0"/>
                  <a:t>x</a:t>
                </a:r>
                <a:r>
                  <a:rPr lang="en-US" sz="2400" dirty="0" smtClean="0"/>
                  <a:t>.</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8232" y="1143000"/>
                <a:ext cx="8115300" cy="4724400"/>
              </a:xfrm>
              <a:blipFill rotWithShape="1">
                <a:blip r:embed="rId3"/>
                <a:stretch>
                  <a:fillRect l="-1127" t="-1032"/>
                </a:stretch>
              </a:blipFill>
            </p:spPr>
            <p:txBody>
              <a:bodyPr/>
              <a:lstStyle/>
              <a:p>
                <a:r>
                  <a:rPr lang="en-US">
                    <a:noFill/>
                  </a:rPr>
                  <a:t> </a:t>
                </a:r>
              </a:p>
            </p:txBody>
          </p:sp>
        </mc:Fallback>
      </mc:AlternateContent>
      <p:sp>
        <p:nvSpPr>
          <p:cNvPr id="5" name="Pentagon 4"/>
          <p:cNvSpPr/>
          <p:nvPr/>
        </p:nvSpPr>
        <p:spPr>
          <a:xfrm flipH="1">
            <a:off x="7315200" y="0"/>
            <a:ext cx="1828800" cy="914400"/>
          </a:xfrm>
          <a:prstGeom prst="homePlat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4000" b="1" dirty="0" smtClean="0"/>
              <a:t>#2</a:t>
            </a:r>
            <a:endParaRPr lang="en-US" sz="4000" b="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930855"/>
            <a:ext cx="2314112" cy="1862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67270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6"/>
              <p:cNvSpPr/>
              <p:nvPr/>
            </p:nvSpPr>
            <p:spPr>
              <a:xfrm>
                <a:off x="533400" y="1219200"/>
                <a:ext cx="8077200" cy="5293757"/>
              </a:xfrm>
              <a:prstGeom prst="rect">
                <a:avLst/>
              </a:prstGeom>
            </p:spPr>
            <p:txBody>
              <a:bodyPr wrap="square">
                <a:spAutoFit/>
              </a:bodyPr>
              <a:lstStyle/>
              <a:p>
                <a:r>
                  <a:rPr lang="en-US" sz="2600" dirty="0" smtClean="0"/>
                  <a:t>A student solves a quadratic equation this way:</a:t>
                </a:r>
              </a:p>
              <a:p>
                <a:r>
                  <a:rPr lang="en-US" sz="2600" dirty="0" smtClean="0"/>
                  <a:t>Equation: </a:t>
                </a:r>
                <a14:m>
                  <m:oMath xmlns:m="http://schemas.openxmlformats.org/officeDocument/2006/math">
                    <m:sSup>
                      <m:sSupPr>
                        <m:ctrlPr>
                          <a:rPr lang="en-US" sz="2600" i="1" smtClean="0">
                            <a:latin typeface="Cambria Math"/>
                          </a:rPr>
                        </m:ctrlPr>
                      </m:sSupPr>
                      <m:e>
                        <m:r>
                          <a:rPr lang="en-US" sz="2600" b="0" i="1" smtClean="0">
                            <a:latin typeface="Cambria Math"/>
                          </a:rPr>
                          <m:t>𝑥</m:t>
                        </m:r>
                      </m:e>
                      <m:sup>
                        <m:r>
                          <a:rPr lang="en-US" sz="2600" b="0" i="1" smtClean="0">
                            <a:latin typeface="Cambria Math"/>
                          </a:rPr>
                          <m:t>2</m:t>
                        </m:r>
                      </m:sup>
                    </m:sSup>
                    <m:r>
                      <a:rPr lang="en-US" sz="2600" b="0" i="1" smtClean="0">
                        <a:latin typeface="Cambria Math"/>
                      </a:rPr>
                      <m:t>−3</m:t>
                    </m:r>
                    <m:r>
                      <a:rPr lang="en-US" sz="2600" b="0" i="1" smtClean="0">
                        <a:latin typeface="Cambria Math"/>
                      </a:rPr>
                      <m:t>𝑥</m:t>
                    </m:r>
                    <m:r>
                      <a:rPr lang="en-US" sz="2600" b="0" i="1" smtClean="0">
                        <a:latin typeface="Cambria Math"/>
                      </a:rPr>
                      <m:t>−4=0</m:t>
                    </m:r>
                  </m:oMath>
                </a14:m>
                <a:endParaRPr lang="en-US" sz="2600" b="0" dirty="0" smtClean="0"/>
              </a:p>
              <a:p>
                <a:r>
                  <a:rPr lang="en-US" sz="2600" dirty="0" smtClean="0"/>
                  <a:t>Step 1: </a:t>
                </a:r>
                <a14:m>
                  <m:oMath xmlns:m="http://schemas.openxmlformats.org/officeDocument/2006/math">
                    <m:sSup>
                      <m:sSupPr>
                        <m:ctrlPr>
                          <a:rPr lang="en-US" sz="2600" i="1" smtClean="0">
                            <a:latin typeface="Cambria Math"/>
                          </a:rPr>
                        </m:ctrlPr>
                      </m:sSupPr>
                      <m:e>
                        <m:r>
                          <a:rPr lang="en-US" sz="2600" b="0" i="1" smtClean="0">
                            <a:latin typeface="Cambria Math"/>
                          </a:rPr>
                          <m:t>𝑥</m:t>
                        </m:r>
                      </m:e>
                      <m:sup>
                        <m:r>
                          <a:rPr lang="en-US" sz="2600" b="0" i="1" smtClean="0">
                            <a:latin typeface="Cambria Math"/>
                          </a:rPr>
                          <m:t>2</m:t>
                        </m:r>
                      </m:sup>
                    </m:sSup>
                    <m:r>
                      <a:rPr lang="en-US" sz="2600" b="0" i="1" smtClean="0">
                        <a:latin typeface="Cambria Math"/>
                      </a:rPr>
                      <m:t>−3</m:t>
                    </m:r>
                    <m:r>
                      <a:rPr lang="en-US" sz="2600" b="0" i="1" smtClean="0">
                        <a:latin typeface="Cambria Math"/>
                      </a:rPr>
                      <m:t>𝑥</m:t>
                    </m:r>
                    <m:r>
                      <a:rPr lang="en-US" sz="2600" b="0" i="1" smtClean="0">
                        <a:latin typeface="Cambria Math"/>
                      </a:rPr>
                      <m:t>=4</m:t>
                    </m:r>
                  </m:oMath>
                </a14:m>
                <a:endParaRPr lang="en-US" sz="2600" b="0" dirty="0" smtClean="0"/>
              </a:p>
              <a:p>
                <a:r>
                  <a:rPr lang="en-US" sz="2600" dirty="0" smtClean="0"/>
                  <a:t>Step 2: </a:t>
                </a:r>
                <a14:m>
                  <m:oMath xmlns:m="http://schemas.openxmlformats.org/officeDocument/2006/math">
                    <m:r>
                      <a:rPr lang="en-US" sz="2600" b="0" i="1" smtClean="0">
                        <a:latin typeface="Cambria Math"/>
                      </a:rPr>
                      <m:t>𝑥</m:t>
                    </m:r>
                    <m:d>
                      <m:dPr>
                        <m:ctrlPr>
                          <a:rPr lang="en-US" sz="2600" b="0" i="1" smtClean="0">
                            <a:latin typeface="Cambria Math"/>
                          </a:rPr>
                        </m:ctrlPr>
                      </m:dPr>
                      <m:e>
                        <m:r>
                          <a:rPr lang="en-US" sz="2600" b="0" i="1" smtClean="0">
                            <a:latin typeface="Cambria Math"/>
                          </a:rPr>
                          <m:t>𝑥</m:t>
                        </m:r>
                        <m:r>
                          <a:rPr lang="en-US" sz="2600" b="0" i="1" smtClean="0">
                            <a:latin typeface="Cambria Math"/>
                          </a:rPr>
                          <m:t>−3</m:t>
                        </m:r>
                      </m:e>
                    </m:d>
                    <m:r>
                      <a:rPr lang="en-US" sz="2600" b="0" i="1" smtClean="0">
                        <a:latin typeface="Cambria Math"/>
                      </a:rPr>
                      <m:t>=4</m:t>
                    </m:r>
                  </m:oMath>
                </a14:m>
                <a:endParaRPr lang="en-US" sz="2600" b="0" dirty="0" smtClean="0"/>
              </a:p>
              <a:p>
                <a:r>
                  <a:rPr lang="en-US" sz="2600" dirty="0" smtClean="0"/>
                  <a:t>Step 3: </a:t>
                </a:r>
                <a14:m>
                  <m:oMath xmlns:m="http://schemas.openxmlformats.org/officeDocument/2006/math">
                    <m:r>
                      <a:rPr lang="en-US" sz="2600" b="0" i="1" smtClean="0">
                        <a:latin typeface="Cambria Math"/>
                      </a:rPr>
                      <m:t>𝑥</m:t>
                    </m:r>
                    <m:r>
                      <a:rPr lang="en-US" sz="2600" b="0" i="1" smtClean="0">
                        <a:latin typeface="Cambria Math"/>
                      </a:rPr>
                      <m:t>=2</m:t>
                    </m:r>
                  </m:oMath>
                </a14:m>
                <a:r>
                  <a:rPr lang="en-US" sz="2600" dirty="0" smtClean="0"/>
                  <a:t> or </a:t>
                </a:r>
                <a14:m>
                  <m:oMath xmlns:m="http://schemas.openxmlformats.org/officeDocument/2006/math">
                    <m:r>
                      <a:rPr lang="en-US" sz="2600" b="0" i="1" smtClean="0">
                        <a:latin typeface="Cambria Math"/>
                      </a:rPr>
                      <m:t>𝑥</m:t>
                    </m:r>
                    <m:r>
                      <a:rPr lang="en-US" sz="2600" b="0" i="1" smtClean="0">
                        <a:latin typeface="Cambria Math"/>
                      </a:rPr>
                      <m:t>−3=2</m:t>
                    </m:r>
                  </m:oMath>
                </a14:m>
                <a:endParaRPr lang="en-US" sz="2600" b="0" dirty="0" smtClean="0"/>
              </a:p>
              <a:p>
                <a:r>
                  <a:rPr lang="en-US" sz="2600" dirty="0" smtClean="0"/>
                  <a:t>Step 4: </a:t>
                </a:r>
                <a14:m>
                  <m:oMath xmlns:m="http://schemas.openxmlformats.org/officeDocument/2006/math">
                    <m:r>
                      <a:rPr lang="en-US" sz="2600" b="0" i="1" smtClean="0">
                        <a:latin typeface="Cambria Math"/>
                      </a:rPr>
                      <m:t>𝑥</m:t>
                    </m:r>
                    <m:r>
                      <a:rPr lang="en-US" sz="2600" b="0" i="1" smtClean="0">
                        <a:latin typeface="Cambria Math"/>
                      </a:rPr>
                      <m:t>=2</m:t>
                    </m:r>
                  </m:oMath>
                </a14:m>
                <a:r>
                  <a:rPr lang="en-US" sz="2600" dirty="0" smtClean="0"/>
                  <a:t> or </a:t>
                </a:r>
                <a14:m>
                  <m:oMath xmlns:m="http://schemas.openxmlformats.org/officeDocument/2006/math">
                    <m:r>
                      <a:rPr lang="en-US" sz="2600" b="0" i="1" smtClean="0">
                        <a:latin typeface="Cambria Math"/>
                      </a:rPr>
                      <m:t>𝑥</m:t>
                    </m:r>
                    <m:r>
                      <a:rPr lang="en-US" sz="2600" b="0" i="1" smtClean="0">
                        <a:latin typeface="Cambria Math"/>
                      </a:rPr>
                      <m:t>=5</m:t>
                    </m:r>
                  </m:oMath>
                </a14:m>
                <a:endParaRPr lang="en-US" sz="2600" dirty="0" smtClean="0"/>
              </a:p>
              <a:p>
                <a:endParaRPr lang="en-US" sz="2600" dirty="0"/>
              </a:p>
              <a:p>
                <a:r>
                  <a:rPr lang="en-US" sz="2600" dirty="0" smtClean="0"/>
                  <a:t>The solution is correct. Identify the step that does not follow logically from the previous step.</a:t>
                </a:r>
              </a:p>
              <a:p>
                <a:pPr marL="514350" indent="-514350">
                  <a:buAutoNum type="alphaUcPeriod"/>
                </a:pPr>
                <a:r>
                  <a:rPr lang="en-US" sz="2600" dirty="0" smtClean="0"/>
                  <a:t>Step 1</a:t>
                </a:r>
              </a:p>
              <a:p>
                <a:pPr marL="514350" indent="-514350">
                  <a:buAutoNum type="alphaUcPeriod"/>
                </a:pPr>
                <a:r>
                  <a:rPr lang="en-US" sz="2600" dirty="0" smtClean="0"/>
                  <a:t>Step 2</a:t>
                </a:r>
              </a:p>
              <a:p>
                <a:pPr marL="514350" indent="-514350">
                  <a:buAutoNum type="alphaUcPeriod"/>
                </a:pPr>
                <a:r>
                  <a:rPr lang="en-US" sz="2600" dirty="0" smtClean="0"/>
                  <a:t>Step 3</a:t>
                </a:r>
              </a:p>
              <a:p>
                <a:pPr marL="514350" indent="-514350">
                  <a:buAutoNum type="alphaUcPeriod"/>
                </a:pPr>
                <a:r>
                  <a:rPr lang="en-US" sz="2600" dirty="0" smtClean="0"/>
                  <a:t>Step 4</a:t>
                </a:r>
                <a:endParaRPr lang="en-US" sz="2600" dirty="0"/>
              </a:p>
            </p:txBody>
          </p:sp>
        </mc:Choice>
        <mc:Fallback xmlns="">
          <p:sp>
            <p:nvSpPr>
              <p:cNvPr id="7" name="Rectangle 6"/>
              <p:cNvSpPr>
                <a:spLocks noRot="1" noChangeAspect="1" noMove="1" noResize="1" noEditPoints="1" noAdjustHandles="1" noChangeArrowheads="1" noChangeShapeType="1" noTextEdit="1"/>
              </p:cNvSpPr>
              <p:nvPr/>
            </p:nvSpPr>
            <p:spPr>
              <a:xfrm>
                <a:off x="533400" y="1219200"/>
                <a:ext cx="8077200" cy="5293757"/>
              </a:xfrm>
              <a:prstGeom prst="rect">
                <a:avLst/>
              </a:prstGeom>
              <a:blipFill rotWithShape="1">
                <a:blip r:embed="rId3"/>
                <a:stretch>
                  <a:fillRect l="-1434" t="-922" b="-2189"/>
                </a:stretch>
              </a:blipFill>
            </p:spPr>
            <p:txBody>
              <a:bodyPr/>
              <a:lstStyle/>
              <a:p>
                <a:r>
                  <a:rPr lang="en-US">
                    <a:noFill/>
                  </a:rPr>
                  <a:t> </a:t>
                </a:r>
              </a:p>
            </p:txBody>
          </p:sp>
        </mc:Fallback>
      </mc:AlternateContent>
      <p:sp>
        <p:nvSpPr>
          <p:cNvPr id="6" name="Pentagon 5"/>
          <p:cNvSpPr/>
          <p:nvPr/>
        </p:nvSpPr>
        <p:spPr>
          <a:xfrm flipH="1">
            <a:off x="7315200" y="0"/>
            <a:ext cx="1828800" cy="914400"/>
          </a:xfrm>
          <a:prstGeom prst="homePlat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4000" b="1" dirty="0" smtClean="0"/>
              <a:t>#20</a:t>
            </a:r>
            <a:endParaRPr lang="en-US" sz="4000" b="1" dirty="0"/>
          </a:p>
        </p:txBody>
      </p:sp>
    </p:spTree>
    <p:extLst>
      <p:ext uri="{BB962C8B-B14F-4D97-AF65-F5344CB8AC3E}">
        <p14:creationId xmlns:p14="http://schemas.microsoft.com/office/powerpoint/2010/main" val="18163963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256" y="1219200"/>
            <a:ext cx="8077200" cy="1569660"/>
          </a:xfrm>
          <a:prstGeom prst="rect">
            <a:avLst/>
          </a:prstGeom>
        </p:spPr>
        <p:txBody>
          <a:bodyPr wrap="square">
            <a:spAutoFit/>
          </a:bodyPr>
          <a:lstStyle/>
          <a:p>
            <a:r>
              <a:rPr lang="en-US" sz="2400" b="1" dirty="0" smtClean="0"/>
              <a:t>Rubric: </a:t>
            </a:r>
            <a:endParaRPr lang="en-US" sz="2400" dirty="0"/>
          </a:p>
          <a:p>
            <a:r>
              <a:rPr lang="en-US" sz="2400" dirty="0" smtClean="0"/>
              <a:t>(1 point) Student selects the incorrect step</a:t>
            </a:r>
          </a:p>
          <a:p>
            <a:endParaRPr lang="en-US" sz="2400" dirty="0"/>
          </a:p>
          <a:p>
            <a:r>
              <a:rPr lang="en-US" sz="2400" b="1" dirty="0" smtClean="0"/>
              <a:t>Answer: </a:t>
            </a:r>
            <a:r>
              <a:rPr lang="en-US" sz="2400" dirty="0" smtClean="0"/>
              <a:t>C</a:t>
            </a:r>
            <a:endParaRPr lang="en-US" sz="2400" b="1" dirty="0" smtClean="0"/>
          </a:p>
        </p:txBody>
      </p:sp>
      <p:sp>
        <p:nvSpPr>
          <p:cNvPr id="5" name="Pentagon 4"/>
          <p:cNvSpPr/>
          <p:nvPr/>
        </p:nvSpPr>
        <p:spPr>
          <a:xfrm flipH="1">
            <a:off x="6400800" y="0"/>
            <a:ext cx="2743200" cy="914400"/>
          </a:xfrm>
          <a:prstGeom prst="homePlate">
            <a:avLst/>
          </a:prstGeom>
        </p:spPr>
        <p:style>
          <a:lnRef idx="0">
            <a:schemeClr val="accent4"/>
          </a:lnRef>
          <a:fillRef idx="3">
            <a:schemeClr val="accent4"/>
          </a:fillRef>
          <a:effectRef idx="3">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smtClean="0"/>
              <a:t>#20 </a:t>
            </a:r>
            <a:r>
              <a:rPr lang="en-US" sz="3600" b="1" dirty="0"/>
              <a:t>Answer</a:t>
            </a:r>
          </a:p>
        </p:txBody>
      </p:sp>
    </p:spTree>
    <p:extLst>
      <p:ext uri="{BB962C8B-B14F-4D97-AF65-F5344CB8AC3E}">
        <p14:creationId xmlns:p14="http://schemas.microsoft.com/office/powerpoint/2010/main" val="2276326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853" y="1371600"/>
            <a:ext cx="5855547" cy="2209800"/>
          </a:xfrm>
        </p:spPr>
        <p:txBody>
          <a:bodyPr>
            <a:noAutofit/>
          </a:bodyPr>
          <a:lstStyle/>
          <a:p>
            <a:pPr marL="0" indent="0">
              <a:buNone/>
            </a:pPr>
            <a:r>
              <a:rPr lang="en-US" sz="2800" dirty="0"/>
              <a:t>Determine whether each statement is </a:t>
            </a:r>
          </a:p>
          <a:p>
            <a:r>
              <a:rPr lang="en-US" sz="2800" dirty="0" smtClean="0"/>
              <a:t>true </a:t>
            </a:r>
            <a:r>
              <a:rPr lang="en-US" sz="2800" dirty="0"/>
              <a:t>for all values of </a:t>
            </a:r>
            <a:r>
              <a:rPr lang="en-US" sz="2800" i="1" dirty="0"/>
              <a:t>x</a:t>
            </a:r>
            <a:r>
              <a:rPr lang="en-US" sz="2800" dirty="0"/>
              <a:t>, </a:t>
            </a:r>
          </a:p>
          <a:p>
            <a:r>
              <a:rPr lang="en-US" sz="2800" dirty="0" smtClean="0"/>
              <a:t>true </a:t>
            </a:r>
            <a:r>
              <a:rPr lang="en-US" sz="2800" dirty="0"/>
              <a:t>for some values of </a:t>
            </a:r>
            <a:r>
              <a:rPr lang="en-US" sz="2800" i="1" dirty="0"/>
              <a:t>x</a:t>
            </a:r>
            <a:r>
              <a:rPr lang="en-US" sz="2800" dirty="0"/>
              <a:t>, or </a:t>
            </a:r>
          </a:p>
          <a:p>
            <a:r>
              <a:rPr lang="en-US" sz="2800" dirty="0" smtClean="0"/>
              <a:t>not </a:t>
            </a:r>
            <a:r>
              <a:rPr lang="en-US" sz="2800" dirty="0"/>
              <a:t>true for any value of </a:t>
            </a:r>
            <a:r>
              <a:rPr lang="en-US" sz="2800" i="1" dirty="0" smtClean="0"/>
              <a:t>x. </a:t>
            </a:r>
            <a:endParaRPr lang="en-US" sz="2800" dirty="0"/>
          </a:p>
        </p:txBody>
      </p:sp>
      <p:pic>
        <p:nvPicPr>
          <p:cNvPr id="6" name="Picture 5"/>
          <p:cNvPicPr>
            <a:picLocks noChangeAspect="1"/>
          </p:cNvPicPr>
          <p:nvPr/>
        </p:nvPicPr>
        <p:blipFill rotWithShape="1">
          <a:blip r:embed="rId3" cstate="print"/>
          <a:srcRect l="37778" t="46222" r="24444" b="37778"/>
          <a:stretch/>
        </p:blipFill>
        <p:spPr>
          <a:xfrm>
            <a:off x="220122" y="3733800"/>
            <a:ext cx="8923878" cy="2362200"/>
          </a:xfrm>
          <a:prstGeom prst="rect">
            <a:avLst/>
          </a:prstGeom>
        </p:spPr>
      </p:pic>
      <p:sp>
        <p:nvSpPr>
          <p:cNvPr id="5" name="Pentagon 4"/>
          <p:cNvSpPr/>
          <p:nvPr/>
        </p:nvSpPr>
        <p:spPr>
          <a:xfrm flipH="1">
            <a:off x="7315200" y="0"/>
            <a:ext cx="1828800" cy="914400"/>
          </a:xfrm>
          <a:prstGeom prst="homePlat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4000" b="1" dirty="0" smtClean="0"/>
              <a:t>#21</a:t>
            </a:r>
            <a:endParaRPr lang="en-US" sz="4000" b="1" dirty="0"/>
          </a:p>
        </p:txBody>
      </p:sp>
    </p:spTree>
    <p:extLst>
      <p:ext uri="{BB962C8B-B14F-4D97-AF65-F5344CB8AC3E}">
        <p14:creationId xmlns:p14="http://schemas.microsoft.com/office/powerpoint/2010/main" val="38900352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srcRect l="37778" t="69333" r="24444" b="14667"/>
          <a:stretch/>
        </p:blipFill>
        <p:spPr>
          <a:xfrm>
            <a:off x="1524000" y="3276600"/>
            <a:ext cx="6858000" cy="1815348"/>
          </a:xfrm>
          <a:prstGeom prst="rect">
            <a:avLst/>
          </a:prstGeom>
        </p:spPr>
      </p:pic>
      <p:sp>
        <p:nvSpPr>
          <p:cNvPr id="2" name="Rectangle 1"/>
          <p:cNvSpPr/>
          <p:nvPr/>
        </p:nvSpPr>
        <p:spPr>
          <a:xfrm>
            <a:off x="381000" y="1284744"/>
            <a:ext cx="8077200" cy="2677656"/>
          </a:xfrm>
          <a:prstGeom prst="rect">
            <a:avLst/>
          </a:prstGeom>
        </p:spPr>
        <p:txBody>
          <a:bodyPr wrap="square">
            <a:spAutoFit/>
          </a:bodyPr>
          <a:lstStyle/>
          <a:p>
            <a:r>
              <a:rPr lang="en-US" sz="2800" b="1" dirty="0"/>
              <a:t>Rubric: </a:t>
            </a:r>
            <a:endParaRPr lang="en-US" sz="2800" b="1" dirty="0" smtClean="0"/>
          </a:p>
          <a:p>
            <a:r>
              <a:rPr lang="en-US" sz="2800" dirty="0" smtClean="0"/>
              <a:t>(</a:t>
            </a:r>
            <a:r>
              <a:rPr lang="en-US" sz="2800" dirty="0"/>
              <a:t>1 point) The student correctly selects True for all, True for some, or Not true for any for each statement </a:t>
            </a:r>
            <a:r>
              <a:rPr lang="en-US" sz="2800" dirty="0" smtClean="0"/>
              <a:t>correctly.</a:t>
            </a:r>
          </a:p>
          <a:p>
            <a:endParaRPr lang="en-US" sz="2800" dirty="0"/>
          </a:p>
          <a:p>
            <a:r>
              <a:rPr lang="en-US" sz="2800" b="1" dirty="0" smtClean="0"/>
              <a:t>Answer:</a:t>
            </a:r>
            <a:endParaRPr lang="en-US" sz="2800" b="1" dirty="0"/>
          </a:p>
        </p:txBody>
      </p:sp>
      <p:sp>
        <p:nvSpPr>
          <p:cNvPr id="5" name="Pentagon 4"/>
          <p:cNvSpPr/>
          <p:nvPr/>
        </p:nvSpPr>
        <p:spPr>
          <a:xfrm flipH="1">
            <a:off x="6400800" y="0"/>
            <a:ext cx="2743200" cy="914400"/>
          </a:xfrm>
          <a:prstGeom prst="homePlate">
            <a:avLst/>
          </a:prstGeom>
        </p:spPr>
        <p:style>
          <a:lnRef idx="0">
            <a:schemeClr val="accent4"/>
          </a:lnRef>
          <a:fillRef idx="3">
            <a:schemeClr val="accent4"/>
          </a:fillRef>
          <a:effectRef idx="3">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smtClean="0"/>
              <a:t>#21 </a:t>
            </a:r>
            <a:r>
              <a:rPr lang="en-US" sz="3600" b="1" dirty="0"/>
              <a:t>Answer</a:t>
            </a:r>
          </a:p>
        </p:txBody>
      </p:sp>
    </p:spTree>
    <p:extLst>
      <p:ext uri="{BB962C8B-B14F-4D97-AF65-F5344CB8AC3E}">
        <p14:creationId xmlns:p14="http://schemas.microsoft.com/office/powerpoint/2010/main" val="27711994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065347" cy="2209800"/>
          </a:xfrm>
        </p:spPr>
        <p:txBody>
          <a:bodyPr>
            <a:noAutofit/>
          </a:bodyPr>
          <a:lstStyle/>
          <a:p>
            <a:pPr marL="0" indent="0">
              <a:buNone/>
            </a:pPr>
            <a:r>
              <a:rPr lang="en-US" sz="2000" dirty="0" smtClean="0"/>
              <a:t>Brandon uses the following reasoning to find the length </a:t>
            </a:r>
            <a:r>
              <a:rPr lang="en-US" sz="2000" i="1" dirty="0" smtClean="0"/>
              <a:t>c</a:t>
            </a:r>
            <a:r>
              <a:rPr lang="en-US" sz="2000" dirty="0" smtClean="0"/>
              <a:t> of the third side in the triangle shown. </a:t>
            </a:r>
            <a:endParaRPr lang="en-US" sz="2000" dirty="0"/>
          </a:p>
          <a:p>
            <a:pPr marL="0" indent="0">
              <a:buNone/>
            </a:pPr>
            <a:r>
              <a:rPr lang="en-US" sz="2000" dirty="0" smtClean="0"/>
              <a:t>“The two legs of the triangle are 5 and 12. I know by the Pythagorean Theorem that 5</a:t>
            </a:r>
            <a:r>
              <a:rPr lang="en-US" sz="2000" baseline="30000" dirty="0" smtClean="0"/>
              <a:t>2</a:t>
            </a:r>
            <a:r>
              <a:rPr lang="en-US" sz="2000" dirty="0" smtClean="0"/>
              <a:t> + 12</a:t>
            </a:r>
            <a:r>
              <a:rPr lang="en-US" sz="2000" baseline="30000" dirty="0" smtClean="0"/>
              <a:t>2</a:t>
            </a:r>
            <a:r>
              <a:rPr lang="en-US" sz="2000" dirty="0" smtClean="0"/>
              <a:t> = </a:t>
            </a:r>
            <a:r>
              <a:rPr lang="en-US" sz="2000" i="1" dirty="0" smtClean="0"/>
              <a:t>c</a:t>
            </a:r>
            <a:r>
              <a:rPr lang="en-US" sz="2000" baseline="30000" dirty="0" smtClean="0"/>
              <a:t>2</a:t>
            </a:r>
            <a:r>
              <a:rPr lang="en-US" sz="2000" dirty="0" smtClean="0"/>
              <a:t>. </a:t>
            </a:r>
            <a:r>
              <a:rPr lang="en-US" sz="2000" dirty="0"/>
              <a:t>I calculate 5</a:t>
            </a:r>
            <a:r>
              <a:rPr lang="en-US" sz="2000" baseline="30000" dirty="0"/>
              <a:t>2</a:t>
            </a:r>
            <a:r>
              <a:rPr lang="en-US" sz="2000" dirty="0"/>
              <a:t> + 12</a:t>
            </a:r>
            <a:r>
              <a:rPr lang="en-US" sz="2000" baseline="30000" dirty="0"/>
              <a:t>2</a:t>
            </a:r>
            <a:r>
              <a:rPr lang="en-US" sz="2000" dirty="0"/>
              <a:t> = </a:t>
            </a:r>
            <a:r>
              <a:rPr lang="en-US" sz="2000" dirty="0" smtClean="0"/>
              <a:t>25 + 144 = 169. My calculator says that the square root of 169 is 13, so </a:t>
            </a:r>
            <a:r>
              <a:rPr lang="en-US" sz="2000" i="1" dirty="0" smtClean="0"/>
              <a:t>c</a:t>
            </a:r>
            <a:r>
              <a:rPr lang="en-US" sz="2000" dirty="0" smtClean="0"/>
              <a:t>= 13.”</a:t>
            </a:r>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r>
              <a:rPr lang="en-US" sz="2000" dirty="0" smtClean="0"/>
              <a:t>Which statement is true about this reasoning?</a:t>
            </a:r>
          </a:p>
          <a:p>
            <a:pPr marL="457200" indent="-457200">
              <a:buAutoNum type="alphaUcPeriod"/>
            </a:pPr>
            <a:r>
              <a:rPr lang="en-US" sz="2000" dirty="0" smtClean="0"/>
              <a:t>Brandon’s reasoning is correct.</a:t>
            </a:r>
          </a:p>
          <a:p>
            <a:pPr marL="457200" indent="-457200">
              <a:buAutoNum type="alphaUcPeriod"/>
            </a:pPr>
            <a:r>
              <a:rPr lang="en-US" sz="2000" dirty="0" smtClean="0"/>
              <a:t>The Pythagorean Theorem does not apply to this triangle.</a:t>
            </a:r>
          </a:p>
          <a:p>
            <a:pPr marL="457200" indent="-457200">
              <a:buAutoNum type="alphaUcPeriod"/>
            </a:pPr>
            <a:r>
              <a:rPr lang="en-US" sz="2000" dirty="0" smtClean="0"/>
              <a:t>The Pythagorean Theorem applies, but Brandon  made a calculation error. </a:t>
            </a:r>
          </a:p>
          <a:p>
            <a:pPr marL="457200" indent="-457200">
              <a:buAutoNum type="alphaUcPeriod"/>
            </a:pPr>
            <a:r>
              <a:rPr lang="en-US" sz="2000" dirty="0" smtClean="0"/>
              <a:t>It is true that </a:t>
            </a:r>
            <a:r>
              <a:rPr lang="en-US" sz="2000" i="1" dirty="0" smtClean="0"/>
              <a:t>c</a:t>
            </a:r>
            <a:r>
              <a:rPr lang="en-US" sz="2000" dirty="0" smtClean="0"/>
              <a:t> = 13, but Brandon’s reasoning is incorrect because used a calculator. </a:t>
            </a:r>
            <a:endParaRPr lang="en-US" sz="2000" dirty="0"/>
          </a:p>
        </p:txBody>
      </p:sp>
      <p:sp>
        <p:nvSpPr>
          <p:cNvPr id="5" name="Pentagon 4"/>
          <p:cNvSpPr/>
          <p:nvPr/>
        </p:nvSpPr>
        <p:spPr>
          <a:xfrm flipH="1">
            <a:off x="7315200" y="0"/>
            <a:ext cx="1828800" cy="914400"/>
          </a:xfrm>
          <a:prstGeom prst="homePlat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4000" b="1" dirty="0" smtClean="0"/>
              <a:t>#22</a:t>
            </a:r>
            <a:endParaRPr lang="en-US" sz="4000" b="1"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895600"/>
            <a:ext cx="243840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10716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284744"/>
            <a:ext cx="8077200" cy="1815882"/>
          </a:xfrm>
          <a:prstGeom prst="rect">
            <a:avLst/>
          </a:prstGeom>
        </p:spPr>
        <p:txBody>
          <a:bodyPr wrap="square">
            <a:spAutoFit/>
          </a:bodyPr>
          <a:lstStyle/>
          <a:p>
            <a:r>
              <a:rPr lang="en-US" sz="2800" b="1" dirty="0"/>
              <a:t>Rubric: </a:t>
            </a:r>
            <a:endParaRPr lang="en-US" sz="2800" b="1" dirty="0" smtClean="0"/>
          </a:p>
          <a:p>
            <a:r>
              <a:rPr lang="en-US" sz="2800" dirty="0" smtClean="0"/>
              <a:t>(</a:t>
            </a:r>
            <a:r>
              <a:rPr lang="en-US" sz="2800" dirty="0"/>
              <a:t>1 point) The student </a:t>
            </a:r>
            <a:r>
              <a:rPr lang="en-US" sz="2800" dirty="0" smtClean="0"/>
              <a:t>selects the correct answer. </a:t>
            </a:r>
          </a:p>
          <a:p>
            <a:endParaRPr lang="en-US" sz="2800" dirty="0"/>
          </a:p>
          <a:p>
            <a:r>
              <a:rPr lang="en-US" sz="2800" b="1" dirty="0" smtClean="0"/>
              <a:t>Answer: </a:t>
            </a:r>
            <a:r>
              <a:rPr lang="en-US" sz="2800" dirty="0" smtClean="0"/>
              <a:t>B</a:t>
            </a:r>
            <a:endParaRPr lang="en-US" sz="2800" b="1" dirty="0"/>
          </a:p>
        </p:txBody>
      </p:sp>
      <p:sp>
        <p:nvSpPr>
          <p:cNvPr id="5" name="Pentagon 4"/>
          <p:cNvSpPr/>
          <p:nvPr/>
        </p:nvSpPr>
        <p:spPr>
          <a:xfrm flipH="1">
            <a:off x="6400800" y="0"/>
            <a:ext cx="2743200" cy="914400"/>
          </a:xfrm>
          <a:prstGeom prst="homePlate">
            <a:avLst/>
          </a:prstGeom>
        </p:spPr>
        <p:style>
          <a:lnRef idx="0">
            <a:schemeClr val="accent4"/>
          </a:lnRef>
          <a:fillRef idx="3">
            <a:schemeClr val="accent4"/>
          </a:fillRef>
          <a:effectRef idx="3">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smtClean="0"/>
              <a:t>#22 </a:t>
            </a:r>
            <a:r>
              <a:rPr lang="en-US" sz="3600" b="1" dirty="0"/>
              <a:t>Answer</a:t>
            </a:r>
          </a:p>
        </p:txBody>
      </p:sp>
    </p:spTree>
    <p:extLst>
      <p:ext uri="{BB962C8B-B14F-4D97-AF65-F5344CB8AC3E}">
        <p14:creationId xmlns:p14="http://schemas.microsoft.com/office/powerpoint/2010/main" val="38807166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919" y="914400"/>
            <a:ext cx="8473281" cy="4953000"/>
          </a:xfrm>
        </p:spPr>
        <p:txBody>
          <a:bodyPr>
            <a:noAutofit/>
          </a:bodyPr>
          <a:lstStyle/>
          <a:p>
            <a:pPr marL="0" indent="0">
              <a:spcBef>
                <a:spcPts val="0"/>
              </a:spcBef>
              <a:buNone/>
            </a:pPr>
            <a:r>
              <a:rPr lang="en-US" sz="2400" dirty="0"/>
              <a:t>Sherry wants to enlarge a photograph to </a:t>
            </a:r>
            <a:r>
              <a:rPr lang="en-US" sz="2400" dirty="0" smtClean="0"/>
              <a:t>300</a:t>
            </a:r>
            <a:r>
              <a:rPr lang="en-US" sz="2400" dirty="0"/>
              <a:t>% </a:t>
            </a:r>
            <a:r>
              <a:rPr lang="en-US" sz="2400" dirty="0" smtClean="0"/>
              <a:t>of </a:t>
            </a:r>
            <a:r>
              <a:rPr lang="en-US" sz="2400" dirty="0"/>
              <a:t>its original size. </a:t>
            </a:r>
            <a:r>
              <a:rPr lang="en-US" sz="2400" dirty="0" smtClean="0"/>
              <a:t>The </a:t>
            </a:r>
            <a:r>
              <a:rPr lang="en-US" sz="2400" dirty="0"/>
              <a:t>machine she is using </a:t>
            </a:r>
            <a:r>
              <a:rPr lang="en-US" sz="2400" dirty="0" smtClean="0"/>
              <a:t>can </a:t>
            </a:r>
            <a:r>
              <a:rPr lang="en-US" sz="2400" dirty="0"/>
              <a:t>only make </a:t>
            </a:r>
            <a:endParaRPr lang="en-US" sz="2400" dirty="0" smtClean="0"/>
          </a:p>
          <a:p>
            <a:pPr marL="0" indent="0">
              <a:spcBef>
                <a:spcPts val="0"/>
              </a:spcBef>
              <a:buNone/>
            </a:pPr>
            <a:r>
              <a:rPr lang="en-US" sz="2400" dirty="0" smtClean="0"/>
              <a:t>enlargements </a:t>
            </a:r>
            <a:r>
              <a:rPr lang="en-US" sz="2400" dirty="0"/>
              <a:t>for the following </a:t>
            </a:r>
            <a:endParaRPr lang="en-US" sz="2400" dirty="0" smtClean="0"/>
          </a:p>
          <a:p>
            <a:pPr marL="0" indent="0">
              <a:spcBef>
                <a:spcPts val="0"/>
              </a:spcBef>
              <a:buNone/>
            </a:pPr>
            <a:r>
              <a:rPr lang="en-US" sz="2400" dirty="0" smtClean="0"/>
              <a:t>percentages</a:t>
            </a:r>
            <a:r>
              <a:rPr lang="en-US" sz="2400" dirty="0"/>
              <a:t>: </a:t>
            </a:r>
            <a:r>
              <a:rPr lang="en-US" sz="2400" dirty="0" smtClean="0"/>
              <a:t>100</a:t>
            </a:r>
            <a:r>
              <a:rPr lang="en-US" sz="2400" dirty="0"/>
              <a:t>%, </a:t>
            </a:r>
            <a:r>
              <a:rPr lang="en-US" sz="2400" dirty="0" smtClean="0"/>
              <a:t>125%,</a:t>
            </a:r>
          </a:p>
          <a:p>
            <a:pPr marL="0" indent="0">
              <a:spcBef>
                <a:spcPts val="0"/>
              </a:spcBef>
              <a:buNone/>
            </a:pPr>
            <a:r>
              <a:rPr lang="en-US" sz="2400" dirty="0" smtClean="0"/>
              <a:t>150</a:t>
            </a:r>
            <a:r>
              <a:rPr lang="en-US" sz="2400" dirty="0"/>
              <a:t>%, and 200%. </a:t>
            </a:r>
            <a:r>
              <a:rPr lang="en-US" sz="2400" dirty="0" smtClean="0"/>
              <a:t>Sherry thinks </a:t>
            </a:r>
          </a:p>
          <a:p>
            <a:pPr marL="0" indent="0">
              <a:spcBef>
                <a:spcPts val="0"/>
              </a:spcBef>
              <a:buNone/>
            </a:pPr>
            <a:r>
              <a:rPr lang="en-US" sz="2400" dirty="0" smtClean="0"/>
              <a:t>that </a:t>
            </a:r>
            <a:r>
              <a:rPr lang="en-US" sz="2400" dirty="0"/>
              <a:t>she should enlarge </a:t>
            </a:r>
            <a:r>
              <a:rPr lang="en-US" sz="2400" dirty="0" smtClean="0"/>
              <a:t>the </a:t>
            </a:r>
          </a:p>
          <a:p>
            <a:pPr marL="0" indent="0">
              <a:spcBef>
                <a:spcPts val="0"/>
              </a:spcBef>
              <a:buNone/>
            </a:pPr>
            <a:r>
              <a:rPr lang="en-US" sz="2400" dirty="0" smtClean="0"/>
              <a:t>photograph by 100</a:t>
            </a:r>
            <a:r>
              <a:rPr lang="en-US" sz="2400" dirty="0"/>
              <a:t>% and then </a:t>
            </a:r>
            <a:endParaRPr lang="en-US" sz="2400" dirty="0" smtClean="0"/>
          </a:p>
          <a:p>
            <a:pPr marL="0" indent="0">
              <a:spcBef>
                <a:spcPts val="0"/>
              </a:spcBef>
              <a:buNone/>
            </a:pPr>
            <a:r>
              <a:rPr lang="en-US" sz="2400" dirty="0" smtClean="0"/>
              <a:t>by 200</a:t>
            </a:r>
            <a:r>
              <a:rPr lang="en-US" sz="2400" dirty="0"/>
              <a:t>% to get a total </a:t>
            </a:r>
            <a:r>
              <a:rPr lang="en-US" sz="2400" dirty="0" smtClean="0"/>
              <a:t>enlargement </a:t>
            </a:r>
          </a:p>
          <a:p>
            <a:pPr marL="0" indent="0">
              <a:spcBef>
                <a:spcPts val="0"/>
              </a:spcBef>
              <a:buNone/>
            </a:pPr>
            <a:r>
              <a:rPr lang="en-US" sz="2400" dirty="0" smtClean="0"/>
              <a:t>of 300</a:t>
            </a:r>
            <a:r>
              <a:rPr lang="en-US" sz="2400" dirty="0"/>
              <a:t>%. </a:t>
            </a:r>
            <a:endParaRPr lang="en-US" sz="2400" dirty="0" smtClean="0"/>
          </a:p>
          <a:p>
            <a:pPr marL="0" indent="0">
              <a:spcBef>
                <a:spcPts val="0"/>
              </a:spcBef>
              <a:buNone/>
            </a:pPr>
            <a:endParaRPr lang="en-US" sz="1100" dirty="0"/>
          </a:p>
          <a:p>
            <a:pPr marL="0" indent="0">
              <a:spcBef>
                <a:spcPts val="0"/>
              </a:spcBef>
              <a:buNone/>
            </a:pPr>
            <a:r>
              <a:rPr lang="en-US" sz="2400" dirty="0"/>
              <a:t>Decide if Sherry is correct. If Sherry is correct, drag the </a:t>
            </a:r>
            <a:r>
              <a:rPr lang="en-US" sz="2400" dirty="0" smtClean="0"/>
              <a:t>100 </a:t>
            </a:r>
            <a:r>
              <a:rPr lang="en-US" sz="2400" dirty="0"/>
              <a:t>and 200 from the palette into the first two answer spaces. </a:t>
            </a:r>
            <a:r>
              <a:rPr lang="en-US" sz="2400" dirty="0" smtClean="0"/>
              <a:t>If </a:t>
            </a:r>
            <a:r>
              <a:rPr lang="en-US" sz="2400" dirty="0"/>
              <a:t>Sherry is incorrect, drag a sequence of enlargements she can use to get a total enlargement of </a:t>
            </a:r>
            <a:r>
              <a:rPr lang="en-US" sz="2400" dirty="0" smtClean="0"/>
              <a:t>300</a:t>
            </a:r>
            <a:r>
              <a:rPr lang="en-US" sz="2400" dirty="0"/>
              <a:t>%. </a:t>
            </a:r>
            <a:r>
              <a:rPr lang="en-US" sz="2400" dirty="0" smtClean="0"/>
              <a:t>Each </a:t>
            </a:r>
            <a:r>
              <a:rPr lang="en-US" sz="2400" dirty="0"/>
              <a:t>enlargement percentage may be used more than once. If a sequence is not needed, leave the box blank. 	</a:t>
            </a:r>
          </a:p>
        </p:txBody>
      </p:sp>
      <p:sp>
        <p:nvSpPr>
          <p:cNvPr id="6" name="Pentagon 5"/>
          <p:cNvSpPr/>
          <p:nvPr/>
        </p:nvSpPr>
        <p:spPr>
          <a:xfrm flipH="1">
            <a:off x="7315200" y="0"/>
            <a:ext cx="1828800" cy="914400"/>
          </a:xfrm>
          <a:prstGeom prst="homePlat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4000" b="1" dirty="0" smtClean="0"/>
              <a:t>#23</a:t>
            </a:r>
            <a:endParaRPr lang="en-US" sz="4000" b="1" dirty="0"/>
          </a:p>
        </p:txBody>
      </p:sp>
      <p:pic>
        <p:nvPicPr>
          <p:cNvPr id="8" name="Picture 4" descr="C:\Users\Shannon\AppData\Local\Microsoft\Windows\INetCache\IE\CL72NDSD\MC90043388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4507" y="136525"/>
            <a:ext cx="6397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375" y="1676400"/>
            <a:ext cx="2943225"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05831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95400"/>
            <a:ext cx="7772400" cy="3108543"/>
          </a:xfrm>
          <a:prstGeom prst="rect">
            <a:avLst/>
          </a:prstGeom>
        </p:spPr>
        <p:txBody>
          <a:bodyPr wrap="square">
            <a:spAutoFit/>
          </a:bodyPr>
          <a:lstStyle/>
          <a:p>
            <a:r>
              <a:rPr lang="en-US" sz="2800" b="1" dirty="0"/>
              <a:t>Rubric: </a:t>
            </a:r>
          </a:p>
          <a:p>
            <a:r>
              <a:rPr lang="en-US" sz="2800" dirty="0" smtClean="0"/>
              <a:t>(1 point) The </a:t>
            </a:r>
            <a:r>
              <a:rPr lang="en-US" sz="2800" dirty="0"/>
              <a:t>student drags the percentages into the appropriate boxes to show Sherry is </a:t>
            </a:r>
            <a:r>
              <a:rPr lang="en-US" sz="2800" dirty="0" smtClean="0"/>
              <a:t>incorrect. </a:t>
            </a:r>
          </a:p>
          <a:p>
            <a:endParaRPr lang="en-US" sz="2800" dirty="0" smtClean="0"/>
          </a:p>
          <a:p>
            <a:endParaRPr lang="en-US" sz="2800" dirty="0"/>
          </a:p>
          <a:p>
            <a:r>
              <a:rPr lang="en-US" sz="2800" b="1" dirty="0" smtClean="0"/>
              <a:t>Answer: </a:t>
            </a:r>
            <a:r>
              <a:rPr lang="en-US" sz="2800" dirty="0" smtClean="0"/>
              <a:t>250, 150; other </a:t>
            </a:r>
            <a:r>
              <a:rPr lang="en-US" sz="2800" dirty="0"/>
              <a:t>correct responses are possible. </a:t>
            </a:r>
          </a:p>
        </p:txBody>
      </p:sp>
      <p:sp>
        <p:nvSpPr>
          <p:cNvPr id="5" name="Pentagon 4"/>
          <p:cNvSpPr/>
          <p:nvPr/>
        </p:nvSpPr>
        <p:spPr>
          <a:xfrm flipH="1">
            <a:off x="6400800" y="0"/>
            <a:ext cx="2743200" cy="914400"/>
          </a:xfrm>
          <a:prstGeom prst="homePlate">
            <a:avLst/>
          </a:prstGeom>
        </p:spPr>
        <p:style>
          <a:lnRef idx="0">
            <a:schemeClr val="accent4"/>
          </a:lnRef>
          <a:fillRef idx="3">
            <a:schemeClr val="accent4"/>
          </a:fillRef>
          <a:effectRef idx="3">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smtClean="0"/>
              <a:t>#23 </a:t>
            </a:r>
            <a:r>
              <a:rPr lang="en-US" sz="3600" b="1" dirty="0"/>
              <a:t>Answer</a:t>
            </a:r>
          </a:p>
        </p:txBody>
      </p:sp>
    </p:spTree>
    <p:extLst>
      <p:ext uri="{BB962C8B-B14F-4D97-AF65-F5344CB8AC3E}">
        <p14:creationId xmlns:p14="http://schemas.microsoft.com/office/powerpoint/2010/main" val="33255772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919" y="914400"/>
            <a:ext cx="8473281" cy="4953000"/>
          </a:xfrm>
        </p:spPr>
        <p:txBody>
          <a:bodyPr>
            <a:noAutofit/>
          </a:bodyPr>
          <a:lstStyle/>
          <a:p>
            <a:pPr marL="0" indent="0">
              <a:spcBef>
                <a:spcPts val="0"/>
              </a:spcBef>
              <a:buNone/>
            </a:pPr>
            <a:r>
              <a:rPr lang="en-US" sz="2000" dirty="0" smtClean="0"/>
              <a:t>The two graphs shown represent the equations </a:t>
            </a:r>
            <a:r>
              <a:rPr lang="en-US" sz="2000" i="1" dirty="0" smtClean="0"/>
              <a:t>y</a:t>
            </a:r>
            <a:r>
              <a:rPr lang="en-US" sz="2000" dirty="0" smtClean="0"/>
              <a:t> = </a:t>
            </a:r>
            <a:r>
              <a:rPr lang="en-US" sz="2000" i="1" dirty="0" smtClean="0"/>
              <a:t>P ∙ </a:t>
            </a:r>
            <a:r>
              <a:rPr lang="en-US" sz="2000" i="1" dirty="0" err="1" smtClean="0"/>
              <a:t>b</a:t>
            </a:r>
            <a:r>
              <a:rPr lang="en-US" sz="2000" i="1" baseline="30000" dirty="0" err="1" smtClean="0"/>
              <a:t>x</a:t>
            </a:r>
            <a:r>
              <a:rPr lang="en-US" sz="2000" dirty="0" smtClean="0"/>
              <a:t> and </a:t>
            </a:r>
          </a:p>
          <a:p>
            <a:pPr marL="0" indent="0">
              <a:spcBef>
                <a:spcPts val="0"/>
              </a:spcBef>
              <a:buNone/>
            </a:pPr>
            <a:r>
              <a:rPr lang="en-US" sz="2000" i="1" dirty="0" smtClean="0"/>
              <a:t>y </a:t>
            </a:r>
            <a:r>
              <a:rPr lang="en-US" sz="2000" dirty="0" smtClean="0"/>
              <a:t>= </a:t>
            </a:r>
            <a:r>
              <a:rPr lang="en-US" sz="2000" i="1" dirty="0" smtClean="0"/>
              <a:t>a(x – h)</a:t>
            </a:r>
            <a:r>
              <a:rPr lang="en-US" sz="2000" baseline="30000" dirty="0" smtClean="0"/>
              <a:t>2</a:t>
            </a:r>
            <a:r>
              <a:rPr lang="en-US" sz="2000" dirty="0" smtClean="0"/>
              <a:t> + </a:t>
            </a:r>
            <a:r>
              <a:rPr lang="en-US" sz="2000" i="1" dirty="0" smtClean="0"/>
              <a:t>k</a:t>
            </a:r>
            <a:r>
              <a:rPr lang="en-US" sz="2000" dirty="0" smtClean="0"/>
              <a:t>, where </a:t>
            </a:r>
            <a:r>
              <a:rPr lang="en-US" sz="2000" i="1" dirty="0" smtClean="0"/>
              <a:t>a, b</a:t>
            </a:r>
            <a:r>
              <a:rPr lang="en-US" sz="2000" dirty="0" smtClean="0"/>
              <a:t> &gt; 0, and </a:t>
            </a:r>
            <a:r>
              <a:rPr lang="en-US" sz="2000" i="1" dirty="0" smtClean="0"/>
              <a:t>h, k</a:t>
            </a:r>
            <a:r>
              <a:rPr lang="en-US" sz="2000" dirty="0" smtClean="0"/>
              <a:t> and </a:t>
            </a:r>
            <a:r>
              <a:rPr lang="en-US" sz="2000" i="1" dirty="0" smtClean="0"/>
              <a:t>P</a:t>
            </a:r>
            <a:r>
              <a:rPr lang="en-US" sz="2000" dirty="0" smtClean="0"/>
              <a:t> are rational numbers. </a:t>
            </a:r>
          </a:p>
          <a:p>
            <a:pPr marL="0" indent="0">
              <a:spcBef>
                <a:spcPts val="0"/>
              </a:spcBef>
              <a:buNone/>
            </a:pPr>
            <a:endParaRPr lang="en-US" sz="2000" dirty="0"/>
          </a:p>
          <a:p>
            <a:pPr marL="0" indent="0">
              <a:spcBef>
                <a:spcPts val="0"/>
              </a:spcBef>
              <a:buNone/>
            </a:pPr>
            <a:endParaRPr lang="en-US" sz="2000" dirty="0" smtClean="0"/>
          </a:p>
          <a:p>
            <a:pPr marL="0" indent="0">
              <a:spcBef>
                <a:spcPts val="0"/>
              </a:spcBef>
              <a:buNone/>
            </a:pPr>
            <a:endParaRPr lang="en-US" sz="2000" dirty="0"/>
          </a:p>
          <a:p>
            <a:pPr marL="0" indent="0">
              <a:spcBef>
                <a:spcPts val="0"/>
              </a:spcBef>
              <a:buNone/>
            </a:pPr>
            <a:endParaRPr lang="en-US" sz="2000" dirty="0" smtClean="0"/>
          </a:p>
          <a:p>
            <a:pPr marL="0" indent="0">
              <a:spcBef>
                <a:spcPts val="0"/>
              </a:spcBef>
              <a:buNone/>
            </a:pPr>
            <a:endParaRPr lang="en-US" sz="2000" dirty="0"/>
          </a:p>
          <a:p>
            <a:pPr marL="0" indent="0">
              <a:spcBef>
                <a:spcPts val="0"/>
              </a:spcBef>
              <a:buNone/>
            </a:pPr>
            <a:endParaRPr lang="en-US" sz="2000" dirty="0" smtClean="0"/>
          </a:p>
          <a:p>
            <a:pPr marL="0" indent="0">
              <a:spcBef>
                <a:spcPts val="0"/>
              </a:spcBef>
              <a:buNone/>
            </a:pPr>
            <a:endParaRPr lang="en-US" sz="2000" dirty="0"/>
          </a:p>
          <a:p>
            <a:pPr marL="0" indent="0">
              <a:spcBef>
                <a:spcPts val="0"/>
              </a:spcBef>
              <a:buNone/>
            </a:pPr>
            <a:r>
              <a:rPr lang="en-US" sz="2000" dirty="0" smtClean="0"/>
              <a:t>Which statement best describes the number of solutions the equation </a:t>
            </a:r>
            <a:r>
              <a:rPr lang="en-US" sz="2000" i="1" dirty="0" smtClean="0"/>
              <a:t>P </a:t>
            </a:r>
            <a:r>
              <a:rPr lang="en-US" sz="2000" i="1" dirty="0"/>
              <a:t>∙ </a:t>
            </a:r>
            <a:r>
              <a:rPr lang="en-US" sz="2000" i="1" dirty="0" err="1"/>
              <a:t>b</a:t>
            </a:r>
            <a:r>
              <a:rPr lang="en-US" sz="2000" i="1" baseline="30000" dirty="0" err="1"/>
              <a:t>x</a:t>
            </a:r>
            <a:r>
              <a:rPr lang="en-US" sz="2000" dirty="0"/>
              <a:t> </a:t>
            </a:r>
            <a:r>
              <a:rPr lang="en-US" sz="2000" dirty="0" smtClean="0"/>
              <a:t>= </a:t>
            </a:r>
            <a:r>
              <a:rPr lang="en-US" sz="2000" i="1" dirty="0"/>
              <a:t>a(x – h)</a:t>
            </a:r>
            <a:r>
              <a:rPr lang="en-US" sz="2000" baseline="30000" dirty="0"/>
              <a:t>2</a:t>
            </a:r>
            <a:r>
              <a:rPr lang="en-US" sz="2000" dirty="0"/>
              <a:t> + </a:t>
            </a:r>
            <a:r>
              <a:rPr lang="en-US" sz="2000" i="1" dirty="0" smtClean="0"/>
              <a:t>k</a:t>
            </a:r>
            <a:r>
              <a:rPr lang="en-US" sz="2000" dirty="0" smtClean="0"/>
              <a:t> has and why?</a:t>
            </a:r>
          </a:p>
          <a:p>
            <a:pPr marL="457200" indent="-457200">
              <a:spcBef>
                <a:spcPts val="0"/>
              </a:spcBef>
              <a:buAutoNum type="alphaUcPeriod"/>
            </a:pPr>
            <a:r>
              <a:rPr lang="en-US" sz="2000" dirty="0" smtClean="0"/>
              <a:t>There is only one solution because </a:t>
            </a:r>
            <a:r>
              <a:rPr lang="en-US" sz="2000" i="1" dirty="0" smtClean="0"/>
              <a:t>b</a:t>
            </a:r>
            <a:r>
              <a:rPr lang="en-US" sz="2000" dirty="0" smtClean="0"/>
              <a:t> can’t be negative.</a:t>
            </a:r>
          </a:p>
          <a:p>
            <a:pPr marL="457200" indent="-457200">
              <a:spcBef>
                <a:spcPts val="0"/>
              </a:spcBef>
              <a:buAutoNum type="alphaUcPeriod"/>
            </a:pPr>
            <a:r>
              <a:rPr lang="en-US" sz="2000" dirty="0" smtClean="0"/>
              <a:t>There are no solutions to this equation because you can’t solve it.</a:t>
            </a:r>
          </a:p>
          <a:p>
            <a:pPr marL="457200" indent="-457200">
              <a:spcBef>
                <a:spcPts val="0"/>
              </a:spcBef>
              <a:buAutoNum type="alphaUcPeriod"/>
            </a:pPr>
            <a:r>
              <a:rPr lang="en-US" sz="2000" dirty="0" smtClean="0"/>
              <a:t>There are exactly two solutions because the graphs intersect twice.</a:t>
            </a:r>
          </a:p>
          <a:p>
            <a:pPr marL="457200" indent="-457200">
              <a:spcBef>
                <a:spcPts val="0"/>
              </a:spcBef>
              <a:buAutoNum type="alphaUcPeriod"/>
            </a:pPr>
            <a:r>
              <a:rPr lang="en-US" sz="2000" dirty="0" smtClean="0"/>
              <a:t>There could be three solutions because the graphs might intersect at a third point. </a:t>
            </a:r>
            <a:endParaRPr lang="en-US" sz="2000" dirty="0"/>
          </a:p>
        </p:txBody>
      </p:sp>
      <p:sp>
        <p:nvSpPr>
          <p:cNvPr id="6" name="Pentagon 5"/>
          <p:cNvSpPr/>
          <p:nvPr/>
        </p:nvSpPr>
        <p:spPr>
          <a:xfrm flipH="1">
            <a:off x="7315200" y="0"/>
            <a:ext cx="1828800" cy="914400"/>
          </a:xfrm>
          <a:prstGeom prst="homePlat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4000" b="1" dirty="0" smtClean="0"/>
              <a:t>#24</a:t>
            </a:r>
            <a:endParaRPr lang="en-US" sz="4000" b="1"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600200"/>
            <a:ext cx="1912902" cy="1905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17684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95400"/>
            <a:ext cx="7772400" cy="1815882"/>
          </a:xfrm>
          <a:prstGeom prst="rect">
            <a:avLst/>
          </a:prstGeom>
        </p:spPr>
        <p:txBody>
          <a:bodyPr wrap="square">
            <a:spAutoFit/>
          </a:bodyPr>
          <a:lstStyle/>
          <a:p>
            <a:r>
              <a:rPr lang="en-US" sz="2800" b="1" dirty="0"/>
              <a:t>Rubric: </a:t>
            </a:r>
          </a:p>
          <a:p>
            <a:r>
              <a:rPr lang="en-US" sz="2800" dirty="0" smtClean="0"/>
              <a:t>(1 point) The </a:t>
            </a:r>
            <a:r>
              <a:rPr lang="en-US" sz="2800" dirty="0"/>
              <a:t>student </a:t>
            </a:r>
            <a:r>
              <a:rPr lang="en-US" sz="2800" dirty="0" smtClean="0"/>
              <a:t>selects the correct answer. </a:t>
            </a:r>
          </a:p>
          <a:p>
            <a:endParaRPr lang="en-US" sz="2800" dirty="0"/>
          </a:p>
          <a:p>
            <a:r>
              <a:rPr lang="en-US" sz="2800" b="1" dirty="0" smtClean="0"/>
              <a:t>Answer: </a:t>
            </a:r>
            <a:r>
              <a:rPr lang="en-US" sz="2800" dirty="0" smtClean="0"/>
              <a:t>D</a:t>
            </a:r>
            <a:endParaRPr lang="en-US" sz="2800" dirty="0"/>
          </a:p>
        </p:txBody>
      </p:sp>
      <p:sp>
        <p:nvSpPr>
          <p:cNvPr id="5" name="Pentagon 4"/>
          <p:cNvSpPr/>
          <p:nvPr/>
        </p:nvSpPr>
        <p:spPr>
          <a:xfrm flipH="1">
            <a:off x="6400800" y="0"/>
            <a:ext cx="2743200" cy="914400"/>
          </a:xfrm>
          <a:prstGeom prst="homePlate">
            <a:avLst/>
          </a:prstGeom>
        </p:spPr>
        <p:style>
          <a:lnRef idx="0">
            <a:schemeClr val="accent4"/>
          </a:lnRef>
          <a:fillRef idx="3">
            <a:schemeClr val="accent4"/>
          </a:fillRef>
          <a:effectRef idx="3">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smtClean="0"/>
              <a:t>#24 </a:t>
            </a:r>
            <a:r>
              <a:rPr lang="en-US" sz="3600" b="1" dirty="0"/>
              <a:t>Answer</a:t>
            </a:r>
          </a:p>
        </p:txBody>
      </p:sp>
    </p:spTree>
    <p:extLst>
      <p:ext uri="{BB962C8B-B14F-4D97-AF65-F5344CB8AC3E}">
        <p14:creationId xmlns:p14="http://schemas.microsoft.com/office/powerpoint/2010/main" val="2710097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609600" y="1219200"/>
                <a:ext cx="7848600" cy="3234090"/>
              </a:xfrm>
              <a:prstGeom prst="rect">
                <a:avLst/>
              </a:prstGeom>
            </p:spPr>
            <p:txBody>
              <a:bodyPr wrap="square">
                <a:spAutoFit/>
              </a:bodyPr>
              <a:lstStyle/>
              <a:p>
                <a:r>
                  <a:rPr lang="en-US" sz="2800" b="1" dirty="0" smtClean="0"/>
                  <a:t>Rubric: </a:t>
                </a:r>
              </a:p>
              <a:p>
                <a:r>
                  <a:rPr lang="en-US" sz="2800" dirty="0" smtClean="0"/>
                  <a:t>(</a:t>
                </a:r>
                <a:r>
                  <a:rPr lang="en-US" sz="2800" dirty="0"/>
                  <a:t>1 </a:t>
                </a:r>
                <a:r>
                  <a:rPr lang="en-US" sz="2800" dirty="0" smtClean="0"/>
                  <a:t>point) </a:t>
                </a:r>
                <a:r>
                  <a:rPr lang="en-US" sz="2800" dirty="0"/>
                  <a:t>The student </a:t>
                </a:r>
                <a:r>
                  <a:rPr lang="en-US" sz="2800" dirty="0" smtClean="0"/>
                  <a:t>enters the coordinate of two points that have the same </a:t>
                </a:r>
                <a:r>
                  <a:rPr lang="en-US" sz="2800" i="1" dirty="0" smtClean="0"/>
                  <a:t>x</a:t>
                </a:r>
                <a:r>
                  <a:rPr lang="en-US" sz="2800" dirty="0" smtClean="0"/>
                  <a:t>-coordinates and different </a:t>
                </a:r>
                <a:r>
                  <a:rPr lang="en-US" sz="2800" i="1" dirty="0" smtClean="0"/>
                  <a:t>y</a:t>
                </a:r>
                <a:r>
                  <a:rPr lang="en-US" sz="2800" dirty="0" smtClean="0"/>
                  <a:t>-coordinates and that lie on the circle in the response box. </a:t>
                </a:r>
              </a:p>
              <a:p>
                <a:endParaRPr lang="en-US" sz="2800" dirty="0"/>
              </a:p>
              <a:p>
                <a:r>
                  <a:rPr lang="en-US" sz="2800" b="1" dirty="0" smtClean="0"/>
                  <a:t>Answer: </a:t>
                </a:r>
                <a:r>
                  <a:rPr lang="en-US" sz="2800" dirty="0" smtClean="0"/>
                  <a:t>-5 ≤ </a:t>
                </a:r>
                <a:r>
                  <a:rPr lang="en-US" sz="2800" i="1" dirty="0" smtClean="0"/>
                  <a:t>x</a:t>
                </a:r>
                <a:r>
                  <a:rPr lang="en-US" sz="2800" dirty="0" smtClean="0"/>
                  <a:t> ≤ 5 and </a:t>
                </a:r>
                <a:r>
                  <a:rPr lang="en-US" sz="2800" i="1" dirty="0" smtClean="0"/>
                  <a:t>y</a:t>
                </a:r>
                <a:r>
                  <a:rPr lang="en-US" sz="2800" dirty="0" smtClean="0"/>
                  <a:t> = </a:t>
                </a:r>
                <a14:m>
                  <m:oMath xmlns:m="http://schemas.openxmlformats.org/officeDocument/2006/math">
                    <m:rad>
                      <m:radPr>
                        <m:degHide m:val="on"/>
                        <m:ctrlPr>
                          <a:rPr lang="en-US" sz="2800" i="1" smtClean="0">
                            <a:latin typeface="Cambria Math"/>
                          </a:rPr>
                        </m:ctrlPr>
                      </m:radPr>
                      <m:deg/>
                      <m:e>
                        <m:r>
                          <a:rPr lang="en-US" sz="2800" b="0" i="1" smtClean="0">
                            <a:latin typeface="Cambria Math"/>
                          </a:rPr>
                          <m:t>25−</m:t>
                        </m:r>
                        <m:sSup>
                          <m:sSupPr>
                            <m:ctrlPr>
                              <a:rPr lang="en-US" sz="2800" b="0" i="1" smtClean="0">
                                <a:latin typeface="Cambria Math"/>
                              </a:rPr>
                            </m:ctrlPr>
                          </m:sSupPr>
                          <m:e>
                            <m:r>
                              <a:rPr lang="en-US" sz="2800" b="0" i="1" smtClean="0">
                                <a:latin typeface="Cambria Math"/>
                              </a:rPr>
                              <m:t>𝑥</m:t>
                            </m:r>
                          </m:e>
                          <m:sup>
                            <m:r>
                              <a:rPr lang="en-US" sz="2800" b="0" i="1" smtClean="0">
                                <a:latin typeface="Cambria Math"/>
                              </a:rPr>
                              <m:t>2</m:t>
                            </m:r>
                          </m:sup>
                        </m:sSup>
                      </m:e>
                    </m:rad>
                  </m:oMath>
                </a14:m>
                <a:endParaRPr lang="en-US" sz="2800" b="1" dirty="0" smtClean="0"/>
              </a:p>
            </p:txBody>
          </p:sp>
        </mc:Choice>
        <mc:Fallback xmlns="">
          <p:sp>
            <p:nvSpPr>
              <p:cNvPr id="2" name="Rectangle 1"/>
              <p:cNvSpPr>
                <a:spLocks noRot="1" noChangeAspect="1" noMove="1" noResize="1" noEditPoints="1" noAdjustHandles="1" noChangeArrowheads="1" noChangeShapeType="1" noTextEdit="1"/>
              </p:cNvSpPr>
              <p:nvPr/>
            </p:nvSpPr>
            <p:spPr>
              <a:xfrm>
                <a:off x="609600" y="1219200"/>
                <a:ext cx="7848600" cy="3234090"/>
              </a:xfrm>
              <a:prstGeom prst="rect">
                <a:avLst/>
              </a:prstGeom>
              <a:blipFill rotWithShape="1">
                <a:blip r:embed="rId3"/>
                <a:stretch>
                  <a:fillRect l="-1553" t="-1695" b="-2260"/>
                </a:stretch>
              </a:blipFill>
            </p:spPr>
            <p:txBody>
              <a:bodyPr/>
              <a:lstStyle/>
              <a:p>
                <a:r>
                  <a:rPr lang="en-US">
                    <a:noFill/>
                  </a:rPr>
                  <a:t> </a:t>
                </a:r>
              </a:p>
            </p:txBody>
          </p:sp>
        </mc:Fallback>
      </mc:AlternateContent>
      <p:sp>
        <p:nvSpPr>
          <p:cNvPr id="5" name="Pentagon 4"/>
          <p:cNvSpPr/>
          <p:nvPr/>
        </p:nvSpPr>
        <p:spPr>
          <a:xfrm flipH="1">
            <a:off x="6400800" y="0"/>
            <a:ext cx="2743200" cy="914400"/>
          </a:xfrm>
          <a:prstGeom prst="homePlate">
            <a:avLst/>
          </a:prstGeom>
        </p:spPr>
        <p:style>
          <a:lnRef idx="0">
            <a:schemeClr val="accent4"/>
          </a:lnRef>
          <a:fillRef idx="3">
            <a:schemeClr val="accent4"/>
          </a:fillRef>
          <a:effectRef idx="3">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smtClean="0"/>
              <a:t>#2 </a:t>
            </a:r>
            <a:r>
              <a:rPr lang="en-US" sz="3600" b="1" dirty="0"/>
              <a:t>Answer</a:t>
            </a:r>
          </a:p>
        </p:txBody>
      </p:sp>
    </p:spTree>
    <p:extLst>
      <p:ext uri="{BB962C8B-B14F-4D97-AF65-F5344CB8AC3E}">
        <p14:creationId xmlns:p14="http://schemas.microsoft.com/office/powerpoint/2010/main" val="26169814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473281" cy="4953000"/>
          </a:xfrm>
        </p:spPr>
        <p:txBody>
          <a:bodyPr>
            <a:noAutofit/>
          </a:bodyPr>
          <a:lstStyle/>
          <a:p>
            <a:pPr marL="0" indent="0">
              <a:spcBef>
                <a:spcPts val="0"/>
              </a:spcBef>
              <a:buNone/>
            </a:pPr>
            <a:r>
              <a:rPr lang="en-US" sz="2400" dirty="0" smtClean="0"/>
              <a:t>The line through </a:t>
            </a:r>
            <a:r>
              <a:rPr lang="en-US" sz="2400" i="1" dirty="0" smtClean="0"/>
              <a:t>A</a:t>
            </a:r>
            <a:r>
              <a:rPr lang="en-US" sz="2400" dirty="0" smtClean="0"/>
              <a:t> and </a:t>
            </a:r>
            <a:r>
              <a:rPr lang="en-US" sz="2400" i="1" dirty="0" smtClean="0"/>
              <a:t>B</a:t>
            </a:r>
            <a:r>
              <a:rPr lang="en-US" sz="2400" dirty="0"/>
              <a:t> </a:t>
            </a:r>
            <a:r>
              <a:rPr lang="en-US" sz="2400" dirty="0" smtClean="0"/>
              <a:t>intersects the line through </a:t>
            </a:r>
            <a:r>
              <a:rPr lang="en-US" sz="2400" i="1" dirty="0" smtClean="0"/>
              <a:t>C</a:t>
            </a:r>
            <a:r>
              <a:rPr lang="en-US" sz="2400" dirty="0" smtClean="0"/>
              <a:t> and </a:t>
            </a:r>
            <a:r>
              <a:rPr lang="en-US" sz="2400" i="1" dirty="0" smtClean="0"/>
              <a:t>D</a:t>
            </a:r>
            <a:r>
              <a:rPr lang="en-US" sz="2400" dirty="0" smtClean="0"/>
              <a:t> at point </a:t>
            </a:r>
            <a:r>
              <a:rPr lang="en-US" sz="2400" i="1" dirty="0" smtClean="0"/>
              <a:t>P</a:t>
            </a:r>
            <a:r>
              <a:rPr lang="en-US" sz="2400" dirty="0" smtClean="0"/>
              <a:t>, as shown in the figure. Prove that angle </a:t>
            </a:r>
            <a:r>
              <a:rPr lang="en-US" sz="2400" i="1" dirty="0" smtClean="0"/>
              <a:t>APC</a:t>
            </a:r>
            <a:r>
              <a:rPr lang="en-US" sz="2400" dirty="0" smtClean="0"/>
              <a:t> is congruent to angle </a:t>
            </a:r>
            <a:r>
              <a:rPr lang="en-US" sz="2400" i="1" dirty="0" smtClean="0"/>
              <a:t>BPD</a:t>
            </a:r>
            <a:r>
              <a:rPr lang="en-US" sz="2400" dirty="0" smtClean="0"/>
              <a:t>. </a:t>
            </a:r>
            <a:endParaRPr lang="en-US" sz="2400" dirty="0"/>
          </a:p>
        </p:txBody>
      </p:sp>
      <p:sp>
        <p:nvSpPr>
          <p:cNvPr id="6" name="Pentagon 5"/>
          <p:cNvSpPr/>
          <p:nvPr/>
        </p:nvSpPr>
        <p:spPr>
          <a:xfrm flipH="1">
            <a:off x="7315200" y="0"/>
            <a:ext cx="1828800" cy="914400"/>
          </a:xfrm>
          <a:prstGeom prst="homePlat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4000" b="1" dirty="0" smtClean="0"/>
              <a:t>#25</a:t>
            </a:r>
            <a:endParaRPr lang="en-US" sz="4000" b="1"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399" y="2362200"/>
            <a:ext cx="3133725"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92865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95400"/>
            <a:ext cx="7772400" cy="1938992"/>
          </a:xfrm>
          <a:prstGeom prst="rect">
            <a:avLst/>
          </a:prstGeom>
        </p:spPr>
        <p:txBody>
          <a:bodyPr wrap="square">
            <a:spAutoFit/>
          </a:bodyPr>
          <a:lstStyle/>
          <a:p>
            <a:r>
              <a:rPr lang="en-US" sz="2000" b="1" dirty="0"/>
              <a:t>Rubric: </a:t>
            </a:r>
          </a:p>
          <a:p>
            <a:r>
              <a:rPr lang="en-US" sz="2000" dirty="0" smtClean="0"/>
              <a:t>(2 points) The </a:t>
            </a:r>
            <a:r>
              <a:rPr lang="en-US" sz="2000" dirty="0"/>
              <a:t>student </a:t>
            </a:r>
            <a:r>
              <a:rPr lang="en-US" sz="2000" dirty="0" smtClean="0"/>
              <a:t>gives a correct argument for the angle congruence.</a:t>
            </a:r>
          </a:p>
          <a:p>
            <a:r>
              <a:rPr lang="en-US" sz="2000" dirty="0" smtClean="0"/>
              <a:t>(1 point) The student gives a response that shows some understanding of a correct argument, but some details are missing or unclear. </a:t>
            </a:r>
          </a:p>
          <a:p>
            <a:endParaRPr lang="en-US" sz="2000" dirty="0"/>
          </a:p>
          <a:p>
            <a:r>
              <a:rPr lang="en-US" sz="2000" b="1" dirty="0" smtClean="0"/>
              <a:t>Answer: </a:t>
            </a:r>
            <a:r>
              <a:rPr lang="en-US" sz="2000" dirty="0" smtClean="0"/>
              <a:t>Examples:</a:t>
            </a:r>
            <a:endParaRPr lang="en-US" sz="2000" dirty="0"/>
          </a:p>
        </p:txBody>
      </p:sp>
      <p:sp>
        <p:nvSpPr>
          <p:cNvPr id="5" name="Pentagon 4"/>
          <p:cNvSpPr/>
          <p:nvPr/>
        </p:nvSpPr>
        <p:spPr>
          <a:xfrm flipH="1">
            <a:off x="6400800" y="0"/>
            <a:ext cx="2743200" cy="914400"/>
          </a:xfrm>
          <a:prstGeom prst="homePlate">
            <a:avLst/>
          </a:prstGeom>
        </p:spPr>
        <p:style>
          <a:lnRef idx="0">
            <a:schemeClr val="accent4"/>
          </a:lnRef>
          <a:fillRef idx="3">
            <a:schemeClr val="accent4"/>
          </a:fillRef>
          <a:effectRef idx="3">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smtClean="0"/>
              <a:t>#25 </a:t>
            </a:r>
            <a:r>
              <a:rPr lang="en-US" sz="3600" b="1" dirty="0"/>
              <a:t>Answer</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429000"/>
            <a:ext cx="8601075"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5032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458200" cy="1828800"/>
          </a:xfrm>
        </p:spPr>
        <p:txBody>
          <a:bodyPr>
            <a:noAutofit/>
          </a:bodyPr>
          <a:lstStyle/>
          <a:p>
            <a:pPr marL="0" indent="0">
              <a:buNone/>
            </a:pPr>
            <a:r>
              <a:rPr lang="en-US" sz="2400" dirty="0" smtClean="0"/>
              <a:t>Consider the two numbers </a:t>
            </a:r>
            <a:r>
              <a:rPr lang="en-US" sz="2400" i="1" dirty="0" smtClean="0"/>
              <a:t>a </a:t>
            </a:r>
            <a:r>
              <a:rPr lang="en-US" sz="2400" dirty="0" smtClean="0"/>
              <a:t>and </a:t>
            </a:r>
            <a:r>
              <a:rPr lang="en-US" sz="2400" i="1" dirty="0" smtClean="0"/>
              <a:t>b </a:t>
            </a:r>
            <a:r>
              <a:rPr lang="en-US" sz="2400" dirty="0" smtClean="0"/>
              <a:t> as well as their sum and product. Drag </a:t>
            </a:r>
            <a:r>
              <a:rPr lang="en-US" sz="2400" dirty="0"/>
              <a:t>values </a:t>
            </a:r>
            <a:r>
              <a:rPr lang="en-US" sz="2400" dirty="0" smtClean="0"/>
              <a:t>for </a:t>
            </a:r>
            <a:r>
              <a:rPr lang="en-US" sz="2400" i="1" dirty="0" smtClean="0"/>
              <a:t>a </a:t>
            </a:r>
            <a:r>
              <a:rPr lang="en-US" sz="2400" dirty="0" smtClean="0"/>
              <a:t> and </a:t>
            </a:r>
            <a:r>
              <a:rPr lang="en-US" sz="2400" i="1" dirty="0" smtClean="0"/>
              <a:t>b</a:t>
            </a:r>
            <a:r>
              <a:rPr lang="en-US" sz="2400" dirty="0" smtClean="0"/>
              <a:t> </a:t>
            </a:r>
            <a:r>
              <a:rPr lang="en-US" sz="2400" dirty="0"/>
              <a:t>into the boxes to </a:t>
            </a:r>
            <a:r>
              <a:rPr lang="en-US" sz="2400" dirty="0" smtClean="0"/>
              <a:t>make </a:t>
            </a:r>
            <a:r>
              <a:rPr lang="en-US" sz="2400" dirty="0"/>
              <a:t>the paired statements true for </a:t>
            </a:r>
            <a:r>
              <a:rPr lang="en-US" sz="2400" dirty="0" smtClean="0"/>
              <a:t>both </a:t>
            </a:r>
            <a:r>
              <a:rPr lang="en-US" sz="2400" i="1" dirty="0" smtClean="0"/>
              <a:t>a ∙ b</a:t>
            </a:r>
            <a:r>
              <a:rPr lang="en-US" sz="2400" dirty="0" smtClean="0"/>
              <a:t> and </a:t>
            </a:r>
            <a:r>
              <a:rPr lang="en-US" sz="2400" i="1" dirty="0" smtClean="0"/>
              <a:t>a </a:t>
            </a:r>
            <a:r>
              <a:rPr lang="en-US" sz="2400" dirty="0" smtClean="0"/>
              <a:t>+ </a:t>
            </a:r>
            <a:r>
              <a:rPr lang="en-US" sz="2400" i="1" dirty="0" smtClean="0"/>
              <a:t>b. </a:t>
            </a:r>
            <a:r>
              <a:rPr lang="en-US" sz="2400" dirty="0" smtClean="0"/>
              <a:t>If </a:t>
            </a:r>
            <a:r>
              <a:rPr lang="en-US" sz="2400" dirty="0"/>
              <a:t>none of the values make both </a:t>
            </a:r>
            <a:r>
              <a:rPr lang="en-US" sz="2400" dirty="0" smtClean="0"/>
              <a:t>statements </a:t>
            </a:r>
            <a:r>
              <a:rPr lang="en-US" sz="2400" dirty="0"/>
              <a:t>true, leave the boxes empty for </a:t>
            </a:r>
            <a:r>
              <a:rPr lang="en-US" sz="2400" dirty="0" smtClean="0"/>
              <a:t>that </a:t>
            </a:r>
            <a:r>
              <a:rPr lang="en-US" sz="2400" dirty="0"/>
              <a:t>pair of statements. 	</a:t>
            </a:r>
          </a:p>
        </p:txBody>
      </p:sp>
      <p:sp>
        <p:nvSpPr>
          <p:cNvPr id="5" name="Pentagon 4"/>
          <p:cNvSpPr/>
          <p:nvPr/>
        </p:nvSpPr>
        <p:spPr>
          <a:xfrm flipH="1">
            <a:off x="7315200" y="0"/>
            <a:ext cx="1828800" cy="914400"/>
          </a:xfrm>
          <a:prstGeom prst="homePlat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4000" b="1" dirty="0" smtClean="0"/>
              <a:t>#3</a:t>
            </a:r>
            <a:endParaRPr lang="en-US" sz="40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6463" y="2819400"/>
            <a:ext cx="4791075"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9182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srcRect l="55324" t="59701" r="24840" b="19559"/>
          <a:stretch/>
        </p:blipFill>
        <p:spPr>
          <a:xfrm>
            <a:off x="1752600" y="3429000"/>
            <a:ext cx="4297680" cy="2808737"/>
          </a:xfrm>
          <a:prstGeom prst="rect">
            <a:avLst/>
          </a:prstGeom>
        </p:spPr>
      </p:pic>
      <p:sp>
        <p:nvSpPr>
          <p:cNvPr id="2" name="Rectangle 1"/>
          <p:cNvSpPr/>
          <p:nvPr/>
        </p:nvSpPr>
        <p:spPr>
          <a:xfrm>
            <a:off x="457200" y="1143000"/>
            <a:ext cx="8382000" cy="2677656"/>
          </a:xfrm>
          <a:prstGeom prst="rect">
            <a:avLst/>
          </a:prstGeom>
        </p:spPr>
        <p:txBody>
          <a:bodyPr wrap="square">
            <a:spAutoFit/>
          </a:bodyPr>
          <a:lstStyle/>
          <a:p>
            <a:r>
              <a:rPr lang="en-US" sz="2800" b="1" dirty="0"/>
              <a:t>Rubric: </a:t>
            </a:r>
            <a:endParaRPr lang="en-US" sz="2800" b="1" dirty="0" smtClean="0"/>
          </a:p>
          <a:p>
            <a:r>
              <a:rPr lang="en-US" sz="2800" dirty="0" smtClean="0"/>
              <a:t>(</a:t>
            </a:r>
            <a:r>
              <a:rPr lang="en-US" sz="2800" dirty="0"/>
              <a:t>1 point) The student drags correct combinations of values that result in the indicated rational and irrational perimeters and areas of the rectangle. </a:t>
            </a:r>
            <a:endParaRPr lang="en-US" sz="2800" dirty="0" smtClean="0"/>
          </a:p>
          <a:p>
            <a:endParaRPr lang="en-US" sz="2800" dirty="0"/>
          </a:p>
          <a:p>
            <a:r>
              <a:rPr lang="en-US" sz="2800" b="1" dirty="0" smtClean="0"/>
              <a:t>Answer: </a:t>
            </a:r>
            <a:r>
              <a:rPr lang="en-US" sz="2800" dirty="0"/>
              <a:t>Other correct responses are possible. </a:t>
            </a:r>
          </a:p>
        </p:txBody>
      </p:sp>
      <p:sp>
        <p:nvSpPr>
          <p:cNvPr id="6" name="Pentagon 5"/>
          <p:cNvSpPr/>
          <p:nvPr/>
        </p:nvSpPr>
        <p:spPr>
          <a:xfrm flipH="1">
            <a:off x="6400800" y="0"/>
            <a:ext cx="2743200" cy="914400"/>
          </a:xfrm>
          <a:prstGeom prst="homePlate">
            <a:avLst/>
          </a:prstGeom>
        </p:spPr>
        <p:style>
          <a:lnRef idx="0">
            <a:schemeClr val="accent4"/>
          </a:lnRef>
          <a:fillRef idx="3">
            <a:schemeClr val="accent4"/>
          </a:fillRef>
          <a:effectRef idx="3">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smtClean="0"/>
              <a:t>#3 </a:t>
            </a:r>
            <a:r>
              <a:rPr lang="en-US" sz="3600" b="1" dirty="0"/>
              <a:t>Answer</a:t>
            </a:r>
          </a:p>
        </p:txBody>
      </p:sp>
    </p:spTree>
    <p:extLst>
      <p:ext uri="{BB962C8B-B14F-4D97-AF65-F5344CB8AC3E}">
        <p14:creationId xmlns:p14="http://schemas.microsoft.com/office/powerpoint/2010/main" val="3276382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4642276" cy="4953000"/>
          </a:xfrm>
        </p:spPr>
        <p:txBody>
          <a:bodyPr>
            <a:noAutofit/>
          </a:bodyPr>
          <a:lstStyle/>
          <a:p>
            <a:pPr marL="0" indent="0">
              <a:spcBef>
                <a:spcPts val="0"/>
              </a:spcBef>
              <a:buNone/>
            </a:pPr>
            <a:r>
              <a:rPr lang="en-US" sz="2000" dirty="0"/>
              <a:t>A geometry student made this claim: </a:t>
            </a:r>
            <a:r>
              <a:rPr lang="en-US" sz="2000" dirty="0" smtClean="0"/>
              <a:t>If </a:t>
            </a:r>
          </a:p>
          <a:p>
            <a:pPr marL="0" indent="0">
              <a:spcBef>
                <a:spcPts val="0"/>
              </a:spcBef>
              <a:buNone/>
            </a:pPr>
            <a:r>
              <a:rPr lang="en-US" sz="2000" dirty="0" smtClean="0"/>
              <a:t>two </a:t>
            </a:r>
            <a:r>
              <a:rPr lang="en-US" sz="2000" dirty="0"/>
              <a:t>lines are cut by a transversal, </a:t>
            </a:r>
            <a:r>
              <a:rPr lang="en-US" sz="2000" dirty="0" smtClean="0"/>
              <a:t>then </a:t>
            </a:r>
            <a:r>
              <a:rPr lang="en-US" sz="2000" dirty="0"/>
              <a:t>alternate interior angles </a:t>
            </a:r>
            <a:r>
              <a:rPr lang="en-US" sz="2000" dirty="0" smtClean="0"/>
              <a:t>are always congruent</a:t>
            </a:r>
            <a:r>
              <a:rPr lang="en-US" sz="2000" dirty="0"/>
              <a:t>. </a:t>
            </a:r>
            <a:endParaRPr lang="en-US" sz="2000" dirty="0" smtClean="0"/>
          </a:p>
          <a:p>
            <a:pPr marL="0" indent="0">
              <a:spcBef>
                <a:spcPts val="0"/>
              </a:spcBef>
              <a:buNone/>
            </a:pPr>
            <a:endParaRPr lang="en-US" sz="2000" dirty="0"/>
          </a:p>
          <a:p>
            <a:pPr marL="0" indent="0">
              <a:spcBef>
                <a:spcPts val="0"/>
              </a:spcBef>
              <a:buNone/>
            </a:pPr>
            <a:r>
              <a:rPr lang="en-US" sz="2000" b="1" i="1" dirty="0"/>
              <a:t>Part A: </a:t>
            </a:r>
            <a:endParaRPr lang="en-US" sz="2000" dirty="0"/>
          </a:p>
          <a:p>
            <a:pPr marL="0" indent="0">
              <a:spcBef>
                <a:spcPts val="0"/>
              </a:spcBef>
              <a:buNone/>
            </a:pPr>
            <a:r>
              <a:rPr lang="en-US" sz="2000" dirty="0"/>
              <a:t>Draw a diagram that </a:t>
            </a:r>
            <a:r>
              <a:rPr lang="en-US" sz="2000" dirty="0" smtClean="0"/>
              <a:t>shows two lines cut by a transversal with  alternate </a:t>
            </a:r>
            <a:r>
              <a:rPr lang="en-US" sz="2000" dirty="0"/>
              <a:t>interior </a:t>
            </a:r>
            <a:r>
              <a:rPr lang="en-US" sz="2000" dirty="0" smtClean="0"/>
              <a:t>angles that </a:t>
            </a:r>
            <a:r>
              <a:rPr lang="en-US" sz="2000" b="1" dirty="0" smtClean="0"/>
              <a:t>are</a:t>
            </a:r>
            <a:r>
              <a:rPr lang="en-US" sz="2000" dirty="0" smtClean="0"/>
              <a:t> congruent </a:t>
            </a:r>
            <a:r>
              <a:rPr lang="en-US" sz="2000" b="1" dirty="0" smtClean="0"/>
              <a:t>or</a:t>
            </a:r>
            <a:r>
              <a:rPr lang="en-US" sz="2000" dirty="0" smtClean="0"/>
              <a:t> </a:t>
            </a:r>
            <a:r>
              <a:rPr lang="en-US" sz="2000" dirty="0"/>
              <a:t>select </a:t>
            </a:r>
            <a:r>
              <a:rPr lang="en-US" sz="2000" b="1" dirty="0"/>
              <a:t>None </a:t>
            </a:r>
            <a:endParaRPr lang="en-US" sz="2000" b="1" dirty="0" smtClean="0"/>
          </a:p>
          <a:p>
            <a:pPr marL="0" indent="0">
              <a:spcBef>
                <a:spcPts val="0"/>
              </a:spcBef>
              <a:buNone/>
            </a:pPr>
            <a:r>
              <a:rPr lang="en-US" sz="2000" dirty="0" smtClean="0"/>
              <a:t>if </a:t>
            </a:r>
            <a:r>
              <a:rPr lang="en-US" sz="2000" dirty="0"/>
              <a:t>there is not a situation to support </a:t>
            </a:r>
            <a:r>
              <a:rPr lang="en-US" sz="2000" dirty="0" smtClean="0"/>
              <a:t>the</a:t>
            </a:r>
            <a:r>
              <a:rPr lang="en-US" sz="2000" dirty="0"/>
              <a:t> </a:t>
            </a:r>
            <a:r>
              <a:rPr lang="en-US" sz="2000" dirty="0" smtClean="0"/>
              <a:t>student’s </a:t>
            </a:r>
            <a:r>
              <a:rPr lang="en-US" sz="2000" dirty="0"/>
              <a:t>claim. </a:t>
            </a:r>
            <a:endParaRPr lang="en-US" sz="2000" dirty="0" smtClean="0"/>
          </a:p>
          <a:p>
            <a:pPr marL="0" indent="0">
              <a:spcBef>
                <a:spcPts val="0"/>
              </a:spcBef>
              <a:buNone/>
            </a:pPr>
            <a:endParaRPr lang="en-US" sz="2000" dirty="0"/>
          </a:p>
          <a:p>
            <a:pPr marL="0" indent="0">
              <a:spcBef>
                <a:spcPts val="0"/>
              </a:spcBef>
              <a:buNone/>
            </a:pPr>
            <a:r>
              <a:rPr lang="en-US" sz="2000" b="1" i="1" dirty="0"/>
              <a:t>Part B: </a:t>
            </a:r>
            <a:endParaRPr lang="en-US" sz="2000" dirty="0"/>
          </a:p>
          <a:p>
            <a:pPr marL="0" indent="0">
              <a:spcBef>
                <a:spcPts val="0"/>
              </a:spcBef>
              <a:buNone/>
            </a:pPr>
            <a:r>
              <a:rPr lang="en-US" sz="2000" dirty="0"/>
              <a:t>Draw a diagram that shows two lines cut by a transversal with  alternate interior angles </a:t>
            </a:r>
            <a:r>
              <a:rPr lang="en-US" sz="2000" dirty="0" smtClean="0"/>
              <a:t>that are </a:t>
            </a:r>
            <a:r>
              <a:rPr lang="en-US" sz="2000" b="1" dirty="0" smtClean="0"/>
              <a:t>not</a:t>
            </a:r>
            <a:r>
              <a:rPr lang="en-US" sz="2000" dirty="0" smtClean="0"/>
              <a:t> </a:t>
            </a:r>
            <a:r>
              <a:rPr lang="en-US" sz="2000" dirty="0"/>
              <a:t>congruent </a:t>
            </a:r>
            <a:r>
              <a:rPr lang="en-US" sz="2000" b="1" dirty="0"/>
              <a:t>or</a:t>
            </a:r>
            <a:r>
              <a:rPr lang="en-US" sz="2000" dirty="0"/>
              <a:t> select </a:t>
            </a:r>
            <a:r>
              <a:rPr lang="en-US" sz="2000" b="1" dirty="0"/>
              <a:t>None </a:t>
            </a:r>
            <a:r>
              <a:rPr lang="en-US" sz="2000" dirty="0" smtClean="0"/>
              <a:t>if </a:t>
            </a:r>
            <a:r>
              <a:rPr lang="en-US" sz="2000" dirty="0"/>
              <a:t>there is not a situation to support the student’s claim. </a:t>
            </a:r>
          </a:p>
          <a:p>
            <a:pPr marL="0" indent="0">
              <a:spcBef>
                <a:spcPts val="0"/>
              </a:spcBef>
              <a:buNone/>
            </a:pPr>
            <a:r>
              <a:rPr lang="en-US" sz="2000" dirty="0"/>
              <a:t>	</a:t>
            </a:r>
          </a:p>
        </p:txBody>
      </p:sp>
      <p:pic>
        <p:nvPicPr>
          <p:cNvPr id="9" name="Picture 8"/>
          <p:cNvPicPr>
            <a:picLocks noChangeAspect="1"/>
          </p:cNvPicPr>
          <p:nvPr/>
        </p:nvPicPr>
        <p:blipFill>
          <a:blip r:embed="rId3" cstate="print"/>
          <a:stretch>
            <a:fillRect/>
          </a:stretch>
        </p:blipFill>
        <p:spPr>
          <a:xfrm>
            <a:off x="4648200" y="1643788"/>
            <a:ext cx="4114800" cy="3573638"/>
          </a:xfrm>
          <a:prstGeom prst="rect">
            <a:avLst/>
          </a:prstGeom>
        </p:spPr>
      </p:pic>
      <p:sp>
        <p:nvSpPr>
          <p:cNvPr id="6" name="Pentagon 5"/>
          <p:cNvSpPr/>
          <p:nvPr/>
        </p:nvSpPr>
        <p:spPr>
          <a:xfrm flipH="1">
            <a:off x="7315200" y="0"/>
            <a:ext cx="1828800" cy="914400"/>
          </a:xfrm>
          <a:prstGeom prst="homePlat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4000" b="1" dirty="0" smtClean="0"/>
              <a:t>#4</a:t>
            </a:r>
            <a:endParaRPr lang="en-US" sz="4000" b="1" dirty="0"/>
          </a:p>
        </p:txBody>
      </p:sp>
      <p:pic>
        <p:nvPicPr>
          <p:cNvPr id="8" name="Picture 4" descr="C:\Users\Shannon\AppData\Local\Microsoft\Windows\INetCache\IE\CL72NDSD\MC90043388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9756" y="136525"/>
            <a:ext cx="6397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0188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19200"/>
            <a:ext cx="8077200" cy="2246769"/>
          </a:xfrm>
          <a:prstGeom prst="rect">
            <a:avLst/>
          </a:prstGeom>
        </p:spPr>
        <p:txBody>
          <a:bodyPr wrap="square">
            <a:spAutoFit/>
          </a:bodyPr>
          <a:lstStyle/>
          <a:p>
            <a:r>
              <a:rPr lang="en-US" sz="2800" b="1" dirty="0"/>
              <a:t>Rubric: </a:t>
            </a:r>
            <a:endParaRPr lang="en-US" sz="2800" b="1" dirty="0" smtClean="0"/>
          </a:p>
          <a:p>
            <a:r>
              <a:rPr lang="en-US" sz="2800" dirty="0" smtClean="0"/>
              <a:t>(</a:t>
            </a:r>
            <a:r>
              <a:rPr lang="en-US" sz="2800" dirty="0"/>
              <a:t>1 point) The student draws a transversal through two parallel lines to create congruent alternate interior angles in Part A and through two </a:t>
            </a:r>
            <a:r>
              <a:rPr lang="en-US" sz="2800" dirty="0" smtClean="0"/>
              <a:t>non-parallel </a:t>
            </a:r>
            <a:r>
              <a:rPr lang="en-US" sz="2800" dirty="0"/>
              <a:t>lines for Part B. 	</a:t>
            </a:r>
          </a:p>
        </p:txBody>
      </p:sp>
      <p:sp>
        <p:nvSpPr>
          <p:cNvPr id="5" name="Pentagon 4"/>
          <p:cNvSpPr/>
          <p:nvPr/>
        </p:nvSpPr>
        <p:spPr>
          <a:xfrm flipH="1">
            <a:off x="6400800" y="0"/>
            <a:ext cx="2743200" cy="914400"/>
          </a:xfrm>
          <a:prstGeom prst="homePlate">
            <a:avLst/>
          </a:prstGeom>
        </p:spPr>
        <p:style>
          <a:lnRef idx="0">
            <a:schemeClr val="accent4"/>
          </a:lnRef>
          <a:fillRef idx="3">
            <a:schemeClr val="accent4"/>
          </a:fillRef>
          <a:effectRef idx="3">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smtClean="0"/>
              <a:t>#4 </a:t>
            </a:r>
            <a:r>
              <a:rPr lang="en-US" sz="3600" b="1" dirty="0"/>
              <a:t>Answer</a:t>
            </a:r>
          </a:p>
        </p:txBody>
      </p:sp>
    </p:spTree>
    <p:extLst>
      <p:ext uri="{BB962C8B-B14F-4D97-AF65-F5344CB8AC3E}">
        <p14:creationId xmlns:p14="http://schemas.microsoft.com/office/powerpoint/2010/main" val="29147131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887</TotalTime>
  <Words>3489</Words>
  <Application>Microsoft Office PowerPoint</Application>
  <PresentationFormat>On-screen Show (4:3)</PresentationFormat>
  <Paragraphs>388</Paragraphs>
  <Slides>51</Slides>
  <Notes>51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High School Claim 3 Smarter Balanced Sample Items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School SBAC Samples</dc:title>
  <dc:creator>Shannon McCaw</dc:creator>
  <cp:lastModifiedBy>Shannon</cp:lastModifiedBy>
  <cp:revision>50</cp:revision>
  <cp:lastPrinted>2015-09-24T17:14:07Z</cp:lastPrinted>
  <dcterms:created xsi:type="dcterms:W3CDTF">2014-11-05T17:36:58Z</dcterms:created>
  <dcterms:modified xsi:type="dcterms:W3CDTF">2015-12-22T22:27:34Z</dcterms:modified>
</cp:coreProperties>
</file>