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60" r:id="rId4"/>
    <p:sldId id="285" r:id="rId5"/>
    <p:sldId id="286" r:id="rId6"/>
    <p:sldId id="287" r:id="rId7"/>
    <p:sldId id="288" r:id="rId8"/>
    <p:sldId id="289" r:id="rId9"/>
    <p:sldId id="290" r:id="rId10"/>
    <p:sldId id="269" r:id="rId11"/>
    <p:sldId id="27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277" r:id="rId29"/>
    <p:sldId id="278" r:id="rId30"/>
    <p:sldId id="307" r:id="rId31"/>
    <p:sldId id="308" r:id="rId32"/>
    <p:sldId id="309" r:id="rId33"/>
    <p:sldId id="310" r:id="rId34"/>
    <p:sldId id="311" r:id="rId35"/>
    <p:sldId id="312" r:id="rId36"/>
    <p:sldId id="313" r:id="rId37"/>
    <p:sldId id="314" r:id="rId38"/>
    <p:sldId id="315" r:id="rId39"/>
    <p:sldId id="316" r:id="rId4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37" autoAdjust="0"/>
    <p:restoredTop sz="94660"/>
  </p:normalViewPr>
  <p:slideViewPr>
    <p:cSldViewPr>
      <p:cViewPr>
        <p:scale>
          <a:sx n="90" d="100"/>
          <a:sy n="90" d="100"/>
        </p:scale>
        <p:origin x="-144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BA5B06D-43CA-46E9-A016-7201919FAA0A}" type="datetimeFigureOut">
              <a:rPr lang="en-US" smtClean="0"/>
              <a:pPr/>
              <a:t>12/22/2015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D5C0444-2282-4AB9-8CC8-7511DE92AE22}" type="slidenum">
              <a:rPr lang="en-US" smtClean="0"/>
              <a:pPr/>
              <a:t>‹#›</a:t>
            </a:fld>
            <a:endParaRPr lang="en-US"/>
          </a:p>
        </p:txBody>
      </p:sp>
    </p:spTree>
    <p:extLst>
      <p:ext uri="{BB962C8B-B14F-4D97-AF65-F5344CB8AC3E}">
        <p14:creationId xmlns:p14="http://schemas.microsoft.com/office/powerpoint/2010/main" val="3827271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a:t>
            </a:fld>
            <a:endParaRPr lang="en-US"/>
          </a:p>
        </p:txBody>
      </p:sp>
    </p:spTree>
    <p:extLst>
      <p:ext uri="{BB962C8B-B14F-4D97-AF65-F5344CB8AC3E}">
        <p14:creationId xmlns:p14="http://schemas.microsoft.com/office/powerpoint/2010/main" val="2180401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10</a:t>
            </a:fld>
            <a:endParaRPr lang="en-US"/>
          </a:p>
        </p:txBody>
      </p:sp>
    </p:spTree>
    <p:extLst>
      <p:ext uri="{BB962C8B-B14F-4D97-AF65-F5344CB8AC3E}">
        <p14:creationId xmlns:p14="http://schemas.microsoft.com/office/powerpoint/2010/main" val="2028591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11</a:t>
            </a:fld>
            <a:endParaRPr lang="en-US"/>
          </a:p>
        </p:txBody>
      </p:sp>
    </p:spTree>
    <p:extLst>
      <p:ext uri="{BB962C8B-B14F-4D97-AF65-F5344CB8AC3E}">
        <p14:creationId xmlns:p14="http://schemas.microsoft.com/office/powerpoint/2010/main" val="1940572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12</a:t>
            </a:fld>
            <a:endParaRPr lang="en-US"/>
          </a:p>
        </p:txBody>
      </p:sp>
    </p:spTree>
    <p:extLst>
      <p:ext uri="{BB962C8B-B14F-4D97-AF65-F5344CB8AC3E}">
        <p14:creationId xmlns:p14="http://schemas.microsoft.com/office/powerpoint/2010/main" val="2028591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13</a:t>
            </a:fld>
            <a:endParaRPr lang="en-US"/>
          </a:p>
        </p:txBody>
      </p:sp>
    </p:spTree>
    <p:extLst>
      <p:ext uri="{BB962C8B-B14F-4D97-AF65-F5344CB8AC3E}">
        <p14:creationId xmlns:p14="http://schemas.microsoft.com/office/powerpoint/2010/main" val="1940572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14</a:t>
            </a:fld>
            <a:endParaRPr lang="en-US"/>
          </a:p>
        </p:txBody>
      </p:sp>
    </p:spTree>
    <p:extLst>
      <p:ext uri="{BB962C8B-B14F-4D97-AF65-F5344CB8AC3E}">
        <p14:creationId xmlns:p14="http://schemas.microsoft.com/office/powerpoint/2010/main" val="2028591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15</a:t>
            </a:fld>
            <a:endParaRPr lang="en-US"/>
          </a:p>
        </p:txBody>
      </p:sp>
    </p:spTree>
    <p:extLst>
      <p:ext uri="{BB962C8B-B14F-4D97-AF65-F5344CB8AC3E}">
        <p14:creationId xmlns:p14="http://schemas.microsoft.com/office/powerpoint/2010/main" val="19405721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16</a:t>
            </a:fld>
            <a:endParaRPr lang="en-US"/>
          </a:p>
        </p:txBody>
      </p:sp>
    </p:spTree>
    <p:extLst>
      <p:ext uri="{BB962C8B-B14F-4D97-AF65-F5344CB8AC3E}">
        <p14:creationId xmlns:p14="http://schemas.microsoft.com/office/powerpoint/2010/main" val="2028591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17</a:t>
            </a:fld>
            <a:endParaRPr lang="en-US"/>
          </a:p>
        </p:txBody>
      </p:sp>
    </p:spTree>
    <p:extLst>
      <p:ext uri="{BB962C8B-B14F-4D97-AF65-F5344CB8AC3E}">
        <p14:creationId xmlns:p14="http://schemas.microsoft.com/office/powerpoint/2010/main" val="1940572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18</a:t>
            </a:fld>
            <a:endParaRPr lang="en-US"/>
          </a:p>
        </p:txBody>
      </p:sp>
    </p:spTree>
    <p:extLst>
      <p:ext uri="{BB962C8B-B14F-4D97-AF65-F5344CB8AC3E}">
        <p14:creationId xmlns:p14="http://schemas.microsoft.com/office/powerpoint/2010/main" val="20285914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19</a:t>
            </a:fld>
            <a:endParaRPr lang="en-US"/>
          </a:p>
        </p:txBody>
      </p:sp>
    </p:spTree>
    <p:extLst>
      <p:ext uri="{BB962C8B-B14F-4D97-AF65-F5344CB8AC3E}">
        <p14:creationId xmlns:p14="http://schemas.microsoft.com/office/powerpoint/2010/main" val="1940572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a:t>
            </a:fld>
            <a:endParaRPr lang="en-US"/>
          </a:p>
        </p:txBody>
      </p:sp>
    </p:spTree>
    <p:extLst>
      <p:ext uri="{BB962C8B-B14F-4D97-AF65-F5344CB8AC3E}">
        <p14:creationId xmlns:p14="http://schemas.microsoft.com/office/powerpoint/2010/main" val="22815968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20</a:t>
            </a:fld>
            <a:endParaRPr lang="en-US"/>
          </a:p>
        </p:txBody>
      </p:sp>
    </p:spTree>
    <p:extLst>
      <p:ext uri="{BB962C8B-B14F-4D97-AF65-F5344CB8AC3E}">
        <p14:creationId xmlns:p14="http://schemas.microsoft.com/office/powerpoint/2010/main" val="20285914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21</a:t>
            </a:fld>
            <a:endParaRPr lang="en-US"/>
          </a:p>
        </p:txBody>
      </p:sp>
    </p:spTree>
    <p:extLst>
      <p:ext uri="{BB962C8B-B14F-4D97-AF65-F5344CB8AC3E}">
        <p14:creationId xmlns:p14="http://schemas.microsoft.com/office/powerpoint/2010/main" val="19405721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22</a:t>
            </a:fld>
            <a:endParaRPr lang="en-US"/>
          </a:p>
        </p:txBody>
      </p:sp>
    </p:spTree>
    <p:extLst>
      <p:ext uri="{BB962C8B-B14F-4D97-AF65-F5344CB8AC3E}">
        <p14:creationId xmlns:p14="http://schemas.microsoft.com/office/powerpoint/2010/main" val="20285914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23</a:t>
            </a:fld>
            <a:endParaRPr lang="en-US"/>
          </a:p>
        </p:txBody>
      </p:sp>
    </p:spTree>
    <p:extLst>
      <p:ext uri="{BB962C8B-B14F-4D97-AF65-F5344CB8AC3E}">
        <p14:creationId xmlns:p14="http://schemas.microsoft.com/office/powerpoint/2010/main" val="19405721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24</a:t>
            </a:fld>
            <a:endParaRPr lang="en-US"/>
          </a:p>
        </p:txBody>
      </p:sp>
    </p:spTree>
    <p:extLst>
      <p:ext uri="{BB962C8B-B14F-4D97-AF65-F5344CB8AC3E}">
        <p14:creationId xmlns:p14="http://schemas.microsoft.com/office/powerpoint/2010/main" val="20285914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25</a:t>
            </a:fld>
            <a:endParaRPr lang="en-US"/>
          </a:p>
        </p:txBody>
      </p:sp>
    </p:spTree>
    <p:extLst>
      <p:ext uri="{BB962C8B-B14F-4D97-AF65-F5344CB8AC3E}">
        <p14:creationId xmlns:p14="http://schemas.microsoft.com/office/powerpoint/2010/main" val="19405721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26</a:t>
            </a:fld>
            <a:endParaRPr lang="en-US"/>
          </a:p>
        </p:txBody>
      </p:sp>
    </p:spTree>
    <p:extLst>
      <p:ext uri="{BB962C8B-B14F-4D97-AF65-F5344CB8AC3E}">
        <p14:creationId xmlns:p14="http://schemas.microsoft.com/office/powerpoint/2010/main" val="20285914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27</a:t>
            </a:fld>
            <a:endParaRPr lang="en-US"/>
          </a:p>
        </p:txBody>
      </p:sp>
    </p:spTree>
    <p:extLst>
      <p:ext uri="{BB962C8B-B14F-4D97-AF65-F5344CB8AC3E}">
        <p14:creationId xmlns:p14="http://schemas.microsoft.com/office/powerpoint/2010/main" val="19405721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28</a:t>
            </a:fld>
            <a:endParaRPr lang="en-US"/>
          </a:p>
        </p:txBody>
      </p:sp>
    </p:spTree>
    <p:extLst>
      <p:ext uri="{BB962C8B-B14F-4D97-AF65-F5344CB8AC3E}">
        <p14:creationId xmlns:p14="http://schemas.microsoft.com/office/powerpoint/2010/main" val="35884670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29</a:t>
            </a:fld>
            <a:endParaRPr lang="en-US"/>
          </a:p>
        </p:txBody>
      </p:sp>
    </p:spTree>
    <p:extLst>
      <p:ext uri="{BB962C8B-B14F-4D97-AF65-F5344CB8AC3E}">
        <p14:creationId xmlns:p14="http://schemas.microsoft.com/office/powerpoint/2010/main" val="2844468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3</a:t>
            </a:fld>
            <a:endParaRPr lang="en-US"/>
          </a:p>
        </p:txBody>
      </p:sp>
    </p:spTree>
    <p:extLst>
      <p:ext uri="{BB962C8B-B14F-4D97-AF65-F5344CB8AC3E}">
        <p14:creationId xmlns:p14="http://schemas.microsoft.com/office/powerpoint/2010/main" val="7516658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30</a:t>
            </a:fld>
            <a:endParaRPr lang="en-US"/>
          </a:p>
        </p:txBody>
      </p:sp>
    </p:spTree>
    <p:extLst>
      <p:ext uri="{BB962C8B-B14F-4D97-AF65-F5344CB8AC3E}">
        <p14:creationId xmlns:p14="http://schemas.microsoft.com/office/powerpoint/2010/main" val="20285914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31</a:t>
            </a:fld>
            <a:endParaRPr lang="en-US"/>
          </a:p>
        </p:txBody>
      </p:sp>
    </p:spTree>
    <p:extLst>
      <p:ext uri="{BB962C8B-B14F-4D97-AF65-F5344CB8AC3E}">
        <p14:creationId xmlns:p14="http://schemas.microsoft.com/office/powerpoint/2010/main" val="19405721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32</a:t>
            </a:fld>
            <a:endParaRPr lang="en-US"/>
          </a:p>
        </p:txBody>
      </p:sp>
    </p:spTree>
    <p:extLst>
      <p:ext uri="{BB962C8B-B14F-4D97-AF65-F5344CB8AC3E}">
        <p14:creationId xmlns:p14="http://schemas.microsoft.com/office/powerpoint/2010/main" val="20285914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33</a:t>
            </a:fld>
            <a:endParaRPr lang="en-US"/>
          </a:p>
        </p:txBody>
      </p:sp>
    </p:spTree>
    <p:extLst>
      <p:ext uri="{BB962C8B-B14F-4D97-AF65-F5344CB8AC3E}">
        <p14:creationId xmlns:p14="http://schemas.microsoft.com/office/powerpoint/2010/main" val="19405721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34</a:t>
            </a:fld>
            <a:endParaRPr lang="en-US"/>
          </a:p>
        </p:txBody>
      </p:sp>
    </p:spTree>
    <p:extLst>
      <p:ext uri="{BB962C8B-B14F-4D97-AF65-F5344CB8AC3E}">
        <p14:creationId xmlns:p14="http://schemas.microsoft.com/office/powerpoint/2010/main" val="20285914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35</a:t>
            </a:fld>
            <a:endParaRPr lang="en-US"/>
          </a:p>
        </p:txBody>
      </p:sp>
    </p:spTree>
    <p:extLst>
      <p:ext uri="{BB962C8B-B14F-4D97-AF65-F5344CB8AC3E}">
        <p14:creationId xmlns:p14="http://schemas.microsoft.com/office/powerpoint/2010/main" val="19405721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36</a:t>
            </a:fld>
            <a:endParaRPr lang="en-US"/>
          </a:p>
        </p:txBody>
      </p:sp>
    </p:spTree>
    <p:extLst>
      <p:ext uri="{BB962C8B-B14F-4D97-AF65-F5344CB8AC3E}">
        <p14:creationId xmlns:p14="http://schemas.microsoft.com/office/powerpoint/2010/main" val="20285914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37</a:t>
            </a:fld>
            <a:endParaRPr lang="en-US"/>
          </a:p>
        </p:txBody>
      </p:sp>
    </p:spTree>
    <p:extLst>
      <p:ext uri="{BB962C8B-B14F-4D97-AF65-F5344CB8AC3E}">
        <p14:creationId xmlns:p14="http://schemas.microsoft.com/office/powerpoint/2010/main" val="19405721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38</a:t>
            </a:fld>
            <a:endParaRPr lang="en-US"/>
          </a:p>
        </p:txBody>
      </p:sp>
    </p:spTree>
    <p:extLst>
      <p:ext uri="{BB962C8B-B14F-4D97-AF65-F5344CB8AC3E}">
        <p14:creationId xmlns:p14="http://schemas.microsoft.com/office/powerpoint/2010/main" val="20285914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39</a:t>
            </a:fld>
            <a:endParaRPr lang="en-US"/>
          </a:p>
        </p:txBody>
      </p:sp>
    </p:spTree>
    <p:extLst>
      <p:ext uri="{BB962C8B-B14F-4D97-AF65-F5344CB8AC3E}">
        <p14:creationId xmlns:p14="http://schemas.microsoft.com/office/powerpoint/2010/main" val="1940572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4</a:t>
            </a:fld>
            <a:endParaRPr lang="en-US"/>
          </a:p>
        </p:txBody>
      </p:sp>
    </p:spTree>
    <p:extLst>
      <p:ext uri="{BB962C8B-B14F-4D97-AF65-F5344CB8AC3E}">
        <p14:creationId xmlns:p14="http://schemas.microsoft.com/office/powerpoint/2010/main" val="86963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5</a:t>
            </a:fld>
            <a:endParaRPr lang="en-US"/>
          </a:p>
        </p:txBody>
      </p:sp>
    </p:spTree>
    <p:extLst>
      <p:ext uri="{BB962C8B-B14F-4D97-AF65-F5344CB8AC3E}">
        <p14:creationId xmlns:p14="http://schemas.microsoft.com/office/powerpoint/2010/main" val="2470096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6</a:t>
            </a:fld>
            <a:endParaRPr lang="en-US"/>
          </a:p>
        </p:txBody>
      </p:sp>
    </p:spTree>
    <p:extLst>
      <p:ext uri="{BB962C8B-B14F-4D97-AF65-F5344CB8AC3E}">
        <p14:creationId xmlns:p14="http://schemas.microsoft.com/office/powerpoint/2010/main" val="86963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7</a:t>
            </a:fld>
            <a:endParaRPr lang="en-US"/>
          </a:p>
        </p:txBody>
      </p:sp>
    </p:spTree>
    <p:extLst>
      <p:ext uri="{BB962C8B-B14F-4D97-AF65-F5344CB8AC3E}">
        <p14:creationId xmlns:p14="http://schemas.microsoft.com/office/powerpoint/2010/main" val="2470096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8</a:t>
            </a:fld>
            <a:endParaRPr lang="en-US"/>
          </a:p>
        </p:txBody>
      </p:sp>
    </p:spTree>
    <p:extLst>
      <p:ext uri="{BB962C8B-B14F-4D97-AF65-F5344CB8AC3E}">
        <p14:creationId xmlns:p14="http://schemas.microsoft.com/office/powerpoint/2010/main" val="86963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9</a:t>
            </a:fld>
            <a:endParaRPr lang="en-US"/>
          </a:p>
        </p:txBody>
      </p:sp>
    </p:spTree>
    <p:extLst>
      <p:ext uri="{BB962C8B-B14F-4D97-AF65-F5344CB8AC3E}">
        <p14:creationId xmlns:p14="http://schemas.microsoft.com/office/powerpoint/2010/main" val="2470096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FF64C4-CFC9-4E5B-BBA6-3FF7786D69C5}" type="datetimeFigureOut">
              <a:rPr lang="en-US" smtClean="0"/>
              <a:pPr/>
              <a:t>12/22/2015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FF64C4-CFC9-4E5B-BBA6-3FF7786D69C5}" type="datetimeFigureOut">
              <a:rPr lang="en-US" smtClean="0"/>
              <a:pPr/>
              <a:t>12/22/2015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FF64C4-CFC9-4E5B-BBA6-3FF7786D69C5}" type="datetimeFigureOut">
              <a:rPr lang="en-US" smtClean="0"/>
              <a:pPr/>
              <a:t>12/22/2015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FF64C4-CFC9-4E5B-BBA6-3FF7786D69C5}" type="datetimeFigureOut">
              <a:rPr lang="en-US" smtClean="0"/>
              <a:pPr/>
              <a:t>12/22/2015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F64C4-CFC9-4E5B-BBA6-3FF7786D69C5}" type="datetimeFigureOut">
              <a:rPr lang="en-US" smtClean="0"/>
              <a:pPr/>
              <a:t>12/22/2015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64C4-CFC9-4E5B-BBA6-3FF7786D69C5}" type="datetimeFigureOut">
              <a:rPr lang="en-US" smtClean="0"/>
              <a:pPr/>
              <a:t>12/22/2015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64C4-CFC9-4E5B-BBA6-3FF7786D69C5}" type="datetimeFigureOut">
              <a:rPr lang="en-US" smtClean="0"/>
              <a:pPr/>
              <a:t>12/22/2015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FF64C4-CFC9-4E5B-BBA6-3FF7786D69C5}" type="datetimeFigureOut">
              <a:rPr lang="en-US" smtClean="0"/>
              <a:pPr/>
              <a:t>12/22/2015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8C6A5-B741-485C-A62C-6C67E46A128F}" type="slidenum">
              <a:rPr lang="en-US" smtClean="0"/>
              <a:pPr/>
              <a:t>‹#›</a:t>
            </a:fld>
            <a:endParaRPr lang="en-US"/>
          </a:p>
        </p:txBody>
      </p:sp>
      <p:sp>
        <p:nvSpPr>
          <p:cNvPr id="7" name="Rectangle 6"/>
          <p:cNvSpPr/>
          <p:nvPr userDrawn="1"/>
        </p:nvSpPr>
        <p:spPr>
          <a:xfrm>
            <a:off x="0" y="0"/>
            <a:ext cx="2514600" cy="461665"/>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l">
              <a:defRPr/>
            </a:pPr>
            <a:r>
              <a:rPr lang="en-US" sz="2400" b="1" dirty="0" smtClean="0">
                <a:ln w="11430"/>
                <a:solidFill>
                  <a:srgbClr val="FF0000"/>
                </a:solidFill>
                <a:latin typeface="+mj-lt"/>
                <a:cs typeface="Arial" charset="0"/>
              </a:rPr>
              <a:t>HS </a:t>
            </a:r>
            <a:r>
              <a:rPr lang="en-US" sz="2400" b="1" dirty="0">
                <a:ln w="11430"/>
                <a:solidFill>
                  <a:srgbClr val="FF0000"/>
                </a:solidFill>
                <a:latin typeface="+mj-lt"/>
                <a:cs typeface="Arial" charset="0"/>
              </a:rPr>
              <a:t>- Claim </a:t>
            </a:r>
            <a:r>
              <a:rPr lang="en-US" sz="2400" b="1" dirty="0" smtClean="0">
                <a:ln w="11430"/>
                <a:solidFill>
                  <a:srgbClr val="FF0000"/>
                </a:solidFill>
                <a:latin typeface="+mj-lt"/>
                <a:cs typeface="Arial" charset="0"/>
              </a:rPr>
              <a:t>2</a:t>
            </a:r>
            <a:endParaRPr lang="en-US" sz="2400" b="1" dirty="0">
              <a:ln w="11430"/>
              <a:solidFill>
                <a:srgbClr val="FF0000"/>
              </a:solidFill>
              <a:latin typeface="+mj-lt"/>
              <a:cs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ccssmathactivities.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High </a:t>
            </a:r>
            <a:r>
              <a:rPr lang="en-US" b="1" dirty="0" smtClean="0"/>
              <a:t>School </a:t>
            </a:r>
            <a:r>
              <a:rPr lang="en-US" altLang="en-US" b="1" dirty="0" smtClean="0"/>
              <a:t>Claim 2</a:t>
            </a:r>
            <a:r>
              <a:rPr lang="en-US" altLang="en-US" b="1" dirty="0"/>
              <a:t/>
            </a:r>
            <a:br>
              <a:rPr lang="en-US" altLang="en-US" b="1" dirty="0"/>
            </a:br>
            <a:r>
              <a:rPr lang="en-US" altLang="en-US" b="1" dirty="0"/>
              <a:t>Smarter Balanced Sample </a:t>
            </a:r>
            <a:r>
              <a:rPr lang="en-US" altLang="en-US" b="1" dirty="0" smtClean="0"/>
              <a:t>Items</a:t>
            </a:r>
            <a:endParaRPr lang="en-US" b="1" dirty="0"/>
          </a:p>
        </p:txBody>
      </p:sp>
      <p:pic>
        <p:nvPicPr>
          <p:cNvPr id="5" name="Picture 4" descr="Smc logo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52400"/>
            <a:ext cx="431800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3886200"/>
            <a:ext cx="6400800" cy="1219200"/>
          </a:xfrm>
        </p:spPr>
        <p:txBody>
          <a:bodyPr>
            <a:normAutofit/>
          </a:bodyPr>
          <a:lstStyle/>
          <a:p>
            <a:r>
              <a:rPr lang="en-US" sz="4400" b="1" dirty="0" smtClean="0">
                <a:solidFill>
                  <a:srgbClr val="FF0000"/>
                </a:solidFill>
              </a:rPr>
              <a:t>Problem Solving</a:t>
            </a:r>
            <a:endParaRPr lang="en-US" sz="4400" b="1" dirty="0">
              <a:solidFill>
                <a:srgbClr val="FF0000"/>
              </a:solidFill>
            </a:endParaRPr>
          </a:p>
        </p:txBody>
      </p:sp>
      <p:sp>
        <p:nvSpPr>
          <p:cNvPr id="4" name="TextBox 1"/>
          <p:cNvSpPr txBox="1"/>
          <p:nvPr/>
        </p:nvSpPr>
        <p:spPr>
          <a:xfrm>
            <a:off x="519113" y="5959475"/>
            <a:ext cx="8104187" cy="784225"/>
          </a:xfrm>
          <a:prstGeom prst="rect">
            <a:avLst/>
          </a:prstGeom>
          <a:noFill/>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defRPr/>
            </a:pPr>
            <a:r>
              <a:rPr lang="en-US" sz="1500" dirty="0">
                <a:latin typeface="+mj-lt"/>
                <a:cs typeface="Arial" charset="0"/>
              </a:rPr>
              <a:t>Questions courtesy of the Smarter Balanced Assessment Consortium Item Specifications – Version </a:t>
            </a:r>
            <a:r>
              <a:rPr lang="en-US" sz="1500" dirty="0" smtClean="0">
                <a:latin typeface="+mj-lt"/>
                <a:cs typeface="Arial" charset="0"/>
              </a:rPr>
              <a:t>3.0</a:t>
            </a:r>
            <a:endParaRPr lang="en-US" sz="1500" dirty="0">
              <a:latin typeface="+mj-lt"/>
              <a:cs typeface="Arial" charset="0"/>
            </a:endParaRPr>
          </a:p>
          <a:p>
            <a:pPr algn="ctr">
              <a:defRPr/>
            </a:pPr>
            <a:r>
              <a:rPr lang="en-US" sz="1500" dirty="0">
                <a:latin typeface="+mj-lt"/>
                <a:cs typeface="Arial" charset="0"/>
              </a:rPr>
              <a:t>Slideshow organized by </a:t>
            </a:r>
            <a:r>
              <a:rPr lang="en-US" sz="1500" dirty="0" err="1">
                <a:latin typeface="+mj-lt"/>
                <a:cs typeface="Arial" charset="0"/>
              </a:rPr>
              <a:t>SMc</a:t>
            </a:r>
            <a:r>
              <a:rPr lang="en-US" sz="1500" dirty="0">
                <a:latin typeface="+mj-lt"/>
                <a:cs typeface="Arial" charset="0"/>
              </a:rPr>
              <a:t> Curriculum – </a:t>
            </a:r>
            <a:r>
              <a:rPr lang="en-US" sz="1500" u="sng" dirty="0">
                <a:latin typeface="+mj-lt"/>
                <a:cs typeface="Arial" charset="0"/>
                <a:hlinkClick r:id="rId4"/>
              </a:rPr>
              <a:t>www.ccssmathactivities.com</a:t>
            </a:r>
            <a:endParaRPr lang="en-US" sz="1500" dirty="0">
              <a:latin typeface="+mj-lt"/>
              <a:cs typeface="Arial" charset="0"/>
            </a:endParaRPr>
          </a:p>
          <a:p>
            <a:pPr algn="ctr">
              <a:defRPr/>
            </a:pPr>
            <a:endParaRPr lang="en-US" sz="1500" dirty="0">
              <a:latin typeface="+mj-lt"/>
              <a:cs typeface="Arial" charset="0"/>
            </a:endParaRPr>
          </a:p>
        </p:txBody>
      </p:sp>
      <p:sp>
        <p:nvSpPr>
          <p:cNvPr id="6" name="Rounded Rectangle 5"/>
          <p:cNvSpPr/>
          <p:nvPr/>
        </p:nvSpPr>
        <p:spPr>
          <a:xfrm>
            <a:off x="76200" y="38100"/>
            <a:ext cx="2438400" cy="8382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534400" cy="4816475"/>
          </a:xfrm>
        </p:spPr>
        <p:txBody>
          <a:bodyPr>
            <a:noAutofit/>
          </a:bodyPr>
          <a:lstStyle/>
          <a:p>
            <a:pPr marL="0" indent="0">
              <a:spcBef>
                <a:spcPts val="0"/>
              </a:spcBef>
              <a:buNone/>
            </a:pPr>
            <a:r>
              <a:rPr lang="en-US" sz="2200" dirty="0"/>
              <a:t>Susan has an ear infection. Her doctor prescribes </a:t>
            </a:r>
            <a:r>
              <a:rPr lang="en-US" sz="2200" dirty="0" smtClean="0"/>
              <a:t>an antibiotic. The doctor tells Susan to </a:t>
            </a:r>
            <a:r>
              <a:rPr lang="en-US" sz="2200" dirty="0"/>
              <a:t>take a 250-milligram dose of the antibiotic every 12 hours for the next 10 days. </a:t>
            </a:r>
          </a:p>
          <a:p>
            <a:pPr>
              <a:spcBef>
                <a:spcPts val="0"/>
              </a:spcBef>
            </a:pPr>
            <a:r>
              <a:rPr lang="en-US" sz="2200" dirty="0" smtClean="0"/>
              <a:t>Susan finds </a:t>
            </a:r>
            <a:r>
              <a:rPr lang="en-US" sz="2200" dirty="0"/>
              <a:t>out that 4% of the </a:t>
            </a:r>
            <a:r>
              <a:rPr lang="en-US" sz="2200" dirty="0" smtClean="0"/>
              <a:t>antibiotic </a:t>
            </a:r>
            <a:r>
              <a:rPr lang="en-US" sz="2200" dirty="0"/>
              <a:t>is still in her body after 12 hours. </a:t>
            </a:r>
          </a:p>
          <a:p>
            <a:pPr>
              <a:spcBef>
                <a:spcPts val="0"/>
              </a:spcBef>
              <a:spcAft>
                <a:spcPts val="1200"/>
              </a:spcAft>
            </a:pPr>
            <a:r>
              <a:rPr lang="en-US" sz="2200" dirty="0" smtClean="0"/>
              <a:t>Assume that each </a:t>
            </a:r>
            <a:r>
              <a:rPr lang="en-US" sz="2200" dirty="0"/>
              <a:t>dose is exactly 250 milligrams and </a:t>
            </a:r>
            <a:r>
              <a:rPr lang="en-US" sz="2200" dirty="0" smtClean="0"/>
              <a:t>that Susan takes one dose every 12 hours. </a:t>
            </a:r>
            <a:endParaRPr lang="en-US" sz="2200" dirty="0"/>
          </a:p>
          <a:p>
            <a:pPr marL="0" indent="0">
              <a:spcBef>
                <a:spcPts val="0"/>
              </a:spcBef>
              <a:buNone/>
            </a:pPr>
            <a:r>
              <a:rPr lang="en-US" sz="2200" b="1" dirty="0"/>
              <a:t>Part A </a:t>
            </a:r>
            <a:endParaRPr lang="en-US" sz="2200" dirty="0"/>
          </a:p>
          <a:p>
            <a:pPr marL="0" indent="0">
              <a:spcBef>
                <a:spcPts val="0"/>
              </a:spcBef>
              <a:buNone/>
            </a:pPr>
            <a:r>
              <a:rPr lang="en-US" sz="2200" dirty="0"/>
              <a:t>How much of the </a:t>
            </a:r>
            <a:r>
              <a:rPr lang="en-US" sz="2200" dirty="0" smtClean="0"/>
              <a:t>antibiotic, </a:t>
            </a:r>
            <a:r>
              <a:rPr lang="en-US" sz="2200" dirty="0"/>
              <a:t>in milligrams, is in Susan’s body immediately after taking the</a:t>
            </a:r>
            <a:r>
              <a:rPr lang="en-US" sz="2200" b="1" dirty="0"/>
              <a:t> 2</a:t>
            </a:r>
            <a:r>
              <a:rPr lang="en-US" sz="2200" b="1" baseline="30000" dirty="0"/>
              <a:t>nd</a:t>
            </a:r>
            <a:r>
              <a:rPr lang="en-US" sz="2200" b="1" dirty="0"/>
              <a:t> </a:t>
            </a:r>
            <a:r>
              <a:rPr lang="en-US" sz="2200" dirty="0"/>
              <a:t>dose? Enter your answer in the first response box. </a:t>
            </a:r>
          </a:p>
          <a:p>
            <a:pPr marL="0" indent="0">
              <a:spcBef>
                <a:spcPts val="1200"/>
              </a:spcBef>
              <a:buNone/>
            </a:pPr>
            <a:r>
              <a:rPr lang="en-US" sz="2200" b="1" dirty="0"/>
              <a:t>Part B </a:t>
            </a:r>
            <a:endParaRPr lang="en-US" sz="2200" dirty="0"/>
          </a:p>
          <a:p>
            <a:pPr marL="0" indent="0">
              <a:spcBef>
                <a:spcPts val="0"/>
              </a:spcBef>
              <a:buNone/>
            </a:pPr>
            <a:r>
              <a:rPr lang="en-US" sz="2200" dirty="0"/>
              <a:t>How much of the </a:t>
            </a:r>
            <a:r>
              <a:rPr lang="en-US" sz="2200" dirty="0" smtClean="0"/>
              <a:t>antibiotic, </a:t>
            </a:r>
            <a:r>
              <a:rPr lang="en-US" sz="2200" dirty="0"/>
              <a:t>in milligrams, is in Susan’s body immediately after taking the </a:t>
            </a:r>
            <a:r>
              <a:rPr lang="en-US" sz="2200" b="1" dirty="0" smtClean="0"/>
              <a:t>10</a:t>
            </a:r>
            <a:r>
              <a:rPr lang="en-US" sz="2200" b="1" baseline="30000" dirty="0" smtClean="0"/>
              <a:t>th</a:t>
            </a:r>
            <a:r>
              <a:rPr lang="en-US" sz="2200" baseline="30000" dirty="0" smtClean="0"/>
              <a:t> </a:t>
            </a:r>
            <a:r>
              <a:rPr lang="en-US" sz="2200" dirty="0"/>
              <a:t>dose? Enter your answer in the second response box. 	</a:t>
            </a:r>
          </a:p>
        </p:txBody>
      </p:sp>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#5</a:t>
            </a:r>
            <a:endParaRPr lang="en-US" sz="4000" b="1" dirty="0"/>
          </a:p>
        </p:txBody>
      </p:sp>
      <p:pic>
        <p:nvPicPr>
          <p:cNvPr id="7" name="Picture 4" descr="C:\Users\Shannon\AppData\Local\Microsoft\Windows\INetCache\IE\CL72NDSD\MC90043388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217" y="136525"/>
            <a:ext cx="639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6977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19200"/>
            <a:ext cx="8153400" cy="4401205"/>
          </a:xfrm>
          <a:prstGeom prst="rect">
            <a:avLst/>
          </a:prstGeom>
        </p:spPr>
        <p:txBody>
          <a:bodyPr wrap="square">
            <a:spAutoFit/>
          </a:bodyPr>
          <a:lstStyle/>
          <a:p>
            <a:r>
              <a:rPr lang="en-US" sz="2800" b="1" dirty="0"/>
              <a:t>Rubric: </a:t>
            </a:r>
            <a:endParaRPr lang="en-US" sz="2800" b="1" dirty="0" smtClean="0"/>
          </a:p>
          <a:p>
            <a:r>
              <a:rPr lang="en-US" sz="2800" dirty="0" smtClean="0"/>
              <a:t>(</a:t>
            </a:r>
            <a:r>
              <a:rPr lang="en-US" sz="2800" dirty="0"/>
              <a:t>2 points) The student </a:t>
            </a:r>
            <a:r>
              <a:rPr lang="en-US" sz="2800" dirty="0" smtClean="0"/>
              <a:t>enters the correct amount of antibiotic in Susan’s body for Part </a:t>
            </a:r>
            <a:r>
              <a:rPr lang="en-US" sz="2800" i="1" dirty="0"/>
              <a:t>A </a:t>
            </a:r>
            <a:r>
              <a:rPr lang="en-US" sz="2800" dirty="0"/>
              <a:t>and </a:t>
            </a:r>
            <a:r>
              <a:rPr lang="en-US" sz="2800" i="1" dirty="0" smtClean="0"/>
              <a:t>B.</a:t>
            </a:r>
            <a:r>
              <a:rPr lang="en-US" sz="2800" dirty="0" smtClean="0"/>
              <a:t> </a:t>
            </a:r>
            <a:endParaRPr lang="en-US" sz="2800" dirty="0"/>
          </a:p>
          <a:p>
            <a:r>
              <a:rPr lang="en-US" sz="2800" dirty="0"/>
              <a:t>(1 point) The student is able to determine the amount for Part </a:t>
            </a:r>
            <a:r>
              <a:rPr lang="en-US" sz="2800" i="1" dirty="0"/>
              <a:t>A </a:t>
            </a:r>
            <a:r>
              <a:rPr lang="en-US" sz="2800" dirty="0"/>
              <a:t>or Part </a:t>
            </a:r>
            <a:r>
              <a:rPr lang="en-US" sz="2800" i="1" dirty="0"/>
              <a:t>B</a:t>
            </a:r>
            <a:r>
              <a:rPr lang="en-US" sz="2800" dirty="0"/>
              <a:t>, but not both. </a:t>
            </a:r>
            <a:endParaRPr lang="en-US" sz="2800" dirty="0" smtClean="0"/>
          </a:p>
          <a:p>
            <a:endParaRPr lang="en-US" sz="2800" dirty="0"/>
          </a:p>
          <a:p>
            <a:r>
              <a:rPr lang="en-US" sz="2800" b="1" dirty="0" smtClean="0"/>
              <a:t>Answers:</a:t>
            </a:r>
          </a:p>
          <a:p>
            <a:r>
              <a:rPr lang="en-US" sz="2800" dirty="0" smtClean="0"/>
              <a:t>Part A:  260</a:t>
            </a:r>
          </a:p>
          <a:p>
            <a:r>
              <a:rPr lang="en-US" sz="2800" dirty="0" smtClean="0"/>
              <a:t>Part B: 260.4167</a:t>
            </a:r>
            <a:r>
              <a:rPr lang="en-US" sz="2800" dirty="0"/>
              <a:t> </a:t>
            </a:r>
            <a:r>
              <a:rPr lang="en-US" sz="2800" dirty="0" smtClean="0"/>
              <a:t>(</a:t>
            </a:r>
            <a:r>
              <a:rPr lang="en-US" sz="2800" dirty="0"/>
              <a:t>An acceptable range for Part </a:t>
            </a:r>
            <a:r>
              <a:rPr lang="en-US" sz="2800" i="1" dirty="0"/>
              <a:t>B </a:t>
            </a:r>
            <a:r>
              <a:rPr lang="en-US" sz="2800" dirty="0"/>
              <a:t>is </a:t>
            </a:r>
            <a:r>
              <a:rPr lang="en-US" sz="2800" dirty="0" smtClean="0"/>
              <a:t>260.4-260.417.)</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#5 </a:t>
            </a:r>
            <a:r>
              <a:rPr lang="en-US" sz="3600" b="1" dirty="0"/>
              <a:t>Answer</a:t>
            </a:r>
          </a:p>
        </p:txBody>
      </p:sp>
    </p:spTree>
    <p:extLst>
      <p:ext uri="{BB962C8B-B14F-4D97-AF65-F5344CB8AC3E}">
        <p14:creationId xmlns:p14="http://schemas.microsoft.com/office/powerpoint/2010/main" val="3639119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534400" cy="4816475"/>
          </a:xfrm>
        </p:spPr>
        <p:txBody>
          <a:bodyPr>
            <a:noAutofit/>
          </a:bodyPr>
          <a:lstStyle/>
          <a:p>
            <a:pPr marL="0" indent="0">
              <a:spcBef>
                <a:spcPts val="0"/>
              </a:spcBef>
              <a:buNone/>
            </a:pPr>
            <a:r>
              <a:rPr lang="en-US" sz="2200" i="1" dirty="0" smtClean="0"/>
              <a:t>P(x)</a:t>
            </a:r>
            <a:r>
              <a:rPr lang="en-US" sz="2200" dirty="0" smtClean="0"/>
              <a:t> represents the cost that an online bookstore charges for shipping items and packaging material that together weigh </a:t>
            </a:r>
            <a:r>
              <a:rPr lang="en-US" sz="2200" i="1" dirty="0" smtClean="0"/>
              <a:t>x</a:t>
            </a:r>
            <a:r>
              <a:rPr lang="en-US" sz="2200" dirty="0" smtClean="0"/>
              <a:t> pounds. The packaging material weighs 1 pound. </a:t>
            </a:r>
          </a:p>
          <a:p>
            <a:pPr marL="0" indent="0">
              <a:spcBef>
                <a:spcPts val="0"/>
              </a:spcBef>
              <a:buNone/>
            </a:pPr>
            <a:endParaRPr lang="en-US" sz="2200" dirty="0"/>
          </a:p>
          <a:p>
            <a:pPr marL="0" indent="0">
              <a:spcBef>
                <a:spcPts val="0"/>
              </a:spcBef>
              <a:buNone/>
            </a:pPr>
            <a:r>
              <a:rPr lang="en-US" sz="2200" dirty="0" smtClean="0"/>
              <a:t>A competitor charges the same rate per pound but does not charge for the weight of the packaging material. However, the competitor does charge an additional $5 processing fee for each shipment.</a:t>
            </a:r>
          </a:p>
          <a:p>
            <a:pPr marL="0" indent="0">
              <a:spcBef>
                <a:spcPts val="0"/>
              </a:spcBef>
              <a:buNone/>
            </a:pPr>
            <a:endParaRPr lang="en-US" sz="2200" dirty="0"/>
          </a:p>
          <a:p>
            <a:pPr marL="0" indent="0">
              <a:spcBef>
                <a:spcPts val="0"/>
              </a:spcBef>
              <a:buNone/>
            </a:pPr>
            <a:r>
              <a:rPr lang="en-US" sz="2200" dirty="0" smtClean="0"/>
              <a:t>Which expression represents the cost of shipping </a:t>
            </a:r>
            <a:r>
              <a:rPr lang="en-US" sz="2200" i="1" dirty="0" smtClean="0"/>
              <a:t>x</a:t>
            </a:r>
            <a:r>
              <a:rPr lang="en-US" sz="2200" dirty="0" smtClean="0"/>
              <a:t> pounds with the competitor?</a:t>
            </a:r>
          </a:p>
          <a:p>
            <a:pPr marL="0" indent="0">
              <a:spcBef>
                <a:spcPts val="0"/>
              </a:spcBef>
              <a:buNone/>
            </a:pPr>
            <a:r>
              <a:rPr lang="en-US" sz="2200" dirty="0" smtClean="0"/>
              <a:t>A.   </a:t>
            </a:r>
            <a:r>
              <a:rPr lang="en-US" sz="2200" i="1" dirty="0" smtClean="0"/>
              <a:t>P</a:t>
            </a:r>
            <a:r>
              <a:rPr lang="en-US" sz="2200" dirty="0" smtClean="0"/>
              <a:t>(x + 5) + 1</a:t>
            </a:r>
          </a:p>
          <a:p>
            <a:pPr marL="0" indent="0">
              <a:spcBef>
                <a:spcPts val="0"/>
              </a:spcBef>
              <a:buNone/>
            </a:pPr>
            <a:r>
              <a:rPr lang="en-US" sz="2200" dirty="0" smtClean="0"/>
              <a:t>B.   </a:t>
            </a:r>
            <a:r>
              <a:rPr lang="en-US" sz="2200" i="1" dirty="0" smtClean="0"/>
              <a:t>P</a:t>
            </a:r>
            <a:r>
              <a:rPr lang="en-US" sz="2200" dirty="0" smtClean="0"/>
              <a:t>(x </a:t>
            </a:r>
            <a:r>
              <a:rPr lang="en-US" sz="2200" dirty="0"/>
              <a:t>+ 5) </a:t>
            </a:r>
            <a:r>
              <a:rPr lang="en-US" sz="2200" dirty="0" smtClean="0"/>
              <a:t>– 1 </a:t>
            </a:r>
          </a:p>
          <a:p>
            <a:pPr marL="0" indent="0">
              <a:spcBef>
                <a:spcPts val="0"/>
              </a:spcBef>
              <a:buNone/>
            </a:pPr>
            <a:r>
              <a:rPr lang="en-US" sz="2200" dirty="0" smtClean="0"/>
              <a:t>C.   </a:t>
            </a:r>
            <a:r>
              <a:rPr lang="en-US" sz="2200" i="1" dirty="0"/>
              <a:t>P</a:t>
            </a:r>
            <a:r>
              <a:rPr lang="en-US" sz="2200" dirty="0"/>
              <a:t>(x + </a:t>
            </a:r>
            <a:r>
              <a:rPr lang="en-US" sz="2200" dirty="0" smtClean="0"/>
              <a:t>1) + 5</a:t>
            </a:r>
            <a:endParaRPr lang="en-US" sz="2200" dirty="0"/>
          </a:p>
          <a:p>
            <a:pPr marL="0" indent="0">
              <a:spcBef>
                <a:spcPts val="0"/>
              </a:spcBef>
              <a:buNone/>
            </a:pPr>
            <a:r>
              <a:rPr lang="en-US" sz="2200" dirty="0" smtClean="0"/>
              <a:t>D.   </a:t>
            </a:r>
            <a:r>
              <a:rPr lang="en-US" sz="2200" i="1" dirty="0" smtClean="0"/>
              <a:t>P</a:t>
            </a:r>
            <a:r>
              <a:rPr lang="en-US" sz="2200" dirty="0" smtClean="0"/>
              <a:t>(x – 1) + 5</a:t>
            </a:r>
            <a:endParaRPr lang="en-US" sz="2200" dirty="0"/>
          </a:p>
          <a:p>
            <a:pPr marL="0" indent="0">
              <a:spcBef>
                <a:spcPts val="0"/>
              </a:spcBef>
              <a:buNone/>
            </a:pPr>
            <a:endParaRPr lang="en-US" sz="2200" dirty="0"/>
          </a:p>
          <a:p>
            <a:pPr marL="0" indent="0">
              <a:spcBef>
                <a:spcPts val="0"/>
              </a:spcBef>
              <a:buNone/>
            </a:pPr>
            <a:endParaRPr lang="en-US" sz="2200" dirty="0" smtClean="0"/>
          </a:p>
          <a:p>
            <a:pPr marL="457200" indent="-457200">
              <a:spcBef>
                <a:spcPts val="0"/>
              </a:spcBef>
              <a:buAutoNum type="alphaUcPeriod"/>
            </a:pPr>
            <a:endParaRPr lang="en-US" sz="2200" dirty="0" smtClean="0"/>
          </a:p>
          <a:p>
            <a:pPr marL="0" indent="0">
              <a:spcBef>
                <a:spcPts val="0"/>
              </a:spcBef>
              <a:buNone/>
            </a:pPr>
            <a:endParaRPr lang="en-US" sz="2200" dirty="0"/>
          </a:p>
        </p:txBody>
      </p:sp>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#6</a:t>
            </a:r>
            <a:endParaRPr lang="en-US" sz="4000" b="1" dirty="0"/>
          </a:p>
        </p:txBody>
      </p:sp>
      <p:pic>
        <p:nvPicPr>
          <p:cNvPr id="7" name="Picture 4" descr="C:\Users\Shannon\AppData\Local\Microsoft\Windows\INetCache\IE\CL72NDSD\MC90043388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217" y="136525"/>
            <a:ext cx="639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9672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19200"/>
            <a:ext cx="8153400" cy="2246769"/>
          </a:xfrm>
          <a:prstGeom prst="rect">
            <a:avLst/>
          </a:prstGeom>
        </p:spPr>
        <p:txBody>
          <a:bodyPr wrap="square">
            <a:spAutoFit/>
          </a:bodyPr>
          <a:lstStyle/>
          <a:p>
            <a:r>
              <a:rPr lang="en-US" sz="2800" b="1" dirty="0"/>
              <a:t>Rubric: </a:t>
            </a:r>
            <a:endParaRPr lang="en-US" sz="2800" b="1" dirty="0" smtClean="0"/>
          </a:p>
          <a:p>
            <a:r>
              <a:rPr lang="en-US" sz="2800" dirty="0" smtClean="0"/>
              <a:t>(1 point) The student selects the correct answer choice. </a:t>
            </a:r>
          </a:p>
          <a:p>
            <a:endParaRPr lang="en-US" sz="2800" dirty="0"/>
          </a:p>
          <a:p>
            <a:r>
              <a:rPr lang="en-US" sz="2800" b="1" dirty="0" smtClean="0"/>
              <a:t>Answer: </a:t>
            </a:r>
            <a:r>
              <a:rPr lang="en-US" sz="2800" dirty="0" smtClean="0"/>
              <a:t>D</a:t>
            </a:r>
            <a:endParaRPr lang="en-US" sz="2800" b="1"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#6 </a:t>
            </a:r>
            <a:r>
              <a:rPr lang="en-US" sz="3600" b="1" dirty="0"/>
              <a:t>Answer</a:t>
            </a:r>
          </a:p>
        </p:txBody>
      </p:sp>
    </p:spTree>
    <p:extLst>
      <p:ext uri="{BB962C8B-B14F-4D97-AF65-F5344CB8AC3E}">
        <p14:creationId xmlns:p14="http://schemas.microsoft.com/office/powerpoint/2010/main" val="1794089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6324600" cy="4816475"/>
          </a:xfrm>
        </p:spPr>
        <p:txBody>
          <a:bodyPr>
            <a:noAutofit/>
          </a:bodyPr>
          <a:lstStyle/>
          <a:p>
            <a:pPr marL="0" indent="0">
              <a:spcBef>
                <a:spcPts val="0"/>
              </a:spcBef>
              <a:buNone/>
            </a:pPr>
            <a:r>
              <a:rPr lang="en-US" sz="2200" dirty="0" smtClean="0"/>
              <a:t>Two water tanks are shown. Tank A is a rectangular prism and Tank B is a cylinder. The tanks are not drawn to scale. </a:t>
            </a:r>
          </a:p>
          <a:p>
            <a:pPr marL="0" indent="0">
              <a:spcBef>
                <a:spcPts val="0"/>
              </a:spcBef>
              <a:buNone/>
            </a:pPr>
            <a:endParaRPr lang="en-US" sz="2200" dirty="0"/>
          </a:p>
          <a:p>
            <a:pPr marL="0" indent="0">
              <a:spcBef>
                <a:spcPts val="0"/>
              </a:spcBef>
              <a:buNone/>
            </a:pPr>
            <a:r>
              <a:rPr lang="en-US" sz="2200" dirty="0" smtClean="0"/>
              <a:t>Tank A is filled with water to the 10-meter mark.</a:t>
            </a:r>
          </a:p>
          <a:p>
            <a:pPr marL="0" indent="0">
              <a:spcBef>
                <a:spcPts val="0"/>
              </a:spcBef>
              <a:buNone/>
            </a:pPr>
            <a:endParaRPr lang="en-US" sz="2200" dirty="0"/>
          </a:p>
          <a:p>
            <a:pPr marL="0" indent="0">
              <a:spcBef>
                <a:spcPts val="0"/>
              </a:spcBef>
              <a:buNone/>
            </a:pPr>
            <a:r>
              <a:rPr lang="en-US" sz="2200" dirty="0" smtClean="0"/>
              <a:t>Click Tank A to change the water level. The volume of water that leaves Tank A is transferred to Tank B, and then the height of the water in Tank B is shown. </a:t>
            </a:r>
          </a:p>
          <a:p>
            <a:pPr marL="0" indent="0">
              <a:spcBef>
                <a:spcPts val="0"/>
              </a:spcBef>
              <a:buNone/>
            </a:pPr>
            <a:endParaRPr lang="en-US" sz="2200" dirty="0"/>
          </a:p>
          <a:p>
            <a:pPr marL="0" indent="0">
              <a:spcBef>
                <a:spcPts val="0"/>
              </a:spcBef>
              <a:buNone/>
            </a:pPr>
            <a:r>
              <a:rPr lang="en-US" sz="2200" dirty="0" smtClean="0"/>
              <a:t>Find the radius of Tank B, rounded to the nearest meter. Enter your answer in the response box.  </a:t>
            </a:r>
            <a:endParaRPr lang="en-US" sz="2200" dirty="0"/>
          </a:p>
        </p:txBody>
      </p:sp>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#7</a:t>
            </a:r>
            <a:endParaRPr lang="en-US" sz="4000" b="1" dirty="0"/>
          </a:p>
        </p:txBody>
      </p:sp>
      <p:pic>
        <p:nvPicPr>
          <p:cNvPr id="7" name="Picture 4" descr="C:\Users\Shannon\AppData\Local\Microsoft\Windows\INetCache\IE\CL72NDSD\MC90043388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217" y="136525"/>
            <a:ext cx="639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99423" y="1275242"/>
            <a:ext cx="197167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08142" y="3418367"/>
            <a:ext cx="1743075" cy="203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6806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19200"/>
            <a:ext cx="8153400" cy="2246769"/>
          </a:xfrm>
          <a:prstGeom prst="rect">
            <a:avLst/>
          </a:prstGeom>
        </p:spPr>
        <p:txBody>
          <a:bodyPr wrap="square">
            <a:spAutoFit/>
          </a:bodyPr>
          <a:lstStyle/>
          <a:p>
            <a:r>
              <a:rPr lang="en-US" sz="2800" b="1" dirty="0"/>
              <a:t>Rubric: </a:t>
            </a:r>
            <a:endParaRPr lang="en-US" sz="2800" b="1" dirty="0" smtClean="0"/>
          </a:p>
          <a:p>
            <a:r>
              <a:rPr lang="en-US" sz="2800" dirty="0" smtClean="0"/>
              <a:t>(1 point) The student enters the correct radius in the response box. </a:t>
            </a:r>
          </a:p>
          <a:p>
            <a:endParaRPr lang="en-US" sz="2800" dirty="0"/>
          </a:p>
          <a:p>
            <a:r>
              <a:rPr lang="en-US" sz="2800" b="1" dirty="0" smtClean="0"/>
              <a:t>Answer: </a:t>
            </a:r>
            <a:r>
              <a:rPr lang="en-US" sz="2800" dirty="0"/>
              <a:t>5</a:t>
            </a:r>
            <a:endParaRPr lang="en-US" sz="2800" b="1"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#7 </a:t>
            </a:r>
            <a:r>
              <a:rPr lang="en-US" sz="3600" b="1" dirty="0"/>
              <a:t>Answer</a:t>
            </a:r>
          </a:p>
        </p:txBody>
      </p:sp>
    </p:spTree>
    <p:extLst>
      <p:ext uri="{BB962C8B-B14F-4D97-AF65-F5344CB8AC3E}">
        <p14:creationId xmlns:p14="http://schemas.microsoft.com/office/powerpoint/2010/main" val="1463570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534400" cy="4816475"/>
          </a:xfrm>
        </p:spPr>
        <p:txBody>
          <a:bodyPr>
            <a:noAutofit/>
          </a:bodyPr>
          <a:lstStyle/>
          <a:p>
            <a:pPr marL="0" indent="0">
              <a:spcBef>
                <a:spcPts val="0"/>
              </a:spcBef>
              <a:buNone/>
            </a:pPr>
            <a:r>
              <a:rPr lang="en-US" sz="2600" dirty="0" smtClean="0"/>
              <a:t>A circle with center (6, 7) includes the point (1, 4). A second circle also include the point (1, 4), and contains the same area but has a different center. </a:t>
            </a:r>
          </a:p>
          <a:p>
            <a:pPr marL="0" indent="0">
              <a:spcBef>
                <a:spcPts val="0"/>
              </a:spcBef>
              <a:buNone/>
            </a:pPr>
            <a:endParaRPr lang="en-US" sz="2600" dirty="0"/>
          </a:p>
          <a:p>
            <a:pPr marL="0" indent="0">
              <a:spcBef>
                <a:spcPts val="0"/>
              </a:spcBef>
              <a:buNone/>
            </a:pPr>
            <a:r>
              <a:rPr lang="en-US" sz="2600" dirty="0" smtClean="0"/>
              <a:t>Enter the ordered pair that corresponds to the center of the second choice. </a:t>
            </a:r>
          </a:p>
          <a:p>
            <a:pPr marL="0" indent="0">
              <a:spcBef>
                <a:spcPts val="0"/>
              </a:spcBef>
              <a:buNone/>
            </a:pPr>
            <a:endParaRPr lang="en-US" sz="2600" dirty="0"/>
          </a:p>
          <a:p>
            <a:pPr marL="0" indent="0">
              <a:spcBef>
                <a:spcPts val="0"/>
              </a:spcBef>
              <a:buNone/>
            </a:pPr>
            <a:r>
              <a:rPr lang="en-US" sz="2600" dirty="0" smtClean="0"/>
              <a:t>(            ,            ) </a:t>
            </a:r>
            <a:endParaRPr lang="en-US" sz="2600" dirty="0"/>
          </a:p>
          <a:p>
            <a:pPr marL="0" indent="0">
              <a:spcBef>
                <a:spcPts val="0"/>
              </a:spcBef>
              <a:buNone/>
            </a:pPr>
            <a:endParaRPr lang="en-US" sz="2600" dirty="0" smtClean="0"/>
          </a:p>
          <a:p>
            <a:pPr marL="457200" indent="-457200">
              <a:spcBef>
                <a:spcPts val="0"/>
              </a:spcBef>
              <a:buAutoNum type="alphaUcPeriod"/>
            </a:pPr>
            <a:endParaRPr lang="en-US" sz="2600" dirty="0" smtClean="0"/>
          </a:p>
          <a:p>
            <a:pPr marL="0" indent="0">
              <a:spcBef>
                <a:spcPts val="0"/>
              </a:spcBef>
              <a:buNone/>
            </a:pPr>
            <a:endParaRPr lang="en-US" sz="2600" dirty="0"/>
          </a:p>
        </p:txBody>
      </p:sp>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#8</a:t>
            </a:r>
            <a:endParaRPr lang="en-US" sz="4000" b="1" dirty="0"/>
          </a:p>
        </p:txBody>
      </p:sp>
      <p:pic>
        <p:nvPicPr>
          <p:cNvPr id="7" name="Picture 4" descr="C:\Users\Shannon\AppData\Local\Microsoft\Windows\INetCache\IE\CL72NDSD\MC90043388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217" y="136525"/>
            <a:ext cx="639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533400" y="4114800"/>
            <a:ext cx="7620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520456" y="4114800"/>
            <a:ext cx="7620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6841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19200"/>
            <a:ext cx="8153400" cy="2246769"/>
          </a:xfrm>
          <a:prstGeom prst="rect">
            <a:avLst/>
          </a:prstGeom>
        </p:spPr>
        <p:txBody>
          <a:bodyPr wrap="square">
            <a:spAutoFit/>
          </a:bodyPr>
          <a:lstStyle/>
          <a:p>
            <a:r>
              <a:rPr lang="en-US" sz="2800" b="1" dirty="0"/>
              <a:t>Rubric: </a:t>
            </a:r>
            <a:endParaRPr lang="en-US" sz="2800" b="1" dirty="0" smtClean="0"/>
          </a:p>
          <a:p>
            <a:r>
              <a:rPr lang="en-US" sz="2800" dirty="0" smtClean="0"/>
              <a:t>(1 point) The student correctly enters the ordered pair in the response box.  </a:t>
            </a:r>
          </a:p>
          <a:p>
            <a:endParaRPr lang="en-US" sz="2800" dirty="0"/>
          </a:p>
          <a:p>
            <a:r>
              <a:rPr lang="en-US" sz="2800" b="1" dirty="0" smtClean="0"/>
              <a:t>Answer: </a:t>
            </a:r>
            <a:r>
              <a:rPr lang="en-US" sz="2800" dirty="0" smtClean="0"/>
              <a:t>(-4, 1)</a:t>
            </a:r>
            <a:endParaRPr lang="en-US" sz="2800" b="1"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#8 </a:t>
            </a:r>
            <a:r>
              <a:rPr lang="en-US" sz="3600" b="1" dirty="0"/>
              <a:t>Answer</a:t>
            </a:r>
          </a:p>
        </p:txBody>
      </p:sp>
    </p:spTree>
    <p:extLst>
      <p:ext uri="{BB962C8B-B14F-4D97-AF65-F5344CB8AC3E}">
        <p14:creationId xmlns:p14="http://schemas.microsoft.com/office/powerpoint/2010/main" val="2479576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698" y="1066800"/>
            <a:ext cx="8534400" cy="4816475"/>
          </a:xfrm>
        </p:spPr>
        <p:txBody>
          <a:bodyPr>
            <a:noAutofit/>
          </a:bodyPr>
          <a:lstStyle/>
          <a:p>
            <a:pPr marL="0" indent="0">
              <a:spcBef>
                <a:spcPts val="0"/>
              </a:spcBef>
              <a:buNone/>
            </a:pPr>
            <a:r>
              <a:rPr lang="en-US" sz="1800" dirty="0" smtClean="0"/>
              <a:t>The scatterplot shows the weight and gas mileage for 31 cars.</a:t>
            </a:r>
          </a:p>
          <a:p>
            <a:pPr marL="0" indent="0">
              <a:spcBef>
                <a:spcPts val="0"/>
              </a:spcBef>
              <a:buNone/>
            </a:pPr>
            <a:endParaRPr lang="en-US" sz="1800" dirty="0"/>
          </a:p>
          <a:p>
            <a:pPr marL="0" indent="0">
              <a:spcBef>
                <a:spcPts val="0"/>
              </a:spcBef>
              <a:buNone/>
            </a:pPr>
            <a:endParaRPr lang="en-US" sz="1800" dirty="0" smtClean="0"/>
          </a:p>
          <a:p>
            <a:pPr marL="0" indent="0">
              <a:spcBef>
                <a:spcPts val="0"/>
              </a:spcBef>
              <a:buNone/>
            </a:pPr>
            <a:endParaRPr lang="en-US" sz="1800" dirty="0"/>
          </a:p>
          <a:p>
            <a:pPr marL="0" indent="0">
              <a:spcBef>
                <a:spcPts val="0"/>
              </a:spcBef>
              <a:buNone/>
            </a:pPr>
            <a:endParaRPr lang="en-US" sz="1800" dirty="0" smtClean="0"/>
          </a:p>
          <a:p>
            <a:pPr marL="0" indent="0">
              <a:spcBef>
                <a:spcPts val="0"/>
              </a:spcBef>
              <a:buNone/>
            </a:pPr>
            <a:endParaRPr lang="en-US" sz="1800" dirty="0"/>
          </a:p>
          <a:p>
            <a:pPr marL="0" indent="0">
              <a:spcBef>
                <a:spcPts val="0"/>
              </a:spcBef>
              <a:buNone/>
            </a:pPr>
            <a:endParaRPr lang="en-US" sz="1800" dirty="0" smtClean="0"/>
          </a:p>
          <a:p>
            <a:pPr marL="0" indent="0">
              <a:spcBef>
                <a:spcPts val="0"/>
              </a:spcBef>
              <a:buNone/>
            </a:pPr>
            <a:endParaRPr lang="en-US" sz="1800" dirty="0"/>
          </a:p>
          <a:p>
            <a:pPr marL="0" indent="0">
              <a:spcBef>
                <a:spcPts val="0"/>
              </a:spcBef>
              <a:buNone/>
            </a:pPr>
            <a:endParaRPr lang="en-US" sz="1800" dirty="0" smtClean="0"/>
          </a:p>
          <a:p>
            <a:pPr marL="0" indent="0">
              <a:spcBef>
                <a:spcPts val="0"/>
              </a:spcBef>
              <a:buNone/>
            </a:pPr>
            <a:endParaRPr lang="en-US" sz="1800" dirty="0"/>
          </a:p>
          <a:p>
            <a:pPr marL="0" indent="0">
              <a:spcBef>
                <a:spcPts val="0"/>
              </a:spcBef>
              <a:buNone/>
            </a:pPr>
            <a:r>
              <a:rPr lang="en-US" sz="1800" b="1" i="1" dirty="0" smtClean="0"/>
              <a:t>Part A:</a:t>
            </a:r>
            <a:r>
              <a:rPr lang="en-US" sz="1800" dirty="0" smtClean="0"/>
              <a:t> Use the Add Arrow tool to create a line of best fit on the scatterplot.</a:t>
            </a:r>
          </a:p>
          <a:p>
            <a:pPr marL="0" indent="0">
              <a:spcBef>
                <a:spcPts val="0"/>
              </a:spcBef>
              <a:buNone/>
            </a:pPr>
            <a:r>
              <a:rPr lang="en-US" sz="1800" b="1" i="1" dirty="0" smtClean="0"/>
              <a:t>Part B:</a:t>
            </a:r>
            <a:r>
              <a:rPr lang="en-US" sz="1800" dirty="0" smtClean="0"/>
              <a:t> What is the meaning of the slope on the line of best fit in terms of the situation?</a:t>
            </a:r>
          </a:p>
          <a:p>
            <a:pPr marL="457200" indent="-457200">
              <a:spcBef>
                <a:spcPts val="0"/>
              </a:spcBef>
              <a:buAutoNum type="alphaUcPeriod"/>
            </a:pPr>
            <a:r>
              <a:rPr lang="en-US" sz="1800" dirty="0" smtClean="0"/>
              <a:t>For every additional kilogram of mass, the gas mileage is predicted to increase 0.013 miles per gallon.</a:t>
            </a:r>
          </a:p>
          <a:p>
            <a:pPr marL="457200" indent="-457200">
              <a:spcBef>
                <a:spcPts val="0"/>
              </a:spcBef>
              <a:buFont typeface="Arial" pitchFamily="34" charset="0"/>
              <a:buAutoNum type="alphaUcPeriod"/>
            </a:pPr>
            <a:r>
              <a:rPr lang="en-US" sz="1800" dirty="0"/>
              <a:t>For every additional kilogram of mass, the gas mileage is predicted to </a:t>
            </a:r>
            <a:r>
              <a:rPr lang="en-US" sz="1800" dirty="0" smtClean="0"/>
              <a:t>decrease </a:t>
            </a:r>
            <a:r>
              <a:rPr lang="en-US" sz="1800" dirty="0"/>
              <a:t>0.013 miles per gallon.</a:t>
            </a:r>
          </a:p>
          <a:p>
            <a:pPr marL="457200" indent="-457200">
              <a:spcBef>
                <a:spcPts val="0"/>
              </a:spcBef>
              <a:buFont typeface="Arial" pitchFamily="34" charset="0"/>
              <a:buAutoNum type="alphaUcPeriod"/>
            </a:pPr>
            <a:r>
              <a:rPr lang="en-US" sz="1800" dirty="0"/>
              <a:t>For every additional kilogram of mass, the gas mileage is predicted to increase 3</a:t>
            </a:r>
            <a:r>
              <a:rPr lang="en-US" sz="1800" dirty="0" smtClean="0"/>
              <a:t> </a:t>
            </a:r>
            <a:r>
              <a:rPr lang="en-US" sz="1800" dirty="0"/>
              <a:t>miles per gallon.</a:t>
            </a:r>
          </a:p>
          <a:p>
            <a:pPr marL="457200" indent="-457200">
              <a:spcBef>
                <a:spcPts val="0"/>
              </a:spcBef>
              <a:buFont typeface="Arial" pitchFamily="34" charset="0"/>
              <a:buAutoNum type="alphaUcPeriod"/>
            </a:pPr>
            <a:r>
              <a:rPr lang="en-US" sz="1800" dirty="0"/>
              <a:t>For every additional kilogram of mass, the gas mileage is predicted to </a:t>
            </a:r>
            <a:r>
              <a:rPr lang="en-US" sz="1800" dirty="0" smtClean="0"/>
              <a:t>decrease 3 </a:t>
            </a:r>
            <a:r>
              <a:rPr lang="en-US" sz="1800" dirty="0"/>
              <a:t>miles per gallon.</a:t>
            </a:r>
          </a:p>
          <a:p>
            <a:pPr marL="0" indent="0">
              <a:spcBef>
                <a:spcPts val="0"/>
              </a:spcBef>
              <a:buNone/>
            </a:pPr>
            <a:endParaRPr lang="en-US" sz="1800" dirty="0" smtClean="0"/>
          </a:p>
          <a:p>
            <a:pPr marL="457200" indent="-457200">
              <a:spcBef>
                <a:spcPts val="0"/>
              </a:spcBef>
              <a:buAutoNum type="alphaUcPeriod"/>
            </a:pPr>
            <a:endParaRPr lang="en-US" sz="1800" dirty="0" smtClean="0"/>
          </a:p>
          <a:p>
            <a:pPr marL="0" indent="0">
              <a:spcBef>
                <a:spcPts val="0"/>
              </a:spcBef>
              <a:buNone/>
            </a:pPr>
            <a:endParaRPr lang="en-US" sz="1800" dirty="0"/>
          </a:p>
        </p:txBody>
      </p:sp>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#9</a:t>
            </a:r>
            <a:endParaRPr lang="en-US" sz="4000" b="1" dirty="0"/>
          </a:p>
        </p:txBody>
      </p:sp>
      <p:pic>
        <p:nvPicPr>
          <p:cNvPr id="7" name="Picture 4" descr="C:\Users\Shannon\AppData\Local\Microsoft\Windows\INetCache\IE\CL72NDSD\MC90043388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217" y="136525"/>
            <a:ext cx="639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1497419"/>
            <a:ext cx="3218232" cy="22121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2882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19200"/>
            <a:ext cx="8153400" cy="2246769"/>
          </a:xfrm>
          <a:prstGeom prst="rect">
            <a:avLst/>
          </a:prstGeom>
        </p:spPr>
        <p:txBody>
          <a:bodyPr wrap="square">
            <a:spAutoFit/>
          </a:bodyPr>
          <a:lstStyle/>
          <a:p>
            <a:r>
              <a:rPr lang="en-US" sz="2800" b="1" dirty="0"/>
              <a:t>Rubric: </a:t>
            </a:r>
            <a:endParaRPr lang="en-US" sz="2800" b="1" dirty="0" smtClean="0"/>
          </a:p>
          <a:p>
            <a:r>
              <a:rPr lang="en-US" sz="2800" dirty="0" smtClean="0"/>
              <a:t>(1 point) The student adds a line of best fit and selects the correct interpretation of the slope</a:t>
            </a:r>
          </a:p>
          <a:p>
            <a:endParaRPr lang="en-US" sz="2800" dirty="0"/>
          </a:p>
          <a:p>
            <a:r>
              <a:rPr lang="en-US" sz="2800" b="1" dirty="0" smtClean="0"/>
              <a:t>Answer: </a:t>
            </a:r>
            <a:r>
              <a:rPr lang="en-US" sz="2800" dirty="0" smtClean="0"/>
              <a:t>B</a:t>
            </a:r>
            <a:endParaRPr lang="en-US" sz="2800" b="1"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#9 </a:t>
            </a:r>
            <a:r>
              <a:rPr lang="en-US" sz="3600" b="1" dirty="0"/>
              <a:t>Answer</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8838" y="2971800"/>
            <a:ext cx="4000500" cy="2790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3474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143000"/>
            <a:ext cx="8229600" cy="4525963"/>
          </a:xfrm>
        </p:spPr>
        <p:txBody>
          <a:bodyPr>
            <a:normAutofit fontScale="92500" lnSpcReduction="10000"/>
          </a:bodyPr>
          <a:lstStyle/>
          <a:p>
            <a:pPr marL="0" indent="0">
              <a:buNone/>
            </a:pPr>
            <a:r>
              <a:rPr lang="en-US" sz="2800" dirty="0" smtClean="0"/>
              <a:t>A company that  makes rectangular baking pans labels each pan with the dimensions, in inches, and the capacity in quarts. A company employee needs to label a rectangular pan with dimensions 7 inches by 11 inches by 2 inches.</a:t>
            </a:r>
          </a:p>
          <a:p>
            <a:pPr marL="0" indent="0">
              <a:buNone/>
            </a:pPr>
            <a:endParaRPr lang="en-US" sz="2800" dirty="0"/>
          </a:p>
          <a:p>
            <a:pPr marL="0" indent="0">
              <a:buNone/>
            </a:pPr>
            <a:r>
              <a:rPr lang="en-US" sz="2800" dirty="0" smtClean="0"/>
              <a:t>1 quart = 57.75 cubic inches</a:t>
            </a:r>
          </a:p>
          <a:p>
            <a:pPr marL="0" indent="0">
              <a:buNone/>
            </a:pPr>
            <a:endParaRPr lang="en-US" sz="2800" dirty="0" smtClean="0"/>
          </a:p>
          <a:p>
            <a:pPr marL="0" indent="0">
              <a:buNone/>
            </a:pPr>
            <a:r>
              <a:rPr lang="en-US" sz="2800" dirty="0" smtClean="0"/>
              <a:t>What is the capacity, in quarts, of</a:t>
            </a:r>
          </a:p>
          <a:p>
            <a:pPr marL="0" indent="0">
              <a:buNone/>
            </a:pPr>
            <a:r>
              <a:rPr lang="en-US" sz="2800" dirty="0"/>
              <a:t>t</a:t>
            </a:r>
            <a:r>
              <a:rPr lang="en-US" sz="2800" dirty="0" smtClean="0"/>
              <a:t>his pan? Round your answer to </a:t>
            </a:r>
          </a:p>
          <a:p>
            <a:pPr marL="0" indent="0">
              <a:buNone/>
            </a:pPr>
            <a:r>
              <a:rPr lang="en-US" sz="2800" dirty="0"/>
              <a:t>t</a:t>
            </a:r>
            <a:r>
              <a:rPr lang="en-US" sz="2800" dirty="0" smtClean="0"/>
              <a:t>he nearest tenth. </a:t>
            </a:r>
          </a:p>
        </p:txBody>
      </p:sp>
      <p:pic>
        <p:nvPicPr>
          <p:cNvPr id="4" name="Picture 3"/>
          <p:cNvPicPr>
            <a:picLocks noChangeAspect="1"/>
          </p:cNvPicPr>
          <p:nvPr/>
        </p:nvPicPr>
        <p:blipFill>
          <a:blip r:embed="rId3" cstate="print"/>
          <a:stretch>
            <a:fillRect/>
          </a:stretch>
        </p:blipFill>
        <p:spPr>
          <a:xfrm>
            <a:off x="5638800" y="3048000"/>
            <a:ext cx="3108960" cy="2412691"/>
          </a:xfrm>
          <a:prstGeom prst="rect">
            <a:avLst/>
          </a:prstGeom>
        </p:spPr>
      </p:pic>
      <p:sp>
        <p:nvSpPr>
          <p:cNvPr id="10" name="Pentagon 9"/>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#1</a:t>
            </a:r>
            <a:endParaRPr lang="en-US" sz="4000" b="1" dirty="0"/>
          </a:p>
        </p:txBody>
      </p:sp>
      <p:pic>
        <p:nvPicPr>
          <p:cNvPr id="8" name="Picture 4" descr="C:\Users\Shannon\AppData\Local\Microsoft\Windows\INetCache\IE\CL72NDSD\MC900433884[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04238" y="136525"/>
            <a:ext cx="639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1219200"/>
                <a:ext cx="8534400" cy="4816475"/>
              </a:xfrm>
            </p:spPr>
            <p:txBody>
              <a:bodyPr>
                <a:noAutofit/>
              </a:bodyPr>
              <a:lstStyle/>
              <a:p>
                <a:pPr marL="0" indent="0">
                  <a:spcBef>
                    <a:spcPts val="0"/>
                  </a:spcBef>
                  <a:buNone/>
                </a:pPr>
                <a:r>
                  <a:rPr lang="en-US" sz="2200" dirty="0" smtClean="0"/>
                  <a:t>The function </a:t>
                </a:r>
                <a:r>
                  <a:rPr lang="en-US" sz="2200" i="1" dirty="0" smtClean="0"/>
                  <a:t>f</a:t>
                </a:r>
                <a:r>
                  <a:rPr lang="en-US" sz="2200" dirty="0" smtClean="0"/>
                  <a:t> models the amount of a chemical that can be extracted from a mixture given the percent of ethanol used in the extraction process, </a:t>
                </a:r>
                <a:r>
                  <a:rPr lang="en-US" sz="2200" i="1" dirty="0" smtClean="0"/>
                  <a:t>x</a:t>
                </a:r>
                <a:r>
                  <a:rPr lang="en-US" sz="2200" dirty="0" smtClean="0"/>
                  <a:t>, for 0 ≤ </a:t>
                </a:r>
                <a:r>
                  <a:rPr lang="en-US" sz="2200" i="1" dirty="0" smtClean="0"/>
                  <a:t>x</a:t>
                </a:r>
                <a:r>
                  <a:rPr lang="en-US" sz="2200" dirty="0" smtClean="0"/>
                  <a:t> ≤ 100. What value of </a:t>
                </a:r>
                <a:r>
                  <a:rPr lang="en-US" sz="2200" i="1" dirty="0" smtClean="0"/>
                  <a:t>x</a:t>
                </a:r>
                <a:r>
                  <a:rPr lang="en-US" sz="2200" dirty="0" smtClean="0"/>
                  <a:t> between 0 and 100 gives the maximum value for this function?</a:t>
                </a:r>
              </a:p>
              <a:p>
                <a:pPr marL="0" indent="0">
                  <a:spcBef>
                    <a:spcPts val="0"/>
                  </a:spcBef>
                  <a:buNone/>
                </a:pPr>
                <a:endParaRPr lang="en-US" sz="2200" dirty="0" smtClean="0"/>
              </a:p>
              <a:p>
                <a:pPr marL="0" indent="0" algn="ctr">
                  <a:spcBef>
                    <a:spcPts val="0"/>
                  </a:spcBef>
                  <a:buNone/>
                </a:pPr>
                <a14:m>
                  <m:oMathPara xmlns:m="http://schemas.openxmlformats.org/officeDocument/2006/math">
                    <m:oMathParaPr>
                      <m:jc m:val="centerGroup"/>
                    </m:oMathParaPr>
                    <m:oMath xmlns:m="http://schemas.openxmlformats.org/officeDocument/2006/math">
                      <m:r>
                        <a:rPr lang="en-US" sz="2200" b="0" i="1" smtClean="0">
                          <a:latin typeface="Cambria Math"/>
                        </a:rPr>
                        <m:t>𝑓</m:t>
                      </m:r>
                      <m:d>
                        <m:dPr>
                          <m:ctrlPr>
                            <a:rPr lang="en-US" sz="2200" b="0" i="1" smtClean="0">
                              <a:latin typeface="Cambria Math"/>
                            </a:rPr>
                          </m:ctrlPr>
                        </m:dPr>
                        <m:e>
                          <m:r>
                            <a:rPr lang="en-US" sz="2200" b="0" i="1" smtClean="0">
                              <a:latin typeface="Cambria Math"/>
                            </a:rPr>
                            <m:t>𝑥</m:t>
                          </m:r>
                        </m:e>
                      </m:d>
                      <m:r>
                        <a:rPr lang="en-US" sz="2200" b="0" i="1" smtClean="0">
                          <a:latin typeface="Cambria Math"/>
                        </a:rPr>
                        <m:t>=−0.002</m:t>
                      </m:r>
                      <m:sSup>
                        <m:sSupPr>
                          <m:ctrlPr>
                            <a:rPr lang="en-US" sz="2200" b="0" i="1" smtClean="0">
                              <a:latin typeface="Cambria Math"/>
                            </a:rPr>
                          </m:ctrlPr>
                        </m:sSupPr>
                        <m:e>
                          <m:r>
                            <a:rPr lang="en-US" sz="2200" b="0" i="1" smtClean="0">
                              <a:latin typeface="Cambria Math"/>
                            </a:rPr>
                            <m:t>𝑥</m:t>
                          </m:r>
                        </m:e>
                        <m:sup>
                          <m:r>
                            <a:rPr lang="en-US" sz="2200" b="0" i="1" smtClean="0">
                              <a:latin typeface="Cambria Math"/>
                            </a:rPr>
                            <m:t>3</m:t>
                          </m:r>
                        </m:sup>
                      </m:sSup>
                      <m:r>
                        <a:rPr lang="en-US" sz="2200" b="0" i="1" smtClean="0">
                          <a:latin typeface="Cambria Math"/>
                        </a:rPr>
                        <m:t>+0.255</m:t>
                      </m:r>
                      <m:sSup>
                        <m:sSupPr>
                          <m:ctrlPr>
                            <a:rPr lang="en-US" sz="2200" b="0" i="1" smtClean="0">
                              <a:latin typeface="Cambria Math"/>
                            </a:rPr>
                          </m:ctrlPr>
                        </m:sSupPr>
                        <m:e>
                          <m:r>
                            <a:rPr lang="en-US" sz="2200" b="0" i="1" smtClean="0">
                              <a:latin typeface="Cambria Math"/>
                            </a:rPr>
                            <m:t>𝑥</m:t>
                          </m:r>
                        </m:e>
                        <m:sup>
                          <m:r>
                            <a:rPr lang="en-US" sz="2200" b="0" i="1" smtClean="0">
                              <a:latin typeface="Cambria Math"/>
                            </a:rPr>
                            <m:t>2</m:t>
                          </m:r>
                        </m:sup>
                      </m:sSup>
                      <m:r>
                        <a:rPr lang="en-US" sz="2200" b="0" i="1" smtClean="0">
                          <a:latin typeface="Cambria Math"/>
                        </a:rPr>
                        <m:t>−4.5</m:t>
                      </m:r>
                      <m:r>
                        <a:rPr lang="en-US" sz="2200" b="0" i="1" smtClean="0">
                          <a:latin typeface="Cambria Math"/>
                        </a:rPr>
                        <m:t>𝑥</m:t>
                      </m:r>
                      <m:r>
                        <a:rPr lang="en-US" sz="2200" b="0" i="1" smtClean="0">
                          <a:latin typeface="Cambria Math"/>
                        </a:rPr>
                        <m:t>+165</m:t>
                      </m:r>
                    </m:oMath>
                  </m:oMathPara>
                </a14:m>
                <a:endParaRPr lang="en-US" sz="2200" b="0" dirty="0" smtClean="0"/>
              </a:p>
              <a:p>
                <a:pPr marL="0" indent="0" algn="ctr">
                  <a:spcBef>
                    <a:spcPts val="0"/>
                  </a:spcBef>
                  <a:buNone/>
                </a:pPr>
                <a:endParaRPr lang="en-US" sz="2200" dirty="0" smtClean="0"/>
              </a:p>
              <a:p>
                <a:pPr marL="0" indent="0">
                  <a:spcBef>
                    <a:spcPts val="0"/>
                  </a:spcBef>
                  <a:buNone/>
                </a:pPr>
                <a:r>
                  <a:rPr lang="en-US" sz="2200" dirty="0" smtClean="0"/>
                  <a:t>Enter your answer in the response box. </a:t>
                </a:r>
                <a:r>
                  <a:rPr lang="en-US" sz="2200" dirty="0"/>
                  <a:t>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1219200"/>
                <a:ext cx="8534400" cy="4816475"/>
              </a:xfrm>
              <a:blipFill rotWithShape="1">
                <a:blip r:embed="rId3"/>
                <a:stretch>
                  <a:fillRect l="-857" t="-759"/>
                </a:stretch>
              </a:blipFill>
            </p:spPr>
            <p:txBody>
              <a:bodyPr/>
              <a:lstStyle/>
              <a:p>
                <a:r>
                  <a:rPr lang="en-US">
                    <a:noFill/>
                  </a:rPr>
                  <a:t> </a:t>
                </a:r>
              </a:p>
            </p:txBody>
          </p:sp>
        </mc:Fallback>
      </mc:AlternateContent>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defRPr/>
            </a:pPr>
            <a:r>
              <a:rPr lang="en-US" sz="4000" b="1" dirty="0"/>
              <a:t> </a:t>
            </a:r>
            <a:r>
              <a:rPr lang="en-US" sz="4000" b="1" dirty="0" smtClean="0"/>
              <a:t>#10</a:t>
            </a:r>
            <a:endParaRPr lang="en-US" sz="4000" b="1" dirty="0"/>
          </a:p>
        </p:txBody>
      </p:sp>
      <p:pic>
        <p:nvPicPr>
          <p:cNvPr id="7" name="Picture 4" descr="C:\Users\Shannon\AppData\Local\Microsoft\Windows\INetCache\IE\CL72NDSD\MC900433884[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51217" y="136525"/>
            <a:ext cx="639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3789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19200"/>
            <a:ext cx="8153400" cy="2246769"/>
          </a:xfrm>
          <a:prstGeom prst="rect">
            <a:avLst/>
          </a:prstGeom>
        </p:spPr>
        <p:txBody>
          <a:bodyPr wrap="square">
            <a:spAutoFit/>
          </a:bodyPr>
          <a:lstStyle/>
          <a:p>
            <a:r>
              <a:rPr lang="en-US" sz="2800" b="1" dirty="0"/>
              <a:t>Rubric: </a:t>
            </a:r>
            <a:endParaRPr lang="en-US" sz="2800" b="1" dirty="0" smtClean="0"/>
          </a:p>
          <a:p>
            <a:r>
              <a:rPr lang="en-US" sz="2800" dirty="0" smtClean="0"/>
              <a:t>(1 point) The student enters the correct value for </a:t>
            </a:r>
            <a:r>
              <a:rPr lang="en-US" sz="2800" i="1" dirty="0" smtClean="0"/>
              <a:t>x</a:t>
            </a:r>
            <a:r>
              <a:rPr lang="en-US" sz="2800" dirty="0" smtClean="0"/>
              <a:t>, with a tolerance of 5 percentage points. </a:t>
            </a:r>
          </a:p>
          <a:p>
            <a:endParaRPr lang="en-US" sz="2800" dirty="0"/>
          </a:p>
          <a:p>
            <a:r>
              <a:rPr lang="en-US" sz="2800" b="1" dirty="0" smtClean="0"/>
              <a:t>Answer: </a:t>
            </a:r>
            <a:r>
              <a:rPr lang="en-US" sz="2800" dirty="0" smtClean="0"/>
              <a:t>75 +/- 5</a:t>
            </a:r>
            <a:endParaRPr lang="en-US" sz="2800" b="1" dirty="0" smtClean="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#10 </a:t>
            </a:r>
            <a:r>
              <a:rPr lang="en-US" sz="3600" b="1" dirty="0"/>
              <a:t>Answer</a:t>
            </a:r>
          </a:p>
        </p:txBody>
      </p:sp>
    </p:spTree>
    <p:extLst>
      <p:ext uri="{BB962C8B-B14F-4D97-AF65-F5344CB8AC3E}">
        <p14:creationId xmlns:p14="http://schemas.microsoft.com/office/powerpoint/2010/main" val="1421991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defRPr/>
            </a:pPr>
            <a:r>
              <a:rPr lang="en-US" sz="4000" b="1" dirty="0"/>
              <a:t> </a:t>
            </a:r>
            <a:r>
              <a:rPr lang="en-US" sz="4000" b="1" dirty="0" smtClean="0"/>
              <a:t>#11</a:t>
            </a:r>
            <a:endParaRPr lang="en-US" sz="4000" b="1" dirty="0"/>
          </a:p>
        </p:txBody>
      </p:sp>
      <p:pic>
        <p:nvPicPr>
          <p:cNvPr id="7" name="Picture 4" descr="C:\Users\Shannon\AppData\Local\Microsoft\Windows\INetCache\IE\CL72NDSD\MC90043388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217" y="136525"/>
            <a:ext cx="639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a:xfrm>
            <a:off x="457200" y="274638"/>
            <a:ext cx="8229600" cy="503237"/>
          </a:xfrm>
        </p:spPr>
        <p:txBody>
          <a:bodyPr>
            <a:normAutofit fontScale="90000"/>
          </a:bodyPr>
          <a:lstStyle/>
          <a:p>
            <a:endParaRPr lang="en-US" dirty="0"/>
          </a:p>
        </p:txBody>
      </p:sp>
      <p:sp>
        <p:nvSpPr>
          <p:cNvPr id="8" name="Content Placeholder 7"/>
          <p:cNvSpPr>
            <a:spLocks noGrp="1"/>
          </p:cNvSpPr>
          <p:nvPr>
            <p:ph idx="1"/>
          </p:nvPr>
        </p:nvSpPr>
        <p:spPr>
          <a:xfrm>
            <a:off x="457200" y="1066800"/>
            <a:ext cx="8229600" cy="5059363"/>
          </a:xfrm>
        </p:spPr>
        <p:txBody>
          <a:bodyPr>
            <a:normAutofit lnSpcReduction="10000"/>
          </a:bodyPr>
          <a:lstStyle/>
          <a:p>
            <a:endParaRPr lang="en-US" sz="2400" dirty="0" smtClean="0"/>
          </a:p>
          <a:p>
            <a:endParaRPr lang="en-US" sz="2400" dirty="0"/>
          </a:p>
          <a:p>
            <a:endParaRPr lang="en-US" sz="2400" dirty="0" smtClean="0"/>
          </a:p>
          <a:p>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smtClean="0"/>
          </a:p>
          <a:p>
            <a:pPr marL="0" indent="0">
              <a:buNone/>
            </a:pPr>
            <a:endParaRPr lang="en-US" sz="2400" dirty="0"/>
          </a:p>
          <a:p>
            <a:pPr marL="0" indent="0">
              <a:buNone/>
            </a:pPr>
            <a:r>
              <a:rPr lang="en-US" sz="2400" dirty="0" smtClean="0"/>
              <a:t>Use the tools to the right of the graph to choose a sequence of transformations that demonstrate that the shaded figure is congruent to the unshaded figure. </a:t>
            </a:r>
            <a:endParaRPr lang="en-US" sz="2400" dirty="0"/>
          </a:p>
        </p:txBody>
      </p:sp>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609600"/>
            <a:ext cx="5638800" cy="3903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1839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19200"/>
            <a:ext cx="8153400" cy="2893100"/>
          </a:xfrm>
          <a:prstGeom prst="rect">
            <a:avLst/>
          </a:prstGeom>
        </p:spPr>
        <p:txBody>
          <a:bodyPr wrap="square">
            <a:spAutoFit/>
          </a:bodyPr>
          <a:lstStyle/>
          <a:p>
            <a:r>
              <a:rPr lang="en-US" sz="2600" b="1" dirty="0"/>
              <a:t>Rubric: </a:t>
            </a:r>
            <a:endParaRPr lang="en-US" sz="2600" b="1" dirty="0" smtClean="0"/>
          </a:p>
          <a:p>
            <a:r>
              <a:rPr lang="en-US" sz="2600" dirty="0" smtClean="0"/>
              <a:t>(1 point) The student selects a sequence of transformations where the shaded figure maps onto the unshaded figure</a:t>
            </a:r>
          </a:p>
          <a:p>
            <a:endParaRPr lang="en-US" sz="2600" dirty="0"/>
          </a:p>
          <a:p>
            <a:r>
              <a:rPr lang="en-US" sz="2600" b="1" dirty="0" smtClean="0"/>
              <a:t>Answer: </a:t>
            </a:r>
            <a:r>
              <a:rPr lang="en-US" sz="2600" dirty="0" smtClean="0"/>
              <a:t>e.g. Step 1: Rotate 90 degrees counterclockwise around the origin. Step 2: Translate to the right two units. Step 3: Translate up one unit.  </a:t>
            </a:r>
            <a:endParaRPr lang="en-US" sz="2600" b="1" dirty="0" smtClean="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#11 </a:t>
            </a:r>
            <a:r>
              <a:rPr lang="en-US" sz="3600" b="1" dirty="0"/>
              <a:t>Answer</a:t>
            </a:r>
          </a:p>
        </p:txBody>
      </p:sp>
    </p:spTree>
    <p:extLst>
      <p:ext uri="{BB962C8B-B14F-4D97-AF65-F5344CB8AC3E}">
        <p14:creationId xmlns:p14="http://schemas.microsoft.com/office/powerpoint/2010/main" val="30444204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defRPr/>
            </a:pPr>
            <a:r>
              <a:rPr lang="en-US" sz="4000" b="1" dirty="0"/>
              <a:t> </a:t>
            </a:r>
            <a:r>
              <a:rPr lang="en-US" sz="4000" b="1" dirty="0" smtClean="0"/>
              <a:t>#12</a:t>
            </a:r>
            <a:endParaRPr lang="en-US" sz="4000" b="1" dirty="0"/>
          </a:p>
        </p:txBody>
      </p:sp>
      <p:pic>
        <p:nvPicPr>
          <p:cNvPr id="7" name="Picture 4" descr="C:\Users\Shannon\AppData\Local\Microsoft\Windows\INetCache\IE\CL72NDSD\MC90043388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217" y="136525"/>
            <a:ext cx="639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7"/>
          <p:cNvSpPr>
            <a:spLocks noGrp="1"/>
          </p:cNvSpPr>
          <p:nvPr>
            <p:ph idx="1"/>
          </p:nvPr>
        </p:nvSpPr>
        <p:spPr>
          <a:xfrm>
            <a:off x="457200" y="1066800"/>
            <a:ext cx="8229600" cy="5059363"/>
          </a:xfrm>
        </p:spPr>
        <p:txBody>
          <a:bodyPr>
            <a:normAutofit lnSpcReduction="10000"/>
          </a:bodyPr>
          <a:lstStyle/>
          <a:p>
            <a:endParaRPr lang="en-US" sz="2400" dirty="0" smtClean="0"/>
          </a:p>
          <a:p>
            <a:endParaRPr lang="en-US" sz="2400" dirty="0"/>
          </a:p>
          <a:p>
            <a:endParaRPr lang="en-US" sz="2400" dirty="0" smtClean="0"/>
          </a:p>
          <a:p>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smtClean="0"/>
          </a:p>
          <a:p>
            <a:pPr marL="0" indent="0">
              <a:buNone/>
            </a:pPr>
            <a:endParaRPr lang="en-US" sz="2400" dirty="0"/>
          </a:p>
          <a:p>
            <a:pPr marL="0" indent="0">
              <a:buNone/>
            </a:pPr>
            <a:r>
              <a:rPr lang="en-US" sz="2400" dirty="0" smtClean="0"/>
              <a:t>Use the drop down-menus below to choose a sequence of transformations that would move the shaded figure onto the unshaded figure. If you wish, you can use the tools to the right of the graph to experiment before submitting your answer. </a:t>
            </a:r>
            <a:endParaRPr lang="en-US" sz="2400" dirty="0"/>
          </a:p>
        </p:txBody>
      </p:sp>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609600"/>
            <a:ext cx="5638800" cy="3903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6685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19200"/>
            <a:ext cx="8153400" cy="2893100"/>
          </a:xfrm>
          <a:prstGeom prst="rect">
            <a:avLst/>
          </a:prstGeom>
        </p:spPr>
        <p:txBody>
          <a:bodyPr wrap="square">
            <a:spAutoFit/>
          </a:bodyPr>
          <a:lstStyle/>
          <a:p>
            <a:r>
              <a:rPr lang="en-US" sz="2600" b="1" dirty="0"/>
              <a:t>Rubric: </a:t>
            </a:r>
            <a:endParaRPr lang="en-US" sz="2600" b="1" dirty="0" smtClean="0"/>
          </a:p>
          <a:p>
            <a:r>
              <a:rPr lang="en-US" sz="2600" dirty="0" smtClean="0"/>
              <a:t>(1 point) The student selects a correct series of transformations from the drop down menu.</a:t>
            </a:r>
          </a:p>
          <a:p>
            <a:endParaRPr lang="en-US" sz="2600" dirty="0"/>
          </a:p>
          <a:p>
            <a:r>
              <a:rPr lang="en-US" sz="2600" b="1" dirty="0" smtClean="0"/>
              <a:t>Answer: </a:t>
            </a:r>
            <a:r>
              <a:rPr lang="en-US" sz="2600" dirty="0" smtClean="0"/>
              <a:t>e.g. Step 1: Rotate 90 degrees counterclockwise around the origin. Step 2: Translate to the right two units. Step 3: Translate up one unit.  </a:t>
            </a:r>
            <a:endParaRPr lang="en-US" sz="2600" b="1" dirty="0" smtClean="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#12 </a:t>
            </a:r>
            <a:r>
              <a:rPr lang="en-US" sz="3600" b="1" dirty="0"/>
              <a:t>Answer</a:t>
            </a:r>
          </a:p>
        </p:txBody>
      </p:sp>
    </p:spTree>
    <p:extLst>
      <p:ext uri="{BB962C8B-B14F-4D97-AF65-F5344CB8AC3E}">
        <p14:creationId xmlns:p14="http://schemas.microsoft.com/office/powerpoint/2010/main" val="2930488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defRPr/>
            </a:pPr>
            <a:r>
              <a:rPr lang="en-US" sz="4000" b="1" dirty="0"/>
              <a:t> </a:t>
            </a:r>
            <a:r>
              <a:rPr lang="en-US" sz="4000" b="1" dirty="0" smtClean="0"/>
              <a:t>#13</a:t>
            </a:r>
            <a:endParaRPr lang="en-US" sz="4000" b="1" dirty="0"/>
          </a:p>
        </p:txBody>
      </p:sp>
      <p:pic>
        <p:nvPicPr>
          <p:cNvPr id="7" name="Picture 4" descr="C:\Users\Shannon\AppData\Local\Microsoft\Windows\INetCache\IE\CL72NDSD\MC90043388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217" y="136525"/>
            <a:ext cx="639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8" name="Content Placeholder 7"/>
              <p:cNvSpPr>
                <a:spLocks noGrp="1"/>
              </p:cNvSpPr>
              <p:nvPr>
                <p:ph idx="1"/>
              </p:nvPr>
            </p:nvSpPr>
            <p:spPr>
              <a:xfrm>
                <a:off x="457200" y="1066800"/>
                <a:ext cx="8229600" cy="5059363"/>
              </a:xfrm>
            </p:spPr>
            <p:txBody>
              <a:bodyPr>
                <a:normAutofit/>
              </a:bodyPr>
              <a:lstStyle/>
              <a:p>
                <a:pPr marL="0" indent="0">
                  <a:buNone/>
                </a:pPr>
                <a:r>
                  <a:rPr lang="en-US" sz="2400" dirty="0" smtClean="0"/>
                  <a:t>Find all the zeros of the following polynomial function and enter them into the boxes. </a:t>
                </a:r>
              </a:p>
              <a:p>
                <a:pPr marL="0" indent="0">
                  <a:buNone/>
                </a:pPr>
                <a:endParaRPr lang="en-US" sz="2400" dirty="0"/>
              </a:p>
              <a:p>
                <a:pPr marL="0" indent="0">
                  <a:buNone/>
                </a:pPr>
                <a14:m>
                  <m:oMathPara xmlns:m="http://schemas.openxmlformats.org/officeDocument/2006/math">
                    <m:oMathParaPr>
                      <m:jc m:val="centerGroup"/>
                    </m:oMathParaPr>
                    <m:oMath xmlns:m="http://schemas.openxmlformats.org/officeDocument/2006/math">
                      <m:r>
                        <a:rPr lang="en-US" sz="2400" b="0" i="1" smtClean="0">
                          <a:latin typeface="Cambria Math"/>
                        </a:rPr>
                        <m:t>𝑓</m:t>
                      </m:r>
                      <m:d>
                        <m:dPr>
                          <m:ctrlPr>
                            <a:rPr lang="en-US" sz="2400" b="0" i="1" smtClean="0">
                              <a:latin typeface="Cambria Math"/>
                            </a:rPr>
                          </m:ctrlPr>
                        </m:dPr>
                        <m:e>
                          <m:r>
                            <a:rPr lang="en-US" sz="2400" b="0" i="1" smtClean="0">
                              <a:latin typeface="Cambria Math"/>
                            </a:rPr>
                            <m:t>𝑥</m:t>
                          </m:r>
                        </m:e>
                      </m:d>
                      <m:r>
                        <a:rPr lang="en-US" sz="2400" b="0" i="1" smtClean="0">
                          <a:latin typeface="Cambria Math"/>
                        </a:rPr>
                        <m:t>=</m:t>
                      </m:r>
                      <m:sSup>
                        <m:sSupPr>
                          <m:ctrlPr>
                            <a:rPr lang="en-US" sz="2400" b="0" i="1" smtClean="0">
                              <a:latin typeface="Cambria Math"/>
                            </a:rPr>
                          </m:ctrlPr>
                        </m:sSupPr>
                        <m:e>
                          <m:r>
                            <a:rPr lang="en-US" sz="2400" b="0" i="1" smtClean="0">
                              <a:latin typeface="Cambria Math"/>
                            </a:rPr>
                            <m:t>𝑥</m:t>
                          </m:r>
                        </m:e>
                        <m:sup>
                          <m:r>
                            <a:rPr lang="en-US" sz="2400" b="0" i="1" smtClean="0">
                              <a:latin typeface="Cambria Math"/>
                            </a:rPr>
                            <m:t>5</m:t>
                          </m:r>
                        </m:sup>
                      </m:sSup>
                      <m:r>
                        <a:rPr lang="en-US" sz="2400" b="0" i="1" smtClean="0">
                          <a:latin typeface="Cambria Math"/>
                        </a:rPr>
                        <m:t>−37</m:t>
                      </m:r>
                      <m:sSup>
                        <m:sSupPr>
                          <m:ctrlPr>
                            <a:rPr lang="en-US" sz="2400" b="0" i="1" smtClean="0">
                              <a:latin typeface="Cambria Math"/>
                            </a:rPr>
                          </m:ctrlPr>
                        </m:sSupPr>
                        <m:e>
                          <m:r>
                            <a:rPr lang="en-US" sz="2400" b="0" i="1" smtClean="0">
                              <a:latin typeface="Cambria Math"/>
                            </a:rPr>
                            <m:t>𝑥</m:t>
                          </m:r>
                        </m:e>
                        <m:sup>
                          <m:r>
                            <a:rPr lang="en-US" sz="2400" b="0" i="1" smtClean="0">
                              <a:latin typeface="Cambria Math"/>
                            </a:rPr>
                            <m:t>3</m:t>
                          </m:r>
                        </m:sup>
                      </m:sSup>
                      <m:r>
                        <a:rPr lang="en-US" sz="2400" b="0" i="1" smtClean="0">
                          <a:latin typeface="Cambria Math"/>
                        </a:rPr>
                        <m:t>−24</m:t>
                      </m:r>
                      <m:sSup>
                        <m:sSupPr>
                          <m:ctrlPr>
                            <a:rPr lang="en-US" sz="2400" b="0" i="1" smtClean="0">
                              <a:latin typeface="Cambria Math"/>
                            </a:rPr>
                          </m:ctrlPr>
                        </m:sSupPr>
                        <m:e>
                          <m:r>
                            <a:rPr lang="en-US" sz="2400" b="0" i="1" smtClean="0">
                              <a:latin typeface="Cambria Math"/>
                            </a:rPr>
                            <m:t>𝑥</m:t>
                          </m:r>
                        </m:e>
                        <m:sup>
                          <m:r>
                            <a:rPr lang="en-US" sz="2400" b="0" i="1" smtClean="0">
                              <a:latin typeface="Cambria Math"/>
                            </a:rPr>
                            <m:t>2</m:t>
                          </m:r>
                        </m:sup>
                      </m:sSup>
                      <m:r>
                        <a:rPr lang="en-US" sz="2400" b="0" i="1" smtClean="0">
                          <a:latin typeface="Cambria Math"/>
                        </a:rPr>
                        <m:t>+180</m:t>
                      </m:r>
                      <m:r>
                        <a:rPr lang="en-US" sz="2400" b="0" i="1" smtClean="0">
                          <a:latin typeface="Cambria Math"/>
                        </a:rPr>
                        <m:t>𝑥</m:t>
                      </m:r>
                    </m:oMath>
                  </m:oMathPara>
                </a14:m>
                <a:endParaRPr lang="en-US" sz="2400" b="0" dirty="0" smtClean="0"/>
              </a:p>
              <a:p>
                <a:pPr marL="0" indent="0">
                  <a:buNone/>
                </a:pPr>
                <a:endParaRPr lang="en-US" sz="2400" dirty="0" smtClean="0"/>
              </a:p>
              <a:p>
                <a:pPr marL="0" indent="0">
                  <a:buNone/>
                </a:pPr>
                <a:r>
                  <a:rPr lang="en-US" sz="2400" dirty="0" smtClean="0"/>
                  <a:t>Zeros: </a:t>
                </a:r>
                <a:endParaRPr lang="en-US" sz="2400" dirty="0"/>
              </a:p>
            </p:txBody>
          </p:sp>
        </mc:Choice>
        <mc:Fallback xmlns="">
          <p:sp>
            <p:nvSpPr>
              <p:cNvPr id="8" name="Content Placeholder 7"/>
              <p:cNvSpPr>
                <a:spLocks noGrp="1" noRot="1" noChangeAspect="1" noMove="1" noResize="1" noEditPoints="1" noAdjustHandles="1" noChangeArrowheads="1" noChangeShapeType="1" noTextEdit="1"/>
              </p:cNvSpPr>
              <p:nvPr>
                <p:ph idx="1"/>
              </p:nvPr>
            </p:nvSpPr>
            <p:spPr>
              <a:xfrm>
                <a:off x="457200" y="1066800"/>
                <a:ext cx="8229600" cy="5059363"/>
              </a:xfrm>
              <a:blipFill rotWithShape="1">
                <a:blip r:embed="rId4"/>
                <a:stretch>
                  <a:fillRect l="-1111" t="-964" r="-296"/>
                </a:stretch>
              </a:blipFill>
            </p:spPr>
            <p:txBody>
              <a:bodyPr/>
              <a:lstStyle/>
              <a:p>
                <a:r>
                  <a:rPr lang="en-US">
                    <a:noFill/>
                  </a:rPr>
                  <a:t> </a:t>
                </a:r>
              </a:p>
            </p:txBody>
          </p:sp>
        </mc:Fallback>
      </mc:AlternateContent>
      <p:pic>
        <p:nvPicPr>
          <p:cNvPr id="614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3124200"/>
            <a:ext cx="4048125"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1025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19200"/>
            <a:ext cx="8153400" cy="2092881"/>
          </a:xfrm>
          <a:prstGeom prst="rect">
            <a:avLst/>
          </a:prstGeom>
        </p:spPr>
        <p:txBody>
          <a:bodyPr wrap="square">
            <a:spAutoFit/>
          </a:bodyPr>
          <a:lstStyle/>
          <a:p>
            <a:r>
              <a:rPr lang="en-US" sz="2600" b="1" dirty="0"/>
              <a:t>Rubric: </a:t>
            </a:r>
            <a:endParaRPr lang="en-US" sz="2600" b="1" dirty="0" smtClean="0"/>
          </a:p>
          <a:p>
            <a:r>
              <a:rPr lang="en-US" sz="2600" dirty="0" smtClean="0"/>
              <a:t>(1 point) Student enters the correct zeros in the response boxes. </a:t>
            </a:r>
          </a:p>
          <a:p>
            <a:endParaRPr lang="en-US" sz="2600" dirty="0"/>
          </a:p>
          <a:p>
            <a:r>
              <a:rPr lang="en-US" sz="2600" b="1" dirty="0" smtClean="0"/>
              <a:t>Answer: </a:t>
            </a:r>
            <a:r>
              <a:rPr lang="en-US" sz="2600" dirty="0" smtClean="0"/>
              <a:t>-6, -2, 0, 3, 5; the numbers may be in any order</a:t>
            </a:r>
            <a:endParaRPr lang="en-US" sz="2600" b="1" dirty="0" smtClean="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#13 </a:t>
            </a:r>
            <a:r>
              <a:rPr lang="en-US" sz="3600" b="1" dirty="0"/>
              <a:t>Answer</a:t>
            </a:r>
          </a:p>
        </p:txBody>
      </p:sp>
    </p:spTree>
    <p:extLst>
      <p:ext uri="{BB962C8B-B14F-4D97-AF65-F5344CB8AC3E}">
        <p14:creationId xmlns:p14="http://schemas.microsoft.com/office/powerpoint/2010/main" val="3681529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690" y="1050925"/>
            <a:ext cx="8458200" cy="5032595"/>
          </a:xfrm>
        </p:spPr>
        <p:txBody>
          <a:bodyPr>
            <a:noAutofit/>
          </a:bodyPr>
          <a:lstStyle/>
          <a:p>
            <a:pPr marL="0" indent="0">
              <a:spcBef>
                <a:spcPts val="0"/>
              </a:spcBef>
              <a:buNone/>
            </a:pPr>
            <a:r>
              <a:rPr lang="en-US" sz="2400" dirty="0"/>
              <a:t>A rectangular </a:t>
            </a:r>
            <a:r>
              <a:rPr lang="en-US" sz="2400" dirty="0" smtClean="0"/>
              <a:t>garden, shown in the diagram,</a:t>
            </a:r>
          </a:p>
          <a:p>
            <a:pPr marL="0" indent="0">
              <a:spcBef>
                <a:spcPts val="0"/>
              </a:spcBef>
              <a:buNone/>
            </a:pPr>
            <a:r>
              <a:rPr lang="en-US" sz="2400" dirty="0" smtClean="0"/>
              <a:t>measures </a:t>
            </a:r>
            <a:r>
              <a:rPr lang="en-US" sz="2400" dirty="0"/>
              <a:t>13 meters by </a:t>
            </a:r>
            <a:r>
              <a:rPr lang="en-US" sz="2400" dirty="0" smtClean="0"/>
              <a:t>17 meters. The garden</a:t>
            </a:r>
          </a:p>
          <a:p>
            <a:pPr marL="0" indent="0">
              <a:spcBef>
                <a:spcPts val="0"/>
              </a:spcBef>
              <a:buNone/>
            </a:pPr>
            <a:r>
              <a:rPr lang="en-US" sz="2400" dirty="0"/>
              <a:t>h</a:t>
            </a:r>
            <a:r>
              <a:rPr lang="en-US" sz="2400" dirty="0" smtClean="0"/>
              <a:t>as a cement walkway around its perimeter,</a:t>
            </a:r>
          </a:p>
          <a:p>
            <a:pPr marL="0" indent="0">
              <a:spcBef>
                <a:spcPts val="0"/>
              </a:spcBef>
              <a:buNone/>
            </a:pPr>
            <a:r>
              <a:rPr lang="en-US" sz="2400" dirty="0"/>
              <a:t>a</a:t>
            </a:r>
            <a:r>
              <a:rPr lang="en-US" sz="2400" dirty="0" smtClean="0"/>
              <a:t>s shown. The width, W, of the walkway </a:t>
            </a:r>
          </a:p>
          <a:p>
            <a:pPr marL="0" indent="0">
              <a:spcBef>
                <a:spcPts val="0"/>
              </a:spcBef>
              <a:buNone/>
            </a:pPr>
            <a:r>
              <a:rPr lang="en-US" sz="2400" dirty="0"/>
              <a:t>r</a:t>
            </a:r>
            <a:r>
              <a:rPr lang="en-US" sz="2400" dirty="0" smtClean="0"/>
              <a:t>emains constant on all four sides, as shown </a:t>
            </a:r>
          </a:p>
          <a:p>
            <a:pPr marL="0" indent="0">
              <a:spcBef>
                <a:spcPts val="0"/>
              </a:spcBef>
              <a:buNone/>
            </a:pPr>
            <a:r>
              <a:rPr lang="en-US" sz="2400" dirty="0" smtClean="0"/>
              <a:t>in the figure. The garden and walkway have</a:t>
            </a:r>
          </a:p>
          <a:p>
            <a:pPr marL="0" indent="0">
              <a:spcBef>
                <a:spcPts val="0"/>
              </a:spcBef>
              <a:buNone/>
            </a:pPr>
            <a:r>
              <a:rPr lang="en-US" sz="2400" dirty="0"/>
              <a:t>a</a:t>
            </a:r>
            <a:r>
              <a:rPr lang="en-US" sz="2400" dirty="0" smtClean="0"/>
              <a:t> combined area of 396 square meters.</a:t>
            </a:r>
            <a:r>
              <a:rPr lang="en-US" sz="2400" b="1" dirty="0" smtClean="0"/>
              <a:t> </a:t>
            </a:r>
          </a:p>
          <a:p>
            <a:pPr marL="0" indent="0">
              <a:spcBef>
                <a:spcPts val="0"/>
              </a:spcBef>
              <a:buNone/>
            </a:pPr>
            <a:endParaRPr lang="en-US" sz="2400" dirty="0"/>
          </a:p>
          <a:p>
            <a:pPr marL="0" indent="0">
              <a:spcBef>
                <a:spcPts val="0"/>
              </a:spcBef>
              <a:buNone/>
            </a:pPr>
            <a:r>
              <a:rPr lang="en-US" sz="2400" b="1" dirty="0"/>
              <a:t>Part A </a:t>
            </a:r>
            <a:endParaRPr lang="en-US" sz="2400" dirty="0"/>
          </a:p>
          <a:p>
            <a:pPr marL="0" indent="0">
              <a:spcBef>
                <a:spcPts val="0"/>
              </a:spcBef>
              <a:buNone/>
            </a:pPr>
            <a:r>
              <a:rPr lang="en-US" sz="2400" dirty="0"/>
              <a:t>Enter an equation in the first response box that can be </a:t>
            </a:r>
            <a:r>
              <a:rPr lang="en-US" sz="2400" dirty="0" smtClean="0"/>
              <a:t>used to find the width, W.</a:t>
            </a:r>
          </a:p>
          <a:p>
            <a:pPr marL="0" indent="0">
              <a:spcBef>
                <a:spcPts val="0"/>
              </a:spcBef>
              <a:buNone/>
            </a:pPr>
            <a:r>
              <a:rPr lang="en-US" sz="2400" b="1" dirty="0" smtClean="0"/>
              <a:t>Part </a:t>
            </a:r>
            <a:r>
              <a:rPr lang="en-US" sz="2400" b="1" dirty="0"/>
              <a:t>B </a:t>
            </a:r>
            <a:endParaRPr lang="en-US" sz="2400" dirty="0"/>
          </a:p>
          <a:p>
            <a:pPr marL="0" indent="0">
              <a:spcBef>
                <a:spcPts val="0"/>
              </a:spcBef>
              <a:buNone/>
            </a:pPr>
            <a:r>
              <a:rPr lang="en-US" sz="2400" dirty="0"/>
              <a:t>Determine the width</a:t>
            </a:r>
            <a:r>
              <a:rPr lang="en-US" sz="2400" dirty="0" smtClean="0"/>
              <a:t>, W (in meters), </a:t>
            </a:r>
            <a:r>
              <a:rPr lang="en-US" sz="2400" dirty="0"/>
              <a:t>of the walkway. Enter your answer in the second response box. </a:t>
            </a:r>
          </a:p>
        </p:txBody>
      </p:sp>
      <p:pic>
        <p:nvPicPr>
          <p:cNvPr id="2" name="Picture 1"/>
          <p:cNvPicPr>
            <a:picLocks noChangeAspect="1"/>
          </p:cNvPicPr>
          <p:nvPr/>
        </p:nvPicPr>
        <p:blipFill>
          <a:blip r:embed="rId3" cstate="print"/>
          <a:stretch>
            <a:fillRect/>
          </a:stretch>
        </p:blipFill>
        <p:spPr>
          <a:xfrm>
            <a:off x="6172200" y="1230055"/>
            <a:ext cx="2743200" cy="2104606"/>
          </a:xfrm>
          <a:prstGeom prst="rect">
            <a:avLst/>
          </a:prstGeom>
        </p:spPr>
      </p:pic>
      <p:sp>
        <p:nvSpPr>
          <p:cNvPr id="8" name="Pentagon 7"/>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defRPr/>
            </a:pPr>
            <a:r>
              <a:rPr lang="en-US" sz="4000" b="1" dirty="0"/>
              <a:t> </a:t>
            </a:r>
            <a:r>
              <a:rPr lang="en-US" sz="4000" b="1" dirty="0" smtClean="0"/>
              <a:t>#14</a:t>
            </a:r>
            <a:endParaRPr lang="en-US" sz="4000" b="1" dirty="0"/>
          </a:p>
        </p:txBody>
      </p:sp>
      <p:pic>
        <p:nvPicPr>
          <p:cNvPr id="7" name="Picture 4" descr="C:\Users\Shannon\AppData\Local\Microsoft\Windows\INetCache\IE\CL72NDSD\MC900433884[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04238" y="136525"/>
            <a:ext cx="639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0188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3256" y="1676400"/>
            <a:ext cx="8077200" cy="3108543"/>
          </a:xfrm>
          <a:prstGeom prst="rect">
            <a:avLst/>
          </a:prstGeom>
        </p:spPr>
        <p:txBody>
          <a:bodyPr wrap="square">
            <a:spAutoFit/>
          </a:bodyPr>
          <a:lstStyle/>
          <a:p>
            <a:r>
              <a:rPr lang="en-US" sz="2800" b="1" dirty="0"/>
              <a:t>Rubric: </a:t>
            </a:r>
            <a:endParaRPr lang="en-US" sz="2800" dirty="0"/>
          </a:p>
          <a:p>
            <a:r>
              <a:rPr lang="en-US" sz="2800" dirty="0"/>
              <a:t>(2 points) The student solves both parts correctly. </a:t>
            </a:r>
            <a:endParaRPr lang="en-US" sz="2800" dirty="0" smtClean="0"/>
          </a:p>
          <a:p>
            <a:r>
              <a:rPr lang="en-US" sz="2800" dirty="0" smtClean="0"/>
              <a:t>(</a:t>
            </a:r>
            <a:r>
              <a:rPr lang="en-US" sz="2800" dirty="0"/>
              <a:t>1 point) The student answers only one part correctly. </a:t>
            </a:r>
            <a:endParaRPr lang="en-US" sz="2800" dirty="0" smtClean="0"/>
          </a:p>
          <a:p>
            <a:endParaRPr lang="en-US" sz="2800" dirty="0"/>
          </a:p>
          <a:p>
            <a:r>
              <a:rPr lang="en-US" sz="2800" b="1" dirty="0" smtClean="0"/>
              <a:t>Answers:</a:t>
            </a:r>
          </a:p>
          <a:p>
            <a:r>
              <a:rPr lang="en-US" sz="2800" dirty="0" smtClean="0"/>
              <a:t>Part A: </a:t>
            </a:r>
            <a:r>
              <a:rPr lang="en-US" sz="2800" dirty="0"/>
              <a:t>(</a:t>
            </a:r>
            <a:r>
              <a:rPr lang="en-US" sz="2800" dirty="0" smtClean="0"/>
              <a:t>13 + 2</a:t>
            </a:r>
            <a:r>
              <a:rPr lang="en-US" sz="2800" i="1" dirty="0" smtClean="0"/>
              <a:t>x</a:t>
            </a:r>
            <a:r>
              <a:rPr lang="en-US" sz="2800" dirty="0"/>
              <a:t>)(</a:t>
            </a:r>
            <a:r>
              <a:rPr lang="en-US" sz="2800" dirty="0" smtClean="0"/>
              <a:t>17 + 2</a:t>
            </a:r>
            <a:r>
              <a:rPr lang="en-US" sz="2800" i="1" dirty="0" smtClean="0"/>
              <a:t>x</a:t>
            </a:r>
            <a:r>
              <a:rPr lang="en-US" sz="2800" dirty="0" smtClean="0"/>
              <a:t>) = 396</a:t>
            </a:r>
            <a:endParaRPr lang="en-US" sz="2800" b="1" dirty="0" smtClean="0"/>
          </a:p>
          <a:p>
            <a:r>
              <a:rPr lang="en-US" sz="2800" dirty="0" smtClean="0"/>
              <a:t>Part B: </a:t>
            </a:r>
            <a:r>
              <a:rPr lang="en-US" sz="2800" i="1" dirty="0" smtClean="0"/>
              <a:t>w </a:t>
            </a:r>
            <a:r>
              <a:rPr lang="en-US" sz="2800" dirty="0" smtClean="0"/>
              <a:t>= 2.5</a:t>
            </a:r>
            <a:endParaRPr lang="en-US" sz="2800" b="1"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#14 </a:t>
            </a:r>
            <a:r>
              <a:rPr lang="en-US" sz="3600" b="1" dirty="0"/>
              <a:t>Answer</a:t>
            </a:r>
          </a:p>
        </p:txBody>
      </p:sp>
    </p:spTree>
    <p:extLst>
      <p:ext uri="{BB962C8B-B14F-4D97-AF65-F5344CB8AC3E}">
        <p14:creationId xmlns:p14="http://schemas.microsoft.com/office/powerpoint/2010/main" val="2914713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2756" y="1447800"/>
            <a:ext cx="7995444" cy="2246769"/>
          </a:xfrm>
          <a:prstGeom prst="rect">
            <a:avLst/>
          </a:prstGeom>
        </p:spPr>
        <p:txBody>
          <a:bodyPr wrap="square">
            <a:spAutoFit/>
          </a:bodyPr>
          <a:lstStyle/>
          <a:p>
            <a:r>
              <a:rPr lang="en-US" sz="2800" b="1" dirty="0" smtClean="0"/>
              <a:t>Rubric:</a:t>
            </a:r>
          </a:p>
          <a:p>
            <a:r>
              <a:rPr lang="en-US" sz="2800" dirty="0" smtClean="0"/>
              <a:t>(</a:t>
            </a:r>
            <a:r>
              <a:rPr lang="en-US" sz="2800" dirty="0"/>
              <a:t>1 point) The student correctly determines </a:t>
            </a:r>
            <a:r>
              <a:rPr lang="en-US" sz="2800" dirty="0" smtClean="0"/>
              <a:t>the capacity in quarts of the pan. </a:t>
            </a:r>
          </a:p>
          <a:p>
            <a:endParaRPr lang="en-US" sz="2800" dirty="0"/>
          </a:p>
          <a:p>
            <a:r>
              <a:rPr lang="en-US" sz="2800" b="1" dirty="0" smtClean="0"/>
              <a:t>Answer: </a:t>
            </a:r>
            <a:r>
              <a:rPr lang="en-US" sz="2800" dirty="0" smtClean="0"/>
              <a:t>accept 2.66 – 2.7</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#1 </a:t>
            </a:r>
            <a:r>
              <a:rPr lang="en-US" sz="3600" b="1" dirty="0"/>
              <a:t>Answer</a:t>
            </a:r>
          </a:p>
        </p:txBody>
      </p:sp>
    </p:spTree>
    <p:extLst>
      <p:ext uri="{BB962C8B-B14F-4D97-AF65-F5344CB8AC3E}">
        <p14:creationId xmlns:p14="http://schemas.microsoft.com/office/powerpoint/2010/main" val="20587739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defRPr/>
            </a:pPr>
            <a:r>
              <a:rPr lang="en-US" sz="4000" b="1" dirty="0"/>
              <a:t> </a:t>
            </a:r>
            <a:r>
              <a:rPr lang="en-US" sz="4000" b="1" dirty="0" smtClean="0"/>
              <a:t>#15</a:t>
            </a:r>
            <a:endParaRPr lang="en-US" sz="4000" b="1" dirty="0"/>
          </a:p>
        </p:txBody>
      </p:sp>
      <p:pic>
        <p:nvPicPr>
          <p:cNvPr id="7" name="Picture 4" descr="C:\Users\Shannon\AppData\Local\Microsoft\Windows\INetCache\IE\CL72NDSD\MC90043388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217" y="136525"/>
            <a:ext cx="639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7"/>
          <p:cNvSpPr>
            <a:spLocks noGrp="1"/>
          </p:cNvSpPr>
          <p:nvPr>
            <p:ph idx="1"/>
          </p:nvPr>
        </p:nvSpPr>
        <p:spPr>
          <a:xfrm>
            <a:off x="457200" y="1066800"/>
            <a:ext cx="8229600" cy="5059363"/>
          </a:xfrm>
        </p:spPr>
        <p:txBody>
          <a:bodyPr>
            <a:normAutofit/>
          </a:bodyPr>
          <a:lstStyle/>
          <a:p>
            <a:pPr marL="0" indent="0">
              <a:buNone/>
            </a:pPr>
            <a:r>
              <a:rPr lang="en-US" sz="2400" dirty="0" smtClean="0"/>
              <a:t>For his science experiment, Julio placed a pan of water in his refrigerator to see how long it would take to evaporate. After 2 days, there were 280 ml of water in the pan, and after 4 days, there were 240 ml of water in the pan. In his report, he noted that the same amount of water evaporated each day.</a:t>
            </a:r>
          </a:p>
          <a:p>
            <a:pPr marL="0" indent="0">
              <a:buNone/>
            </a:pPr>
            <a:endParaRPr lang="en-US" sz="2400" dirty="0"/>
          </a:p>
          <a:p>
            <a:pPr marL="0" indent="0">
              <a:buNone/>
            </a:pPr>
            <a:r>
              <a:rPr lang="en-US" sz="2400" dirty="0" smtClean="0"/>
              <a:t>How many milliliters of water were in the pan to start?</a:t>
            </a:r>
          </a:p>
          <a:p>
            <a:pPr marL="0" indent="0">
              <a:buNone/>
            </a:pPr>
            <a:r>
              <a:rPr lang="en-US" sz="2400" dirty="0" smtClean="0"/>
              <a:t>Enter your answer in the first response box. </a:t>
            </a:r>
          </a:p>
          <a:p>
            <a:pPr marL="0" indent="0">
              <a:buNone/>
            </a:pPr>
            <a:endParaRPr lang="en-US" sz="2400" dirty="0"/>
          </a:p>
          <a:p>
            <a:pPr marL="0" indent="0">
              <a:buNone/>
            </a:pPr>
            <a:r>
              <a:rPr lang="en-US" sz="2400" dirty="0" smtClean="0"/>
              <a:t>At this rate, how many days until no water remains in the pan?</a:t>
            </a:r>
          </a:p>
          <a:p>
            <a:pPr marL="0" indent="0">
              <a:buNone/>
            </a:pPr>
            <a:r>
              <a:rPr lang="en-US" sz="2400" dirty="0" smtClean="0"/>
              <a:t>Enter your answer in the second response box. </a:t>
            </a:r>
            <a:endParaRPr lang="en-US" sz="2400" dirty="0"/>
          </a:p>
        </p:txBody>
      </p:sp>
    </p:spTree>
    <p:extLst>
      <p:ext uri="{BB962C8B-B14F-4D97-AF65-F5344CB8AC3E}">
        <p14:creationId xmlns:p14="http://schemas.microsoft.com/office/powerpoint/2010/main" val="41118837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19200"/>
            <a:ext cx="8153400" cy="2492990"/>
          </a:xfrm>
          <a:prstGeom prst="rect">
            <a:avLst/>
          </a:prstGeom>
        </p:spPr>
        <p:txBody>
          <a:bodyPr wrap="square">
            <a:spAutoFit/>
          </a:bodyPr>
          <a:lstStyle/>
          <a:p>
            <a:r>
              <a:rPr lang="en-US" sz="2600" b="1" dirty="0"/>
              <a:t>Rubric: </a:t>
            </a:r>
            <a:endParaRPr lang="en-US" sz="2600" b="1" dirty="0" smtClean="0"/>
          </a:p>
          <a:p>
            <a:r>
              <a:rPr lang="en-US" sz="2600" dirty="0" smtClean="0"/>
              <a:t>(1 point) The student correctly enters the initial amount of water and the time until the water is completely evaporated</a:t>
            </a:r>
          </a:p>
          <a:p>
            <a:endParaRPr lang="en-US" sz="2600" dirty="0"/>
          </a:p>
          <a:p>
            <a:r>
              <a:rPr lang="en-US" sz="2600" b="1" dirty="0" smtClean="0"/>
              <a:t>Answer</a:t>
            </a:r>
            <a:r>
              <a:rPr lang="en-US" sz="2600" b="1" smtClean="0"/>
              <a:t>: </a:t>
            </a:r>
            <a:r>
              <a:rPr lang="en-US" sz="2600" smtClean="0"/>
              <a:t>320 and 16</a:t>
            </a:r>
            <a:endParaRPr lang="en-US" sz="2600" b="1" dirty="0" smtClean="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#15 </a:t>
            </a:r>
            <a:r>
              <a:rPr lang="en-US" sz="3600" b="1" dirty="0"/>
              <a:t>Answer</a:t>
            </a:r>
          </a:p>
        </p:txBody>
      </p:sp>
    </p:spTree>
    <p:extLst>
      <p:ext uri="{BB962C8B-B14F-4D97-AF65-F5344CB8AC3E}">
        <p14:creationId xmlns:p14="http://schemas.microsoft.com/office/powerpoint/2010/main" val="32649609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defRPr/>
            </a:pPr>
            <a:r>
              <a:rPr lang="en-US" sz="4000" b="1" dirty="0"/>
              <a:t> </a:t>
            </a:r>
            <a:r>
              <a:rPr lang="en-US" sz="4000" b="1" dirty="0" smtClean="0"/>
              <a:t>#16</a:t>
            </a:r>
            <a:endParaRPr lang="en-US" sz="4000" b="1" dirty="0"/>
          </a:p>
        </p:txBody>
      </p:sp>
      <p:pic>
        <p:nvPicPr>
          <p:cNvPr id="7" name="Picture 4" descr="C:\Users\Shannon\AppData\Local\Microsoft\Windows\INetCache\IE\CL72NDSD\MC90043388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217" y="136525"/>
            <a:ext cx="639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a:xfrm>
            <a:off x="457200" y="274638"/>
            <a:ext cx="6248400" cy="503237"/>
          </a:xfrm>
        </p:spPr>
        <p:txBody>
          <a:bodyPr>
            <a:normAutofit fontScale="90000"/>
          </a:bodyPr>
          <a:lstStyle/>
          <a:p>
            <a:endParaRPr lang="en-US" dirty="0"/>
          </a:p>
        </p:txBody>
      </p:sp>
      <mc:AlternateContent xmlns:mc="http://schemas.openxmlformats.org/markup-compatibility/2006" xmlns:a14="http://schemas.microsoft.com/office/drawing/2010/main">
        <mc:Choice Requires="a14">
          <p:sp>
            <p:nvSpPr>
              <p:cNvPr id="8" name="Content Placeholder 7"/>
              <p:cNvSpPr>
                <a:spLocks noGrp="1"/>
              </p:cNvSpPr>
              <p:nvPr>
                <p:ph idx="1"/>
              </p:nvPr>
            </p:nvSpPr>
            <p:spPr>
              <a:xfrm>
                <a:off x="457200" y="1066800"/>
                <a:ext cx="8229600" cy="5059363"/>
              </a:xfrm>
            </p:spPr>
            <p:txBody>
              <a:bodyPr>
                <a:normAutofit fontScale="92500" lnSpcReduction="10000"/>
              </a:bodyPr>
              <a:lstStyle/>
              <a:p>
                <a:pPr marL="0" indent="0">
                  <a:buNone/>
                </a:pPr>
                <a:r>
                  <a:rPr lang="en-US" sz="2400" dirty="0" smtClean="0"/>
                  <a:t>Lisa plans to build a rectangular fenced garden. She has 500 feet of fencing to use for the project. She determines that if her garden has a width of </a:t>
                </a:r>
                <a:r>
                  <a:rPr lang="en-US" sz="2400" i="1" dirty="0" smtClean="0"/>
                  <a:t>w</a:t>
                </a:r>
                <a:r>
                  <a:rPr lang="en-US" sz="2400" dirty="0" smtClean="0"/>
                  <a:t> meters, then the area of her garden </a:t>
                </a:r>
                <a:r>
                  <a:rPr lang="en-US" sz="2400" i="1" dirty="0" smtClean="0"/>
                  <a:t>A(w)</a:t>
                </a:r>
                <a:r>
                  <a:rPr lang="en-US" sz="2400" dirty="0" smtClean="0"/>
                  <a:t>, in square meters, is given by the following function.</a:t>
                </a:r>
              </a:p>
              <a:p>
                <a:pPr marL="0" indent="0">
                  <a:buNone/>
                </a:pPr>
                <a14:m>
                  <m:oMathPara xmlns:m="http://schemas.openxmlformats.org/officeDocument/2006/math">
                    <m:oMathParaPr>
                      <m:jc m:val="centerGroup"/>
                    </m:oMathParaPr>
                    <m:oMath xmlns:m="http://schemas.openxmlformats.org/officeDocument/2006/math">
                      <m:r>
                        <a:rPr lang="en-US" sz="2400" b="0" i="1" smtClean="0">
                          <a:latin typeface="Cambria Math"/>
                        </a:rPr>
                        <m:t>𝐴</m:t>
                      </m:r>
                      <m:d>
                        <m:dPr>
                          <m:ctrlPr>
                            <a:rPr lang="en-US" sz="2400" b="0" i="1" smtClean="0">
                              <a:latin typeface="Cambria Math"/>
                            </a:rPr>
                          </m:ctrlPr>
                        </m:dPr>
                        <m:e>
                          <m:r>
                            <a:rPr lang="en-US" sz="2400" b="0" i="1" smtClean="0">
                              <a:latin typeface="Cambria Math"/>
                            </a:rPr>
                            <m:t>𝑤</m:t>
                          </m:r>
                        </m:e>
                      </m:d>
                      <m:r>
                        <a:rPr lang="en-US" sz="2400" b="0" i="1" smtClean="0">
                          <a:latin typeface="Cambria Math"/>
                        </a:rPr>
                        <m:t>=250</m:t>
                      </m:r>
                      <m:r>
                        <a:rPr lang="en-US" sz="2400" b="0" i="1" smtClean="0">
                          <a:latin typeface="Cambria Math"/>
                        </a:rPr>
                        <m:t>𝑤</m:t>
                      </m:r>
                      <m:r>
                        <a:rPr lang="en-US" sz="2400" b="0" i="1" smtClean="0">
                          <a:latin typeface="Cambria Math"/>
                        </a:rPr>
                        <m:t>−</m:t>
                      </m:r>
                      <m:sSup>
                        <m:sSupPr>
                          <m:ctrlPr>
                            <a:rPr lang="en-US" sz="2400" b="0" i="1" smtClean="0">
                              <a:latin typeface="Cambria Math"/>
                            </a:rPr>
                          </m:ctrlPr>
                        </m:sSupPr>
                        <m:e>
                          <m:r>
                            <a:rPr lang="en-US" sz="2400" b="0" i="1" smtClean="0">
                              <a:latin typeface="Cambria Math"/>
                            </a:rPr>
                            <m:t>𝑤</m:t>
                          </m:r>
                        </m:e>
                        <m:sup>
                          <m:r>
                            <a:rPr lang="en-US" sz="2400" b="0" i="1" smtClean="0">
                              <a:latin typeface="Cambria Math"/>
                            </a:rPr>
                            <m:t>2</m:t>
                          </m:r>
                        </m:sup>
                      </m:sSup>
                    </m:oMath>
                  </m:oMathPara>
                </a14:m>
                <a:endParaRPr lang="en-US" sz="2400" dirty="0" smtClean="0"/>
              </a:p>
              <a:p>
                <a:pPr marL="0" indent="0">
                  <a:buNone/>
                </a:pPr>
                <a:r>
                  <a:rPr lang="en-US" sz="2400" dirty="0" smtClean="0"/>
                  <a:t>Which of the following expressions is equivalent to </a:t>
                </a:r>
                <a14:m>
                  <m:oMath xmlns:m="http://schemas.openxmlformats.org/officeDocument/2006/math">
                    <m:r>
                      <a:rPr lang="en-US" sz="2400" i="1">
                        <a:latin typeface="Cambria Math"/>
                      </a:rPr>
                      <m:t>250</m:t>
                    </m:r>
                    <m:r>
                      <a:rPr lang="en-US" sz="2400" i="1">
                        <a:latin typeface="Cambria Math"/>
                      </a:rPr>
                      <m:t>𝑤</m:t>
                    </m:r>
                    <m:r>
                      <a:rPr lang="en-US" sz="2400" i="1">
                        <a:latin typeface="Cambria Math"/>
                      </a:rPr>
                      <m:t>−</m:t>
                    </m:r>
                    <m:sSup>
                      <m:sSupPr>
                        <m:ctrlPr>
                          <a:rPr lang="en-US" sz="2400" i="1">
                            <a:latin typeface="Cambria Math"/>
                          </a:rPr>
                        </m:ctrlPr>
                      </m:sSupPr>
                      <m:e>
                        <m:r>
                          <a:rPr lang="en-US" sz="2400" i="1">
                            <a:latin typeface="Cambria Math"/>
                          </a:rPr>
                          <m:t>𝑤</m:t>
                        </m:r>
                      </m:e>
                      <m:sup>
                        <m:r>
                          <a:rPr lang="en-US" sz="2400" i="1">
                            <a:latin typeface="Cambria Math"/>
                          </a:rPr>
                          <m:t>2</m:t>
                        </m:r>
                      </m:sup>
                    </m:sSup>
                  </m:oMath>
                </a14:m>
                <a:r>
                  <a:rPr lang="en-US" sz="2400" dirty="0" smtClean="0"/>
                  <a:t>?</a:t>
                </a:r>
              </a:p>
              <a:p>
                <a:pPr marL="457200" indent="-457200">
                  <a:buAutoNum type="alphaUcPeriod"/>
                </a:pPr>
                <a14:m>
                  <m:oMath xmlns:m="http://schemas.openxmlformats.org/officeDocument/2006/math">
                    <m:r>
                      <a:rPr lang="en-US" sz="2400" b="0" i="0" smtClean="0">
                        <a:latin typeface="Cambria Math"/>
                      </a:rPr>
                      <m:t>−(</m:t>
                    </m:r>
                    <m:sSup>
                      <m:sSupPr>
                        <m:ctrlPr>
                          <a:rPr lang="en-US" sz="2400" b="0" i="1" smtClean="0">
                            <a:latin typeface="Cambria Math"/>
                          </a:rPr>
                        </m:ctrlPr>
                      </m:sSupPr>
                      <m:e>
                        <m:r>
                          <a:rPr lang="en-US" sz="2400" b="0" i="1" smtClean="0">
                            <a:latin typeface="Cambria Math"/>
                          </a:rPr>
                          <m:t>𝑤</m:t>
                        </m:r>
                        <m:r>
                          <a:rPr lang="en-US" sz="2400" b="0" i="0" smtClean="0">
                            <a:latin typeface="Cambria Math"/>
                          </a:rPr>
                          <m:t>−125)</m:t>
                        </m:r>
                      </m:e>
                      <m:sup>
                        <m:r>
                          <a:rPr lang="en-US" sz="2400" b="0" i="0" smtClean="0">
                            <a:latin typeface="Cambria Math"/>
                          </a:rPr>
                          <m:t>2</m:t>
                        </m:r>
                      </m:sup>
                    </m:sSup>
                  </m:oMath>
                </a14:m>
                <a:endParaRPr lang="en-US" sz="2400" b="0" dirty="0" smtClean="0"/>
              </a:p>
              <a:p>
                <a:pPr marL="457200" indent="-457200">
                  <a:buAutoNum type="alphaUcPeriod"/>
                </a:pPr>
                <a14:m>
                  <m:oMath xmlns:m="http://schemas.openxmlformats.org/officeDocument/2006/math">
                    <m:r>
                      <a:rPr lang="en-US" sz="2400">
                        <a:latin typeface="Cambria Math"/>
                      </a:rPr>
                      <m:t>−(</m:t>
                    </m:r>
                    <m:sSup>
                      <m:sSupPr>
                        <m:ctrlPr>
                          <a:rPr lang="en-US" sz="2400" i="1">
                            <a:latin typeface="Cambria Math"/>
                          </a:rPr>
                        </m:ctrlPr>
                      </m:sSupPr>
                      <m:e>
                        <m:r>
                          <a:rPr lang="en-US" sz="2400" i="1">
                            <a:latin typeface="Cambria Math"/>
                          </a:rPr>
                          <m:t>𝑤</m:t>
                        </m:r>
                        <m:r>
                          <a:rPr lang="en-US" sz="2400">
                            <a:latin typeface="Cambria Math"/>
                          </a:rPr>
                          <m:t>−</m:t>
                        </m:r>
                        <m:r>
                          <a:rPr lang="en-US" sz="2400" b="0" i="0" smtClean="0">
                            <a:latin typeface="Cambria Math"/>
                          </a:rPr>
                          <m:t>250</m:t>
                        </m:r>
                        <m:r>
                          <a:rPr lang="en-US" sz="2400">
                            <a:latin typeface="Cambria Math"/>
                          </a:rPr>
                          <m:t>)</m:t>
                        </m:r>
                      </m:e>
                      <m:sup>
                        <m:r>
                          <a:rPr lang="en-US" sz="2400">
                            <a:latin typeface="Cambria Math"/>
                          </a:rPr>
                          <m:t>2</m:t>
                        </m:r>
                      </m:sup>
                    </m:sSup>
                  </m:oMath>
                </a14:m>
                <a:endParaRPr lang="en-US" sz="2400" b="0" dirty="0" smtClean="0"/>
              </a:p>
              <a:p>
                <a:pPr marL="457200" indent="-457200">
                  <a:buAutoNum type="alphaUcPeriod"/>
                </a:pPr>
                <a14:m>
                  <m:oMath xmlns:m="http://schemas.openxmlformats.org/officeDocument/2006/math">
                    <m:r>
                      <a:rPr lang="en-US" sz="2400">
                        <a:latin typeface="Cambria Math"/>
                      </a:rPr>
                      <m:t>−(</m:t>
                    </m:r>
                    <m:sSup>
                      <m:sSupPr>
                        <m:ctrlPr>
                          <a:rPr lang="en-US" sz="2400" i="1">
                            <a:latin typeface="Cambria Math"/>
                          </a:rPr>
                        </m:ctrlPr>
                      </m:sSupPr>
                      <m:e>
                        <m:r>
                          <a:rPr lang="en-US" sz="2400" i="1">
                            <a:latin typeface="Cambria Math"/>
                          </a:rPr>
                          <m:t>𝑤</m:t>
                        </m:r>
                        <m:r>
                          <a:rPr lang="en-US" sz="2400">
                            <a:latin typeface="Cambria Math"/>
                          </a:rPr>
                          <m:t>−125)</m:t>
                        </m:r>
                      </m:e>
                      <m:sup>
                        <m:r>
                          <a:rPr lang="en-US" sz="2400">
                            <a:latin typeface="Cambria Math"/>
                          </a:rPr>
                          <m:t>2</m:t>
                        </m:r>
                      </m:sup>
                    </m:sSup>
                    <m:r>
                      <a:rPr lang="en-US" sz="2400" b="0" i="1" smtClean="0">
                        <a:latin typeface="Cambria Math"/>
                      </a:rPr>
                      <m:t>+15,625</m:t>
                    </m:r>
                  </m:oMath>
                </a14:m>
                <a:endParaRPr lang="en-US" sz="2400" b="0" dirty="0" smtClean="0"/>
              </a:p>
              <a:p>
                <a:pPr marL="457200" indent="-457200">
                  <a:buAutoNum type="alphaUcPeriod"/>
                </a:pPr>
                <a14:m>
                  <m:oMath xmlns:m="http://schemas.openxmlformats.org/officeDocument/2006/math">
                    <m:r>
                      <a:rPr lang="en-US" sz="2400">
                        <a:latin typeface="Cambria Math"/>
                      </a:rPr>
                      <m:t>−(</m:t>
                    </m:r>
                    <m:sSup>
                      <m:sSupPr>
                        <m:ctrlPr>
                          <a:rPr lang="en-US" sz="2400" i="1">
                            <a:latin typeface="Cambria Math"/>
                          </a:rPr>
                        </m:ctrlPr>
                      </m:sSupPr>
                      <m:e>
                        <m:r>
                          <a:rPr lang="en-US" sz="2400" i="1">
                            <a:latin typeface="Cambria Math"/>
                          </a:rPr>
                          <m:t>𝑤</m:t>
                        </m:r>
                        <m:r>
                          <a:rPr lang="en-US" sz="2400">
                            <a:latin typeface="Cambria Math"/>
                          </a:rPr>
                          <m:t>−</m:t>
                        </m:r>
                        <m:r>
                          <a:rPr lang="en-US" sz="2400" b="0" i="0" smtClean="0">
                            <a:latin typeface="Cambria Math"/>
                          </a:rPr>
                          <m:t>250</m:t>
                        </m:r>
                        <m:r>
                          <a:rPr lang="en-US" sz="2400">
                            <a:latin typeface="Cambria Math"/>
                          </a:rPr>
                          <m:t>)</m:t>
                        </m:r>
                      </m:e>
                      <m:sup>
                        <m:r>
                          <a:rPr lang="en-US" sz="2400">
                            <a:latin typeface="Cambria Math"/>
                          </a:rPr>
                          <m:t>2</m:t>
                        </m:r>
                      </m:sup>
                    </m:sSup>
                    <m:r>
                      <a:rPr lang="en-US" sz="2400" b="0" i="1" smtClean="0">
                        <a:latin typeface="Cambria Math"/>
                      </a:rPr>
                      <m:t>+62,500</m:t>
                    </m:r>
                  </m:oMath>
                </a14:m>
                <a:endParaRPr lang="en-US" sz="2400" b="0" dirty="0" smtClean="0"/>
              </a:p>
              <a:p>
                <a:pPr marL="0" indent="0">
                  <a:buNone/>
                </a:pPr>
                <a:endParaRPr lang="en-US" sz="2400" dirty="0"/>
              </a:p>
              <a:p>
                <a:pPr marL="0" indent="0">
                  <a:buNone/>
                </a:pPr>
                <a:r>
                  <a:rPr lang="en-US" sz="2400" b="0" dirty="0" smtClean="0"/>
                  <a:t>What is the largest garden area, in square meters, that Lisa can enclose with 500 meters of fencing? Enter your answer in the response box. </a:t>
                </a:r>
              </a:p>
              <a:p>
                <a:pPr marL="0" indent="0">
                  <a:buNone/>
                </a:pPr>
                <a:r>
                  <a:rPr lang="en-US" sz="2400" dirty="0" smtClean="0"/>
                  <a:t>Area: </a:t>
                </a:r>
                <a:endParaRPr lang="en-US" sz="2400" b="0" dirty="0" smtClean="0"/>
              </a:p>
              <a:p>
                <a:pPr marL="457200" indent="-457200">
                  <a:buAutoNum type="alphaUcPeriod"/>
                </a:pPr>
                <a:endParaRPr lang="en-US" sz="2400" dirty="0"/>
              </a:p>
            </p:txBody>
          </p:sp>
        </mc:Choice>
        <mc:Fallback xmlns="">
          <p:sp>
            <p:nvSpPr>
              <p:cNvPr id="8" name="Content Placeholder 7"/>
              <p:cNvSpPr>
                <a:spLocks noGrp="1" noRot="1" noChangeAspect="1" noMove="1" noResize="1" noEditPoints="1" noAdjustHandles="1" noChangeArrowheads="1" noChangeShapeType="1" noTextEdit="1"/>
              </p:cNvSpPr>
              <p:nvPr>
                <p:ph idx="1"/>
              </p:nvPr>
            </p:nvSpPr>
            <p:spPr>
              <a:xfrm>
                <a:off x="457200" y="1066800"/>
                <a:ext cx="8229600" cy="5059363"/>
              </a:xfrm>
              <a:blipFill rotWithShape="1">
                <a:blip r:embed="rId4"/>
                <a:stretch>
                  <a:fillRect l="-889" t="-1446" r="-1556"/>
                </a:stretch>
              </a:blipFill>
            </p:spPr>
            <p:txBody>
              <a:bodyPr/>
              <a:lstStyle/>
              <a:p>
                <a:r>
                  <a:rPr lang="en-US">
                    <a:noFill/>
                  </a:rPr>
                  <a:t> </a:t>
                </a:r>
              </a:p>
            </p:txBody>
          </p:sp>
        </mc:Fallback>
      </mc:AlternateContent>
      <p:sp>
        <p:nvSpPr>
          <p:cNvPr id="2" name="Rectangle 1"/>
          <p:cNvSpPr/>
          <p:nvPr/>
        </p:nvSpPr>
        <p:spPr>
          <a:xfrm>
            <a:off x="1219200" y="5638800"/>
            <a:ext cx="9906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09245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19200"/>
            <a:ext cx="8153400" cy="2893100"/>
          </a:xfrm>
          <a:prstGeom prst="rect">
            <a:avLst/>
          </a:prstGeom>
        </p:spPr>
        <p:txBody>
          <a:bodyPr wrap="square">
            <a:spAutoFit/>
          </a:bodyPr>
          <a:lstStyle/>
          <a:p>
            <a:r>
              <a:rPr lang="en-US" sz="2600" b="1" dirty="0"/>
              <a:t>Rubric: </a:t>
            </a:r>
            <a:endParaRPr lang="en-US" sz="2600" b="1" dirty="0" smtClean="0"/>
          </a:p>
          <a:p>
            <a:r>
              <a:rPr lang="en-US" sz="2600" dirty="0" smtClean="0"/>
              <a:t>(2 points) The student selects the correct expression and identifies the largest possible area.</a:t>
            </a:r>
          </a:p>
          <a:p>
            <a:r>
              <a:rPr lang="en-US" sz="2600" dirty="0" smtClean="0"/>
              <a:t>(1 point) The student is able to correctly identify the expression </a:t>
            </a:r>
            <a:r>
              <a:rPr lang="en-US" sz="2600" b="1" dirty="0" smtClean="0"/>
              <a:t>or</a:t>
            </a:r>
            <a:r>
              <a:rPr lang="en-US" sz="2600" dirty="0" smtClean="0"/>
              <a:t> identify the largest area. </a:t>
            </a:r>
          </a:p>
          <a:p>
            <a:endParaRPr lang="en-US" sz="2600" dirty="0"/>
          </a:p>
          <a:p>
            <a:r>
              <a:rPr lang="en-US" sz="2600" b="1" dirty="0" smtClean="0"/>
              <a:t>Answer: </a:t>
            </a:r>
            <a:r>
              <a:rPr lang="en-US" sz="2600" dirty="0" smtClean="0"/>
              <a:t>C; 15625</a:t>
            </a:r>
            <a:endParaRPr lang="en-US" sz="2600" b="1" dirty="0" smtClean="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#16 </a:t>
            </a:r>
            <a:r>
              <a:rPr lang="en-US" sz="3600" b="1" dirty="0"/>
              <a:t>Answer</a:t>
            </a:r>
          </a:p>
        </p:txBody>
      </p:sp>
    </p:spTree>
    <p:extLst>
      <p:ext uri="{BB962C8B-B14F-4D97-AF65-F5344CB8AC3E}">
        <p14:creationId xmlns:p14="http://schemas.microsoft.com/office/powerpoint/2010/main" val="3496079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defRPr/>
            </a:pPr>
            <a:r>
              <a:rPr lang="en-US" sz="4000" b="1" dirty="0"/>
              <a:t> </a:t>
            </a:r>
            <a:r>
              <a:rPr lang="en-US" sz="4000" b="1" dirty="0" smtClean="0"/>
              <a:t>#17</a:t>
            </a:r>
            <a:endParaRPr lang="en-US" sz="4000" b="1" dirty="0"/>
          </a:p>
        </p:txBody>
      </p:sp>
      <p:pic>
        <p:nvPicPr>
          <p:cNvPr id="7" name="Picture 4" descr="C:\Users\Shannon\AppData\Local\Microsoft\Windows\INetCache\IE\CL72NDSD\MC90043388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217" y="136525"/>
            <a:ext cx="639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a:xfrm>
            <a:off x="457200" y="274638"/>
            <a:ext cx="6248400" cy="503237"/>
          </a:xfrm>
        </p:spPr>
        <p:txBody>
          <a:bodyPr>
            <a:normAutofit fontScale="90000"/>
          </a:bodyPr>
          <a:lstStyle/>
          <a:p>
            <a:endParaRPr lang="en-US" dirty="0"/>
          </a:p>
        </p:txBody>
      </p:sp>
      <p:sp>
        <p:nvSpPr>
          <p:cNvPr id="8" name="Content Placeholder 7"/>
          <p:cNvSpPr>
            <a:spLocks noGrp="1"/>
          </p:cNvSpPr>
          <p:nvPr>
            <p:ph idx="1"/>
          </p:nvPr>
        </p:nvSpPr>
        <p:spPr>
          <a:xfrm>
            <a:off x="457200" y="1066800"/>
            <a:ext cx="8229600" cy="5059363"/>
          </a:xfrm>
        </p:spPr>
        <p:txBody>
          <a:bodyPr>
            <a:normAutofit lnSpcReduction="10000"/>
          </a:bodyPr>
          <a:lstStyle/>
          <a:p>
            <a:pPr marL="0" indent="0">
              <a:buNone/>
            </a:pPr>
            <a:r>
              <a:rPr lang="en-US" sz="2400" dirty="0" smtClean="0"/>
              <a:t>Kiki starts her run at 5:00 p.m. Let </a:t>
            </a:r>
            <a:r>
              <a:rPr lang="en-US" sz="2400" i="1" dirty="0" smtClean="0"/>
              <a:t>f(t)</a:t>
            </a:r>
            <a:r>
              <a:rPr lang="en-US" sz="2400" dirty="0" smtClean="0"/>
              <a:t> represent Kiki’s speed, in miles per hour, </a:t>
            </a:r>
            <a:r>
              <a:rPr lang="en-US" sz="2400" i="1" dirty="0" smtClean="0"/>
              <a:t>t</a:t>
            </a:r>
            <a:r>
              <a:rPr lang="en-US" sz="2400" dirty="0" smtClean="0"/>
              <a:t> hours after she starts running for 0 ≤ </a:t>
            </a:r>
            <a:r>
              <a:rPr lang="en-US" sz="2400" i="1" dirty="0" smtClean="0"/>
              <a:t>t</a:t>
            </a:r>
            <a:r>
              <a:rPr lang="en-US" sz="2400" dirty="0" smtClean="0"/>
              <a:t> ≤ 4. The following information holds for the function </a:t>
            </a:r>
            <a:r>
              <a:rPr lang="en-US" sz="2400" i="1" dirty="0" smtClean="0"/>
              <a:t>f</a:t>
            </a:r>
            <a:r>
              <a:rPr lang="en-US" sz="2400" dirty="0" smtClean="0"/>
              <a:t>:</a:t>
            </a:r>
          </a:p>
          <a:p>
            <a:r>
              <a:rPr lang="en-US" sz="2400" i="1" dirty="0" smtClean="0"/>
              <a:t>f</a:t>
            </a:r>
            <a:r>
              <a:rPr lang="en-US" sz="2400" dirty="0" smtClean="0"/>
              <a:t>(1) = 5</a:t>
            </a:r>
          </a:p>
          <a:p>
            <a:r>
              <a:rPr lang="en-US" sz="2400" i="1" dirty="0"/>
              <a:t>f</a:t>
            </a:r>
            <a:r>
              <a:rPr lang="en-US" sz="2400" dirty="0" smtClean="0"/>
              <a:t>(4) = 2</a:t>
            </a:r>
          </a:p>
          <a:p>
            <a:r>
              <a:rPr lang="en-US" sz="2400" i="1" dirty="0"/>
              <a:t>f</a:t>
            </a:r>
            <a:r>
              <a:rPr lang="en-US" sz="2400" dirty="0" smtClean="0"/>
              <a:t>(2) = 8</a:t>
            </a:r>
          </a:p>
          <a:p>
            <a:r>
              <a:rPr lang="en-US" sz="2400" i="1" dirty="0"/>
              <a:t>f</a:t>
            </a:r>
            <a:r>
              <a:rPr lang="en-US" sz="2400" dirty="0" smtClean="0"/>
              <a:t>(1) &lt; </a:t>
            </a:r>
            <a:r>
              <a:rPr lang="en-US" sz="2400" i="1" dirty="0" smtClean="0"/>
              <a:t>f</a:t>
            </a:r>
            <a:r>
              <a:rPr lang="en-US" sz="2400" dirty="0" smtClean="0"/>
              <a:t>(3)</a:t>
            </a:r>
          </a:p>
          <a:p>
            <a:endParaRPr lang="en-US" sz="2400" i="1" dirty="0"/>
          </a:p>
          <a:p>
            <a:pPr marL="0" indent="0">
              <a:buNone/>
            </a:pPr>
            <a:r>
              <a:rPr lang="en-US" sz="2400" dirty="0" smtClean="0"/>
              <a:t>Kiki’s fastest speed occurs at 7:00 p.m. Given this information, which of the following </a:t>
            </a:r>
            <a:r>
              <a:rPr lang="en-US" sz="2400" b="1" dirty="0" smtClean="0"/>
              <a:t>must</a:t>
            </a:r>
            <a:r>
              <a:rPr lang="en-US" sz="2400" dirty="0" smtClean="0"/>
              <a:t> be true? Select </a:t>
            </a:r>
            <a:r>
              <a:rPr lang="en-US" sz="2400" b="1" dirty="0" smtClean="0"/>
              <a:t>all</a:t>
            </a:r>
            <a:r>
              <a:rPr lang="en-US" sz="2400" dirty="0" smtClean="0"/>
              <a:t> that apply.</a:t>
            </a:r>
          </a:p>
          <a:p>
            <a:pPr marL="457200" indent="-457200">
              <a:buAutoNum type="alphaUcPeriod"/>
            </a:pPr>
            <a:r>
              <a:rPr lang="en-US" sz="2400" dirty="0" smtClean="0"/>
              <a:t>At 8:00 p.m., Kiki’s speed was at least 5 miles per hour.</a:t>
            </a:r>
          </a:p>
          <a:p>
            <a:pPr marL="457200" indent="-457200">
              <a:buAutoNum type="alphaUcPeriod"/>
            </a:pPr>
            <a:r>
              <a:rPr lang="en-US" sz="2400" dirty="0" smtClean="0"/>
              <a:t>At 6:30 p.m., Kiki’s speed was at most 8 miles per hour. </a:t>
            </a:r>
          </a:p>
          <a:p>
            <a:pPr marL="457200" indent="-457200">
              <a:buAutoNum type="alphaUcPeriod"/>
            </a:pPr>
            <a:r>
              <a:rPr lang="en-US" sz="2400" dirty="0" smtClean="0"/>
              <a:t>Kiki ran at most 32 miles. </a:t>
            </a:r>
          </a:p>
          <a:p>
            <a:pPr marL="0" indent="0">
              <a:buNone/>
            </a:pPr>
            <a:endParaRPr lang="en-US" sz="2400" i="1" dirty="0"/>
          </a:p>
        </p:txBody>
      </p:sp>
    </p:spTree>
    <p:extLst>
      <p:ext uri="{BB962C8B-B14F-4D97-AF65-F5344CB8AC3E}">
        <p14:creationId xmlns:p14="http://schemas.microsoft.com/office/powerpoint/2010/main" val="22887671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19200"/>
            <a:ext cx="8153400" cy="1692771"/>
          </a:xfrm>
          <a:prstGeom prst="rect">
            <a:avLst/>
          </a:prstGeom>
        </p:spPr>
        <p:txBody>
          <a:bodyPr wrap="square">
            <a:spAutoFit/>
          </a:bodyPr>
          <a:lstStyle/>
          <a:p>
            <a:r>
              <a:rPr lang="en-US" sz="2600" b="1" dirty="0"/>
              <a:t>Rubric: </a:t>
            </a:r>
            <a:endParaRPr lang="en-US" sz="2600" b="1" dirty="0" smtClean="0"/>
          </a:p>
          <a:p>
            <a:r>
              <a:rPr lang="en-US" sz="2600" dirty="0" smtClean="0"/>
              <a:t>(1 point) The student selects the correct option.</a:t>
            </a:r>
          </a:p>
          <a:p>
            <a:endParaRPr lang="en-US" sz="2600" dirty="0"/>
          </a:p>
          <a:p>
            <a:r>
              <a:rPr lang="en-US" sz="2600" b="1" dirty="0" smtClean="0"/>
              <a:t>Answer: </a:t>
            </a:r>
            <a:r>
              <a:rPr lang="en-US" sz="2600" dirty="0" smtClean="0"/>
              <a:t>A, B, C</a:t>
            </a:r>
            <a:endParaRPr lang="en-US" sz="2600" b="1" dirty="0" smtClean="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#17 </a:t>
            </a:r>
            <a:r>
              <a:rPr lang="en-US" sz="3600" b="1" dirty="0"/>
              <a:t>Answer</a:t>
            </a:r>
          </a:p>
        </p:txBody>
      </p:sp>
    </p:spTree>
    <p:extLst>
      <p:ext uri="{BB962C8B-B14F-4D97-AF65-F5344CB8AC3E}">
        <p14:creationId xmlns:p14="http://schemas.microsoft.com/office/powerpoint/2010/main" val="33314349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defRPr/>
            </a:pPr>
            <a:r>
              <a:rPr lang="en-US" sz="4000" b="1" dirty="0"/>
              <a:t> </a:t>
            </a:r>
            <a:r>
              <a:rPr lang="en-US" sz="4000" b="1" dirty="0" smtClean="0"/>
              <a:t>#18</a:t>
            </a:r>
            <a:endParaRPr lang="en-US" sz="4000" b="1" dirty="0"/>
          </a:p>
        </p:txBody>
      </p:sp>
      <p:pic>
        <p:nvPicPr>
          <p:cNvPr id="7" name="Picture 4" descr="C:\Users\Shannon\AppData\Local\Microsoft\Windows\INetCache\IE\CL72NDSD\MC90043388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217" y="136525"/>
            <a:ext cx="639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a:xfrm>
            <a:off x="457200" y="274638"/>
            <a:ext cx="6248400" cy="503237"/>
          </a:xfrm>
        </p:spPr>
        <p:txBody>
          <a:bodyPr>
            <a:normAutofit fontScale="90000"/>
          </a:bodyPr>
          <a:lstStyle/>
          <a:p>
            <a:endParaRPr lang="en-US" dirty="0"/>
          </a:p>
        </p:txBody>
      </p:sp>
      <p:sp>
        <p:nvSpPr>
          <p:cNvPr id="8" name="Content Placeholder 7"/>
          <p:cNvSpPr>
            <a:spLocks noGrp="1"/>
          </p:cNvSpPr>
          <p:nvPr>
            <p:ph idx="1"/>
          </p:nvPr>
        </p:nvSpPr>
        <p:spPr>
          <a:xfrm>
            <a:off x="457200" y="1066800"/>
            <a:ext cx="8229600" cy="5059363"/>
          </a:xfrm>
        </p:spPr>
        <p:txBody>
          <a:bodyPr>
            <a:normAutofit/>
          </a:bodyPr>
          <a:lstStyle/>
          <a:p>
            <a:pPr marL="0" indent="0">
              <a:buNone/>
            </a:pPr>
            <a:r>
              <a:rPr lang="en-US" sz="2400" dirty="0" smtClean="0"/>
              <a:t>The height, in meters, of a golf ball </a:t>
            </a:r>
            <a:r>
              <a:rPr lang="en-US" sz="2400" i="1" dirty="0" smtClean="0"/>
              <a:t>t</a:t>
            </a:r>
            <a:r>
              <a:rPr lang="en-US" sz="2400" dirty="0" smtClean="0"/>
              <a:t> seconds after it was hit is given by the function </a:t>
            </a:r>
            <a:r>
              <a:rPr lang="en-US" sz="2400" i="1" dirty="0" smtClean="0"/>
              <a:t>h(t)</a:t>
            </a:r>
            <a:r>
              <a:rPr lang="en-US" sz="2400" dirty="0" smtClean="0"/>
              <a:t> = -9.8(</a:t>
            </a:r>
            <a:r>
              <a:rPr lang="en-US" sz="2400" i="1" dirty="0" smtClean="0"/>
              <a:t>t</a:t>
            </a:r>
            <a:r>
              <a:rPr lang="en-US" sz="2400" dirty="0" smtClean="0"/>
              <a:t> – 8)</a:t>
            </a:r>
            <a:r>
              <a:rPr lang="en-US" sz="2400" baseline="30000" dirty="0" smtClean="0"/>
              <a:t>2</a:t>
            </a:r>
            <a:r>
              <a:rPr lang="en-US" sz="2400" dirty="0" smtClean="0"/>
              <a:t> + 36. The number 36 appears in the expression that defines the function. What does it tell you about the golf ball?</a:t>
            </a:r>
          </a:p>
          <a:p>
            <a:pPr marL="0" indent="0">
              <a:buNone/>
            </a:pPr>
            <a:endParaRPr lang="en-US" sz="2400" dirty="0"/>
          </a:p>
          <a:p>
            <a:pPr marL="457200" indent="-457200">
              <a:buAutoNum type="alphaUcPeriod"/>
            </a:pPr>
            <a:r>
              <a:rPr lang="en-US" sz="2400" dirty="0" smtClean="0"/>
              <a:t>The time it takes for the golf ball to hit the ground.</a:t>
            </a:r>
          </a:p>
          <a:p>
            <a:pPr marL="457200" indent="-457200">
              <a:buAutoNum type="alphaUcPeriod"/>
            </a:pPr>
            <a:r>
              <a:rPr lang="en-US" sz="2400" dirty="0" smtClean="0"/>
              <a:t>The time it takes for the golf ball to reach it’s greatest height.</a:t>
            </a:r>
          </a:p>
          <a:p>
            <a:pPr marL="457200" indent="-457200">
              <a:buAutoNum type="alphaUcPeriod"/>
            </a:pPr>
            <a:r>
              <a:rPr lang="en-US" sz="2400" dirty="0" smtClean="0"/>
              <a:t>The greatest height the golf ball reaches. </a:t>
            </a:r>
          </a:p>
          <a:p>
            <a:pPr marL="457200" indent="-457200">
              <a:buAutoNum type="alphaUcPeriod"/>
            </a:pPr>
            <a:r>
              <a:rPr lang="en-US" sz="2400" dirty="0" smtClean="0"/>
              <a:t>The speed at which the golf ball is traveling. </a:t>
            </a:r>
            <a:endParaRPr lang="en-US" sz="2400" dirty="0"/>
          </a:p>
        </p:txBody>
      </p:sp>
    </p:spTree>
    <p:extLst>
      <p:ext uri="{BB962C8B-B14F-4D97-AF65-F5344CB8AC3E}">
        <p14:creationId xmlns:p14="http://schemas.microsoft.com/office/powerpoint/2010/main" val="6164656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19200"/>
            <a:ext cx="8153400" cy="2092881"/>
          </a:xfrm>
          <a:prstGeom prst="rect">
            <a:avLst/>
          </a:prstGeom>
        </p:spPr>
        <p:txBody>
          <a:bodyPr wrap="square">
            <a:spAutoFit/>
          </a:bodyPr>
          <a:lstStyle/>
          <a:p>
            <a:r>
              <a:rPr lang="en-US" sz="2600" b="1" dirty="0"/>
              <a:t>Rubric: </a:t>
            </a:r>
            <a:endParaRPr lang="en-US" sz="2600" b="1" dirty="0" smtClean="0"/>
          </a:p>
          <a:p>
            <a:r>
              <a:rPr lang="en-US" sz="2600" dirty="0" smtClean="0"/>
              <a:t>(1 point) The student selects the appropriate answer choice.</a:t>
            </a:r>
          </a:p>
          <a:p>
            <a:endParaRPr lang="en-US" sz="2600" dirty="0"/>
          </a:p>
          <a:p>
            <a:r>
              <a:rPr lang="en-US" sz="2600" b="1" dirty="0" smtClean="0"/>
              <a:t>Answer: </a:t>
            </a:r>
            <a:r>
              <a:rPr lang="en-US" sz="2600" dirty="0" smtClean="0"/>
              <a:t>C</a:t>
            </a:r>
            <a:endParaRPr lang="en-US" sz="2600" b="1" dirty="0" smtClean="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#18 </a:t>
            </a:r>
            <a:r>
              <a:rPr lang="en-US" sz="3600" b="1" dirty="0"/>
              <a:t>Answer</a:t>
            </a:r>
          </a:p>
        </p:txBody>
      </p:sp>
    </p:spTree>
    <p:extLst>
      <p:ext uri="{BB962C8B-B14F-4D97-AF65-F5344CB8AC3E}">
        <p14:creationId xmlns:p14="http://schemas.microsoft.com/office/powerpoint/2010/main" val="42716438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defRPr/>
            </a:pPr>
            <a:r>
              <a:rPr lang="en-US" sz="4000" b="1" dirty="0"/>
              <a:t> </a:t>
            </a:r>
            <a:r>
              <a:rPr lang="en-US" sz="4000" b="1" dirty="0" smtClean="0"/>
              <a:t>#19</a:t>
            </a:r>
            <a:endParaRPr lang="en-US" sz="4000" b="1" dirty="0"/>
          </a:p>
        </p:txBody>
      </p:sp>
      <p:pic>
        <p:nvPicPr>
          <p:cNvPr id="7" name="Picture 4" descr="C:\Users\Shannon\AppData\Local\Microsoft\Windows\INetCache\IE\CL72NDSD\MC90043388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1217" y="136525"/>
            <a:ext cx="639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a:xfrm>
            <a:off x="457200" y="274638"/>
            <a:ext cx="6248400" cy="503237"/>
          </a:xfrm>
        </p:spPr>
        <p:txBody>
          <a:bodyPr>
            <a:normAutofit fontScale="90000"/>
          </a:bodyPr>
          <a:lstStyle/>
          <a:p>
            <a:endParaRPr lang="en-US" dirty="0"/>
          </a:p>
        </p:txBody>
      </p:sp>
      <mc:AlternateContent xmlns:mc="http://schemas.openxmlformats.org/markup-compatibility/2006" xmlns:a14="http://schemas.microsoft.com/office/drawing/2010/main">
        <mc:Choice Requires="a14">
          <p:sp>
            <p:nvSpPr>
              <p:cNvPr id="8" name="Content Placeholder 7"/>
              <p:cNvSpPr>
                <a:spLocks noGrp="1"/>
              </p:cNvSpPr>
              <p:nvPr>
                <p:ph idx="1"/>
              </p:nvPr>
            </p:nvSpPr>
            <p:spPr>
              <a:xfrm>
                <a:off x="457200" y="1066800"/>
                <a:ext cx="8229600" cy="5059363"/>
              </a:xfrm>
            </p:spPr>
            <p:txBody>
              <a:bodyPr>
                <a:normAutofit fontScale="92500" lnSpcReduction="10000"/>
              </a:bodyPr>
              <a:lstStyle/>
              <a:p>
                <a:pPr marL="0" indent="0">
                  <a:buNone/>
                </a:pPr>
                <a:r>
                  <a:rPr lang="en-US" sz="2400" dirty="0" smtClean="0"/>
                  <a:t>The relationship between the Fahrenheit (F) and Kelvin (K) scales for measuring temperatures can be represented by a linear function. A temperature of 68° F corresponds to 293.15° K, and a temperature of 185° F corresponds to 358.15° K.</a:t>
                </a:r>
              </a:p>
              <a:p>
                <a:pPr marL="0" indent="0">
                  <a:buNone/>
                </a:pPr>
                <a:endParaRPr lang="en-US" sz="2400" dirty="0"/>
              </a:p>
              <a:p>
                <a:pPr marL="0" indent="0">
                  <a:buNone/>
                </a:pPr>
                <a:r>
                  <a:rPr lang="en-US" sz="2400" dirty="0" smtClean="0"/>
                  <a:t>Which statement is the best interpretation of the slope of the graph of this function?</a:t>
                </a:r>
              </a:p>
              <a:p>
                <a:pPr marL="457200" indent="-457200">
                  <a:buAutoNum type="alphaUcPeriod"/>
                </a:pPr>
                <a:r>
                  <a:rPr lang="en-US" sz="2400" dirty="0" smtClean="0"/>
                  <a:t>A temperature of 0° K corresponds to -459.67° F.</a:t>
                </a:r>
              </a:p>
              <a:p>
                <a:pPr marL="457200" indent="-457200">
                  <a:buFont typeface="Arial" pitchFamily="34" charset="0"/>
                  <a:buAutoNum type="alphaUcPeriod"/>
                </a:pPr>
                <a:r>
                  <a:rPr lang="en-US" sz="2400" dirty="0"/>
                  <a:t>A temperature of 0° </a:t>
                </a:r>
                <a:r>
                  <a:rPr lang="en-US" sz="2400" dirty="0" smtClean="0"/>
                  <a:t>F </a:t>
                </a:r>
                <a:r>
                  <a:rPr lang="en-US" sz="2400" dirty="0"/>
                  <a:t>corresponds to </a:t>
                </a:r>
                <a:r>
                  <a:rPr lang="en-US" sz="2400" dirty="0" smtClean="0"/>
                  <a:t>255.37° </a:t>
                </a:r>
                <a:r>
                  <a:rPr lang="en-US" sz="2400" dirty="0"/>
                  <a:t>F.</a:t>
                </a:r>
              </a:p>
              <a:p>
                <a:pPr marL="457200" indent="-457200">
                  <a:buAutoNum type="alphaUcPeriod"/>
                </a:pPr>
                <a:r>
                  <a:rPr lang="en-US" sz="2400" dirty="0" smtClean="0"/>
                  <a:t>For each change of one degree in the Fahrenheit scale, there is a change of </a:t>
                </a:r>
                <a14:m>
                  <m:oMath xmlns:m="http://schemas.openxmlformats.org/officeDocument/2006/math">
                    <m:f>
                      <m:fPr>
                        <m:ctrlPr>
                          <a:rPr lang="en-US" sz="2400" i="1" smtClean="0">
                            <a:latin typeface="Cambria Math"/>
                          </a:rPr>
                        </m:ctrlPr>
                      </m:fPr>
                      <m:num>
                        <m:r>
                          <a:rPr lang="en-US" sz="2400" b="0" i="1" smtClean="0">
                            <a:latin typeface="Cambria Math"/>
                          </a:rPr>
                          <m:t>5</m:t>
                        </m:r>
                      </m:num>
                      <m:den>
                        <m:r>
                          <a:rPr lang="en-US" sz="2400" b="0" i="1" smtClean="0">
                            <a:latin typeface="Cambria Math"/>
                          </a:rPr>
                          <m:t>9</m:t>
                        </m:r>
                      </m:den>
                    </m:f>
                  </m:oMath>
                </a14:m>
                <a:r>
                  <a:rPr lang="en-US" sz="2400" dirty="0" smtClean="0"/>
                  <a:t> degree in the Kelvin scale.</a:t>
                </a:r>
              </a:p>
              <a:p>
                <a:pPr marL="457200" indent="-457200">
                  <a:buFont typeface="Arial" pitchFamily="34" charset="0"/>
                  <a:buAutoNum type="alphaUcPeriod"/>
                </a:pPr>
                <a:r>
                  <a:rPr lang="en-US" sz="2400" dirty="0"/>
                  <a:t>For each change of one degree in the Fahrenheit scale, there is a change of </a:t>
                </a:r>
                <a14:m>
                  <m:oMath xmlns:m="http://schemas.openxmlformats.org/officeDocument/2006/math">
                    <m:f>
                      <m:fPr>
                        <m:ctrlPr>
                          <a:rPr lang="en-US" sz="2400" i="1">
                            <a:latin typeface="Cambria Math"/>
                          </a:rPr>
                        </m:ctrlPr>
                      </m:fPr>
                      <m:num>
                        <m:r>
                          <a:rPr lang="en-US" sz="2400" b="0" i="1" smtClean="0">
                            <a:latin typeface="Cambria Math"/>
                          </a:rPr>
                          <m:t>9</m:t>
                        </m:r>
                      </m:num>
                      <m:den>
                        <m:r>
                          <a:rPr lang="en-US" sz="2400" b="0" i="1" smtClean="0">
                            <a:latin typeface="Cambria Math"/>
                          </a:rPr>
                          <m:t>5</m:t>
                        </m:r>
                      </m:den>
                    </m:f>
                  </m:oMath>
                </a14:m>
                <a:r>
                  <a:rPr lang="en-US" sz="2400" dirty="0"/>
                  <a:t> degree in the Kelvin scale.</a:t>
                </a:r>
              </a:p>
              <a:p>
                <a:pPr marL="457200" indent="-457200">
                  <a:buAutoNum type="alphaUcPeriod"/>
                </a:pPr>
                <a:endParaRPr lang="en-US" sz="2400" dirty="0"/>
              </a:p>
            </p:txBody>
          </p:sp>
        </mc:Choice>
        <mc:Fallback xmlns="">
          <p:sp>
            <p:nvSpPr>
              <p:cNvPr id="8" name="Content Placeholder 7"/>
              <p:cNvSpPr>
                <a:spLocks noGrp="1" noRot="1" noChangeAspect="1" noMove="1" noResize="1" noEditPoints="1" noAdjustHandles="1" noChangeArrowheads="1" noChangeShapeType="1" noTextEdit="1"/>
              </p:cNvSpPr>
              <p:nvPr>
                <p:ph idx="1"/>
              </p:nvPr>
            </p:nvSpPr>
            <p:spPr>
              <a:xfrm>
                <a:off x="457200" y="1066800"/>
                <a:ext cx="8229600" cy="5059363"/>
              </a:xfrm>
              <a:blipFill rotWithShape="1">
                <a:blip r:embed="rId4"/>
                <a:stretch>
                  <a:fillRect l="-963" t="-1446" r="-889"/>
                </a:stretch>
              </a:blipFill>
            </p:spPr>
            <p:txBody>
              <a:bodyPr/>
              <a:lstStyle/>
              <a:p>
                <a:r>
                  <a:rPr lang="en-US">
                    <a:noFill/>
                  </a:rPr>
                  <a:t> </a:t>
                </a:r>
              </a:p>
            </p:txBody>
          </p:sp>
        </mc:Fallback>
      </mc:AlternateContent>
    </p:spTree>
    <p:extLst>
      <p:ext uri="{BB962C8B-B14F-4D97-AF65-F5344CB8AC3E}">
        <p14:creationId xmlns:p14="http://schemas.microsoft.com/office/powerpoint/2010/main" val="2742999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19200"/>
            <a:ext cx="8153400" cy="2092881"/>
          </a:xfrm>
          <a:prstGeom prst="rect">
            <a:avLst/>
          </a:prstGeom>
        </p:spPr>
        <p:txBody>
          <a:bodyPr wrap="square">
            <a:spAutoFit/>
          </a:bodyPr>
          <a:lstStyle/>
          <a:p>
            <a:r>
              <a:rPr lang="en-US" sz="2600" b="1" dirty="0"/>
              <a:t>Rubric: </a:t>
            </a:r>
            <a:endParaRPr lang="en-US" sz="2600" b="1" dirty="0" smtClean="0"/>
          </a:p>
          <a:p>
            <a:r>
              <a:rPr lang="en-US" sz="2600" dirty="0" smtClean="0"/>
              <a:t>(1 point) The student selects the appropriate answer choice.</a:t>
            </a:r>
          </a:p>
          <a:p>
            <a:endParaRPr lang="en-US" sz="2600" dirty="0"/>
          </a:p>
          <a:p>
            <a:r>
              <a:rPr lang="en-US" sz="2600" b="1" dirty="0" smtClean="0"/>
              <a:t>Answer</a:t>
            </a:r>
            <a:r>
              <a:rPr lang="en-US" sz="2600" b="1" smtClean="0"/>
              <a:t>: </a:t>
            </a:r>
            <a:r>
              <a:rPr lang="en-US" sz="2600" dirty="0"/>
              <a:t>C</a:t>
            </a:r>
            <a:endParaRPr lang="en-US" sz="2600" b="1" dirty="0" smtClean="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#19 </a:t>
            </a:r>
            <a:r>
              <a:rPr lang="en-US" sz="3600" b="1" dirty="0"/>
              <a:t>Answer</a:t>
            </a:r>
          </a:p>
        </p:txBody>
      </p:sp>
    </p:spTree>
    <p:extLst>
      <p:ext uri="{BB962C8B-B14F-4D97-AF65-F5344CB8AC3E}">
        <p14:creationId xmlns:p14="http://schemas.microsoft.com/office/powerpoint/2010/main" val="1017329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119" y="1083582"/>
            <a:ext cx="8382000" cy="5105400"/>
          </a:xfrm>
        </p:spPr>
        <p:txBody>
          <a:bodyPr>
            <a:noAutofit/>
          </a:bodyPr>
          <a:lstStyle/>
          <a:p>
            <a:pPr marL="0" indent="0">
              <a:buNone/>
            </a:pPr>
            <a:r>
              <a:rPr lang="en-US" sz="2800" dirty="0"/>
              <a:t>A restaurant serves a vegetarian and a chicken lunch special each day. Each vegetarian special is the same price. Each chicken special is the same price. However, the price of the vegetarian special is different from the price of the chicken special. </a:t>
            </a:r>
          </a:p>
          <a:p>
            <a:pPr>
              <a:spcBef>
                <a:spcPts val="1800"/>
              </a:spcBef>
            </a:pPr>
            <a:r>
              <a:rPr lang="en-US" sz="2800" dirty="0" smtClean="0"/>
              <a:t>On </a:t>
            </a:r>
            <a:r>
              <a:rPr lang="en-US" sz="2800" dirty="0"/>
              <a:t>Thursday, the restaurant collected $467 selling </a:t>
            </a:r>
            <a:endParaRPr lang="en-US" sz="2800" dirty="0" smtClean="0"/>
          </a:p>
          <a:p>
            <a:pPr marL="0" indent="0">
              <a:buNone/>
            </a:pPr>
            <a:r>
              <a:rPr lang="en-US" sz="2800" dirty="0"/>
              <a:t> </a:t>
            </a:r>
            <a:r>
              <a:rPr lang="en-US" sz="2800" dirty="0" smtClean="0"/>
              <a:t>   21 </a:t>
            </a:r>
            <a:r>
              <a:rPr lang="en-US" sz="2800" dirty="0"/>
              <a:t>vegetarian specials and 40 chicken specials. </a:t>
            </a:r>
          </a:p>
          <a:p>
            <a:r>
              <a:rPr lang="en-US" sz="2800" dirty="0" smtClean="0"/>
              <a:t>On </a:t>
            </a:r>
            <a:r>
              <a:rPr lang="en-US" sz="2800" dirty="0"/>
              <a:t>Friday, the restaurant collected $484 selling 28 vegetarian specials and 36 chicken specials. </a:t>
            </a:r>
          </a:p>
          <a:p>
            <a:pPr marL="0" indent="0">
              <a:spcBef>
                <a:spcPts val="1800"/>
              </a:spcBef>
              <a:buNone/>
            </a:pPr>
            <a:r>
              <a:rPr lang="en-US" sz="2800" dirty="0"/>
              <a:t>Enter the cost, in dollars, of the </a:t>
            </a:r>
            <a:r>
              <a:rPr lang="en-US" sz="2800" b="1" dirty="0"/>
              <a:t>vegetarian </a:t>
            </a:r>
            <a:r>
              <a:rPr lang="en-US" sz="2800" dirty="0"/>
              <a:t>lunch special. </a:t>
            </a:r>
          </a:p>
        </p:txBody>
      </p:sp>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#2</a:t>
            </a:r>
            <a:endParaRPr lang="en-US" sz="4000" b="1" dirty="0"/>
          </a:p>
        </p:txBody>
      </p:sp>
      <p:pic>
        <p:nvPicPr>
          <p:cNvPr id="7" name="Picture 4" descr="C:\Users\Shannon\AppData\Local\Microsoft\Windows\INetCache\IE\CL72NDSD\MC90043388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04238" y="136525"/>
            <a:ext cx="639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7798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8956" y="1371600"/>
            <a:ext cx="8305800" cy="2246769"/>
          </a:xfrm>
          <a:prstGeom prst="rect">
            <a:avLst/>
          </a:prstGeom>
        </p:spPr>
        <p:txBody>
          <a:bodyPr wrap="square">
            <a:spAutoFit/>
          </a:bodyPr>
          <a:lstStyle/>
          <a:p>
            <a:r>
              <a:rPr lang="en-US" sz="2800" b="1" dirty="0"/>
              <a:t>Rubric: </a:t>
            </a:r>
            <a:endParaRPr lang="en-US" sz="2800" b="1" dirty="0" smtClean="0"/>
          </a:p>
          <a:p>
            <a:r>
              <a:rPr lang="en-US" sz="2800" dirty="0" smtClean="0"/>
              <a:t>(</a:t>
            </a:r>
            <a:r>
              <a:rPr lang="en-US" sz="2800" dirty="0"/>
              <a:t>1 point) The student correctly determines the cost of the vegetarian </a:t>
            </a:r>
            <a:r>
              <a:rPr lang="en-US" sz="2800" dirty="0" smtClean="0"/>
              <a:t>special.</a:t>
            </a:r>
          </a:p>
          <a:p>
            <a:endParaRPr lang="en-US" sz="2800" dirty="0"/>
          </a:p>
          <a:p>
            <a:r>
              <a:rPr lang="en-US" sz="2800" b="1" dirty="0" smtClean="0"/>
              <a:t>Answer: </a:t>
            </a:r>
            <a:r>
              <a:rPr lang="en-US" sz="2800" dirty="0" smtClean="0"/>
              <a:t>7 </a:t>
            </a:r>
            <a:r>
              <a:rPr lang="en-US" sz="2800" dirty="0"/>
              <a:t>	</a:t>
            </a:r>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#2 </a:t>
            </a:r>
            <a:r>
              <a:rPr lang="en-US" sz="3600" b="1" dirty="0"/>
              <a:t>Answer</a:t>
            </a:r>
          </a:p>
        </p:txBody>
      </p:sp>
    </p:spTree>
    <p:extLst>
      <p:ext uri="{BB962C8B-B14F-4D97-AF65-F5344CB8AC3E}">
        <p14:creationId xmlns:p14="http://schemas.microsoft.com/office/powerpoint/2010/main" val="3957919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119" y="1083582"/>
            <a:ext cx="8382000" cy="5105400"/>
          </a:xfrm>
        </p:spPr>
        <p:txBody>
          <a:bodyPr>
            <a:noAutofit/>
          </a:bodyPr>
          <a:lstStyle/>
          <a:p>
            <a:pPr marL="0" indent="0">
              <a:spcBef>
                <a:spcPts val="1800"/>
              </a:spcBef>
              <a:buNone/>
            </a:pPr>
            <a:r>
              <a:rPr lang="en-US" sz="2400" dirty="0" smtClean="0"/>
              <a:t>A type of pasta is made of two ingredients, quinoa and corn. The pasta company is not disclosing the amount of each ingredient in the pasta, but we know that the quinoa in the pasta contains 16.2% protein, and the corn in the pasta contains 3.5% protein. Overall, each 57 gram serving of pasta contains a total of 4 grams of protein. How many grams of quinoa and how many grams of corn is in one serving of the pasta?</a:t>
            </a:r>
          </a:p>
          <a:p>
            <a:pPr marL="0" indent="0">
              <a:spcBef>
                <a:spcPts val="1800"/>
              </a:spcBef>
              <a:buNone/>
            </a:pPr>
            <a:r>
              <a:rPr lang="en-US" sz="2400" dirty="0" smtClean="0"/>
              <a:t>Enter the number of grams of quinoa in the first response box. Enter the number of grams of corn in the second response box. Round each amount to the nearest gram. </a:t>
            </a:r>
          </a:p>
          <a:p>
            <a:pPr marL="0" indent="0">
              <a:spcBef>
                <a:spcPts val="1800"/>
              </a:spcBef>
              <a:buNone/>
            </a:pPr>
            <a:r>
              <a:rPr lang="en-US" sz="2400" dirty="0" smtClean="0"/>
              <a:t>Quinoa:</a:t>
            </a:r>
          </a:p>
          <a:p>
            <a:pPr marL="0" indent="0">
              <a:spcBef>
                <a:spcPts val="1800"/>
              </a:spcBef>
              <a:buNone/>
            </a:pPr>
            <a:r>
              <a:rPr lang="en-US" sz="2400" dirty="0" smtClean="0"/>
              <a:t>Corn:  </a:t>
            </a:r>
            <a:endParaRPr lang="en-US" sz="2400" dirty="0"/>
          </a:p>
        </p:txBody>
      </p:sp>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#3</a:t>
            </a:r>
            <a:endParaRPr lang="en-US" sz="4000" b="1" dirty="0"/>
          </a:p>
        </p:txBody>
      </p:sp>
      <p:pic>
        <p:nvPicPr>
          <p:cNvPr id="7" name="Picture 4" descr="C:\Users\Shannon\AppData\Local\Microsoft\Windows\INetCache\IE\CL72NDSD\MC90043388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04238" y="136525"/>
            <a:ext cx="639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676400" y="5257800"/>
            <a:ext cx="1828800"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371600" y="5867400"/>
            <a:ext cx="1828800"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3736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8956" y="1371600"/>
            <a:ext cx="8305800" cy="3539430"/>
          </a:xfrm>
          <a:prstGeom prst="rect">
            <a:avLst/>
          </a:prstGeom>
        </p:spPr>
        <p:txBody>
          <a:bodyPr wrap="square">
            <a:spAutoFit/>
          </a:bodyPr>
          <a:lstStyle/>
          <a:p>
            <a:r>
              <a:rPr lang="en-US" sz="2800" b="1" dirty="0"/>
              <a:t>Rubric: </a:t>
            </a:r>
            <a:endParaRPr lang="en-US" sz="2800" b="1" dirty="0" smtClean="0"/>
          </a:p>
          <a:p>
            <a:r>
              <a:rPr lang="en-US" sz="2800" dirty="0" smtClean="0"/>
              <a:t>(2 points) The student enters the correct number of grams for quinoa and corn in the response boxes. </a:t>
            </a:r>
          </a:p>
          <a:p>
            <a:r>
              <a:rPr lang="en-US" sz="2800" dirty="0" smtClean="0"/>
              <a:t>(1 point) Either the student reverses the answers (confused between quinoa and corn) or only answers one correctly. </a:t>
            </a:r>
          </a:p>
          <a:p>
            <a:endParaRPr lang="en-US" sz="2800" dirty="0"/>
          </a:p>
          <a:p>
            <a:r>
              <a:rPr lang="en-US" sz="2800" b="1" dirty="0" smtClean="0"/>
              <a:t>Answer: </a:t>
            </a:r>
            <a:r>
              <a:rPr lang="en-US" sz="2800" dirty="0" smtClean="0"/>
              <a:t>Quinoa: 16; Corn: 41 </a:t>
            </a:r>
            <a:r>
              <a:rPr lang="en-US" sz="2800" dirty="0"/>
              <a:t>	</a:t>
            </a:r>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#3 </a:t>
            </a:r>
            <a:r>
              <a:rPr lang="en-US" sz="3600" b="1" dirty="0"/>
              <a:t>Answer</a:t>
            </a:r>
          </a:p>
        </p:txBody>
      </p:sp>
    </p:spTree>
    <p:extLst>
      <p:ext uri="{BB962C8B-B14F-4D97-AF65-F5344CB8AC3E}">
        <p14:creationId xmlns:p14="http://schemas.microsoft.com/office/powerpoint/2010/main" val="1178659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42119" y="1083582"/>
                <a:ext cx="8382000" cy="5105400"/>
              </a:xfrm>
            </p:spPr>
            <p:txBody>
              <a:bodyPr>
                <a:noAutofit/>
              </a:bodyPr>
              <a:lstStyle/>
              <a:p>
                <a:pPr marL="0" indent="0">
                  <a:spcBef>
                    <a:spcPts val="1800"/>
                  </a:spcBef>
                  <a:buNone/>
                </a:pPr>
                <a:r>
                  <a:rPr lang="en-US" sz="2400" dirty="0" smtClean="0"/>
                  <a:t>Melissa drew a right triangle.</a:t>
                </a:r>
              </a:p>
              <a:p>
                <a:pPr>
                  <a:spcBef>
                    <a:spcPts val="1800"/>
                  </a:spcBef>
                </a:pPr>
                <a:r>
                  <a:rPr lang="en-US" sz="2400" dirty="0" smtClean="0"/>
                  <a:t>The length of the hypotenuse is </a:t>
                </a:r>
                <a14:m>
                  <m:oMath xmlns:m="http://schemas.openxmlformats.org/officeDocument/2006/math">
                    <m:rad>
                      <m:radPr>
                        <m:degHide m:val="on"/>
                        <m:ctrlPr>
                          <a:rPr lang="en-US" sz="2400" i="1" smtClean="0">
                            <a:latin typeface="Cambria Math"/>
                          </a:rPr>
                        </m:ctrlPr>
                      </m:radPr>
                      <m:deg/>
                      <m:e>
                        <m:r>
                          <a:rPr lang="en-US" sz="2400" b="0" i="1" smtClean="0">
                            <a:latin typeface="Cambria Math"/>
                          </a:rPr>
                          <m:t>130</m:t>
                        </m:r>
                      </m:e>
                    </m:rad>
                  </m:oMath>
                </a14:m>
                <a:r>
                  <a:rPr lang="en-US" sz="2400" dirty="0" smtClean="0"/>
                  <a:t> units.</a:t>
                </a:r>
              </a:p>
              <a:p>
                <a:pPr>
                  <a:spcBef>
                    <a:spcPts val="1800"/>
                  </a:spcBef>
                </a:pPr>
                <a:r>
                  <a:rPr lang="en-US" sz="2400" dirty="0" smtClean="0"/>
                  <a:t>The perimeter is </a:t>
                </a:r>
                <a14:m>
                  <m:oMath xmlns:m="http://schemas.openxmlformats.org/officeDocument/2006/math">
                    <m:r>
                      <a:rPr lang="en-US" sz="2400" b="0" i="1" smtClean="0">
                        <a:latin typeface="Cambria Math"/>
                      </a:rPr>
                      <m:t>14+</m:t>
                    </m:r>
                    <m:rad>
                      <m:radPr>
                        <m:degHide m:val="on"/>
                        <m:ctrlPr>
                          <a:rPr lang="en-US" sz="2400" b="0" i="1" smtClean="0">
                            <a:latin typeface="Cambria Math"/>
                          </a:rPr>
                        </m:ctrlPr>
                      </m:radPr>
                      <m:deg/>
                      <m:e>
                        <m:r>
                          <a:rPr lang="en-US" sz="2400" b="0" i="1" smtClean="0">
                            <a:latin typeface="Cambria Math"/>
                          </a:rPr>
                          <m:t>130</m:t>
                        </m:r>
                      </m:e>
                    </m:rad>
                  </m:oMath>
                </a14:m>
                <a:r>
                  <a:rPr lang="en-US" sz="2400" dirty="0" smtClean="0"/>
                  <a:t> units.</a:t>
                </a:r>
              </a:p>
              <a:p>
                <a:pPr>
                  <a:spcBef>
                    <a:spcPts val="1800"/>
                  </a:spcBef>
                </a:pPr>
                <a:endParaRPr lang="en-US" sz="2400" dirty="0"/>
              </a:p>
              <a:p>
                <a:pPr marL="0" indent="0">
                  <a:spcBef>
                    <a:spcPts val="1800"/>
                  </a:spcBef>
                  <a:buNone/>
                </a:pPr>
                <a:r>
                  <a:rPr lang="en-US" sz="2400" dirty="0" smtClean="0"/>
                  <a:t>Find the other two side lengths of Melissa’s triangle. Enter one side length into each response box. </a:t>
                </a: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42119" y="1083582"/>
                <a:ext cx="8382000" cy="5105400"/>
              </a:xfrm>
              <a:blipFill rotWithShape="1">
                <a:blip r:embed="rId3"/>
                <a:stretch>
                  <a:fillRect l="-1164" t="-956"/>
                </a:stretch>
              </a:blipFill>
            </p:spPr>
            <p:txBody>
              <a:bodyPr/>
              <a:lstStyle/>
              <a:p>
                <a:r>
                  <a:rPr lang="en-US">
                    <a:noFill/>
                  </a:rPr>
                  <a:t> </a:t>
                </a:r>
              </a:p>
            </p:txBody>
          </p:sp>
        </mc:Fallback>
      </mc:AlternateContent>
      <p:sp>
        <p:nvSpPr>
          <p:cNvPr id="5" name="Pentagon 4"/>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#4</a:t>
            </a:r>
            <a:endParaRPr lang="en-US" sz="4000" b="1" dirty="0"/>
          </a:p>
        </p:txBody>
      </p:sp>
      <p:pic>
        <p:nvPicPr>
          <p:cNvPr id="7" name="Picture 4" descr="C:\Users\Shannon\AppData\Local\Microsoft\Windows\INetCache\IE\CL72NDSD\MC900433884[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04238" y="136525"/>
            <a:ext cx="639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2177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8956" y="1371600"/>
            <a:ext cx="8305800" cy="2246769"/>
          </a:xfrm>
          <a:prstGeom prst="rect">
            <a:avLst/>
          </a:prstGeom>
        </p:spPr>
        <p:txBody>
          <a:bodyPr wrap="square">
            <a:spAutoFit/>
          </a:bodyPr>
          <a:lstStyle/>
          <a:p>
            <a:r>
              <a:rPr lang="en-US" sz="2800" b="1" dirty="0"/>
              <a:t>Rubric: </a:t>
            </a:r>
            <a:endParaRPr lang="en-US" sz="2800" b="1" dirty="0" smtClean="0"/>
          </a:p>
          <a:p>
            <a:r>
              <a:rPr lang="en-US" sz="2800" dirty="0" smtClean="0"/>
              <a:t>(1 point) </a:t>
            </a:r>
            <a:r>
              <a:rPr lang="en-US" sz="2800" dirty="0"/>
              <a:t>T</a:t>
            </a:r>
            <a:r>
              <a:rPr lang="en-US" sz="2800" dirty="0" smtClean="0"/>
              <a:t>he student enters the correct side lengths in the response boxes. </a:t>
            </a:r>
          </a:p>
          <a:p>
            <a:endParaRPr lang="en-US" sz="2800" dirty="0"/>
          </a:p>
          <a:p>
            <a:r>
              <a:rPr lang="en-US" sz="2800" b="1" dirty="0" smtClean="0"/>
              <a:t>Answer: </a:t>
            </a:r>
            <a:r>
              <a:rPr lang="en-US" sz="2800" dirty="0" smtClean="0"/>
              <a:t>3 and 11.</a:t>
            </a:r>
            <a:r>
              <a:rPr lang="en-US" sz="2800" dirty="0"/>
              <a:t>	</a:t>
            </a:r>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sz="3600" b="1" dirty="0" smtClean="0"/>
              <a:t>#4 </a:t>
            </a:r>
            <a:r>
              <a:rPr lang="en-US" sz="3600" b="1" dirty="0"/>
              <a:t>Answer</a:t>
            </a:r>
          </a:p>
        </p:txBody>
      </p:sp>
    </p:spTree>
    <p:extLst>
      <p:ext uri="{BB962C8B-B14F-4D97-AF65-F5344CB8AC3E}">
        <p14:creationId xmlns:p14="http://schemas.microsoft.com/office/powerpoint/2010/main" val="7855624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TotalTime>
  <Words>2577</Words>
  <Application>Microsoft Office PowerPoint</Application>
  <PresentationFormat>On-screen Show (4:3)</PresentationFormat>
  <Paragraphs>316</Paragraphs>
  <Slides>39</Slides>
  <Notes>39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High School Claim 2 Smarter Balanced Sample Items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SBAC Samples</dc:title>
  <dc:creator>Shannon McCaw</dc:creator>
  <cp:lastModifiedBy>Shannon</cp:lastModifiedBy>
  <cp:revision>36</cp:revision>
  <cp:lastPrinted>2015-09-24T15:57:42Z</cp:lastPrinted>
  <dcterms:created xsi:type="dcterms:W3CDTF">2014-11-05T17:36:58Z</dcterms:created>
  <dcterms:modified xsi:type="dcterms:W3CDTF">2015-12-22T22:22:59Z</dcterms:modified>
</cp:coreProperties>
</file>