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1" r:id="rId3"/>
    <p:sldId id="262" r:id="rId4"/>
    <p:sldId id="259" r:id="rId5"/>
    <p:sldId id="258" r:id="rId6"/>
    <p:sldId id="263" r:id="rId7"/>
    <p:sldId id="264" r:id="rId8"/>
    <p:sldId id="265" r:id="rId9"/>
    <p:sldId id="266" r:id="rId10"/>
    <p:sldId id="267" r:id="rId11"/>
    <p:sldId id="268" r:id="rId12"/>
    <p:sldId id="26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1" autoAdjust="0"/>
    <p:restoredTop sz="94660"/>
  </p:normalViewPr>
  <p:slideViewPr>
    <p:cSldViewPr>
      <p:cViewPr>
        <p:scale>
          <a:sx n="76" d="100"/>
          <a:sy n="76" d="100"/>
        </p:scale>
        <p:origin x="-1710"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A5B06D-43CA-46E9-A016-7201919FAA0A}" type="datetimeFigureOut">
              <a:rPr lang="en-US" smtClean="0"/>
              <a:pPr/>
              <a:t>11/14/2015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5C0444-2282-4AB9-8CC8-7511DE92AE22}" type="slidenum">
              <a:rPr lang="en-US" smtClean="0"/>
              <a:pPr/>
              <a:t>‹#›</a:t>
            </a:fld>
            <a:endParaRPr lang="en-US"/>
          </a:p>
        </p:txBody>
      </p:sp>
    </p:spTree>
    <p:extLst>
      <p:ext uri="{BB962C8B-B14F-4D97-AF65-F5344CB8AC3E}">
        <p14:creationId xmlns:p14="http://schemas.microsoft.com/office/powerpoint/2010/main" val="3827271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a:t>
            </a:fld>
            <a:endParaRPr lang="en-US"/>
          </a:p>
        </p:txBody>
      </p:sp>
    </p:spTree>
    <p:extLst>
      <p:ext uri="{BB962C8B-B14F-4D97-AF65-F5344CB8AC3E}">
        <p14:creationId xmlns:p14="http://schemas.microsoft.com/office/powerpoint/2010/main" val="36668816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10</a:t>
            </a:fld>
            <a:endParaRPr lang="en-US"/>
          </a:p>
        </p:txBody>
      </p:sp>
    </p:spTree>
    <p:extLst>
      <p:ext uri="{BB962C8B-B14F-4D97-AF65-F5344CB8AC3E}">
        <p14:creationId xmlns:p14="http://schemas.microsoft.com/office/powerpoint/2010/main" val="41799472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11</a:t>
            </a:fld>
            <a:endParaRPr lang="en-US"/>
          </a:p>
        </p:txBody>
      </p:sp>
    </p:spTree>
    <p:extLst>
      <p:ext uri="{BB962C8B-B14F-4D97-AF65-F5344CB8AC3E}">
        <p14:creationId xmlns:p14="http://schemas.microsoft.com/office/powerpoint/2010/main" val="6212978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12</a:t>
            </a:fld>
            <a:endParaRPr lang="en-US"/>
          </a:p>
        </p:txBody>
      </p:sp>
    </p:spTree>
    <p:extLst>
      <p:ext uri="{BB962C8B-B14F-4D97-AF65-F5344CB8AC3E}">
        <p14:creationId xmlns:p14="http://schemas.microsoft.com/office/powerpoint/2010/main" val="41799472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13</a:t>
            </a:fld>
            <a:endParaRPr lang="en-US"/>
          </a:p>
        </p:txBody>
      </p:sp>
    </p:spTree>
    <p:extLst>
      <p:ext uri="{BB962C8B-B14F-4D97-AF65-F5344CB8AC3E}">
        <p14:creationId xmlns:p14="http://schemas.microsoft.com/office/powerpoint/2010/main" val="621297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2</a:t>
            </a:fld>
            <a:endParaRPr lang="en-US"/>
          </a:p>
        </p:txBody>
      </p:sp>
    </p:spTree>
    <p:extLst>
      <p:ext uri="{BB962C8B-B14F-4D97-AF65-F5344CB8AC3E}">
        <p14:creationId xmlns:p14="http://schemas.microsoft.com/office/powerpoint/2010/main" val="4179947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3</a:t>
            </a:fld>
            <a:endParaRPr lang="en-US"/>
          </a:p>
        </p:txBody>
      </p:sp>
    </p:spTree>
    <p:extLst>
      <p:ext uri="{BB962C8B-B14F-4D97-AF65-F5344CB8AC3E}">
        <p14:creationId xmlns:p14="http://schemas.microsoft.com/office/powerpoint/2010/main" val="36114995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4</a:t>
            </a:fld>
            <a:endParaRPr lang="en-US"/>
          </a:p>
        </p:txBody>
      </p:sp>
    </p:spTree>
    <p:extLst>
      <p:ext uri="{BB962C8B-B14F-4D97-AF65-F5344CB8AC3E}">
        <p14:creationId xmlns:p14="http://schemas.microsoft.com/office/powerpoint/2010/main" val="3286956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5</a:t>
            </a:fld>
            <a:endParaRPr lang="en-US"/>
          </a:p>
        </p:txBody>
      </p:sp>
    </p:spTree>
    <p:extLst>
      <p:ext uri="{BB962C8B-B14F-4D97-AF65-F5344CB8AC3E}">
        <p14:creationId xmlns:p14="http://schemas.microsoft.com/office/powerpoint/2010/main" val="6212978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6</a:t>
            </a:fld>
            <a:endParaRPr lang="en-US"/>
          </a:p>
        </p:txBody>
      </p:sp>
    </p:spTree>
    <p:extLst>
      <p:ext uri="{BB962C8B-B14F-4D97-AF65-F5344CB8AC3E}">
        <p14:creationId xmlns:p14="http://schemas.microsoft.com/office/powerpoint/2010/main" val="4179947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7</a:t>
            </a:fld>
            <a:endParaRPr lang="en-US"/>
          </a:p>
        </p:txBody>
      </p:sp>
    </p:spTree>
    <p:extLst>
      <p:ext uri="{BB962C8B-B14F-4D97-AF65-F5344CB8AC3E}">
        <p14:creationId xmlns:p14="http://schemas.microsoft.com/office/powerpoint/2010/main" val="6212978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8</a:t>
            </a:fld>
            <a:endParaRPr lang="en-US"/>
          </a:p>
        </p:txBody>
      </p:sp>
    </p:spTree>
    <p:extLst>
      <p:ext uri="{BB962C8B-B14F-4D97-AF65-F5344CB8AC3E}">
        <p14:creationId xmlns:p14="http://schemas.microsoft.com/office/powerpoint/2010/main" val="41799472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9</a:t>
            </a:fld>
            <a:endParaRPr lang="en-US"/>
          </a:p>
        </p:txBody>
      </p:sp>
    </p:spTree>
    <p:extLst>
      <p:ext uri="{BB962C8B-B14F-4D97-AF65-F5344CB8AC3E}">
        <p14:creationId xmlns:p14="http://schemas.microsoft.com/office/powerpoint/2010/main" val="621297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FF64C4-CFC9-4E5B-BBA6-3FF7786D69C5}" type="datetimeFigureOut">
              <a:rPr lang="en-US" smtClean="0"/>
              <a:pPr/>
              <a:t>11/14/2015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C8C6A5-B741-485C-A62C-6C67E46A128F}" type="slidenum">
              <a:rPr lang="en-US" smtClean="0"/>
              <a:pPr/>
              <a:t>‹#›</a:t>
            </a:fld>
            <a:endParaRPr lang="en-US"/>
          </a:p>
        </p:txBody>
      </p:sp>
      <p:sp>
        <p:nvSpPr>
          <p:cNvPr id="7" name="Rectangle 6"/>
          <p:cNvSpPr/>
          <p:nvPr userDrawn="1"/>
        </p:nvSpPr>
        <p:spPr>
          <a:xfrm>
            <a:off x="0" y="0"/>
            <a:ext cx="2514600" cy="461665"/>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2400" b="1" dirty="0">
                <a:ln w="11430"/>
                <a:solidFill>
                  <a:srgbClr val="FF0000"/>
                </a:solidFill>
                <a:latin typeface="+mj-lt"/>
                <a:cs typeface="Arial" charset="0"/>
              </a:rPr>
              <a:t>Grade </a:t>
            </a:r>
            <a:r>
              <a:rPr lang="en-US" sz="2400" b="1" dirty="0" smtClean="0">
                <a:ln w="11430"/>
                <a:solidFill>
                  <a:srgbClr val="FF0000"/>
                </a:solidFill>
                <a:latin typeface="+mj-lt"/>
                <a:cs typeface="Arial" charset="0"/>
              </a:rPr>
              <a:t>7 </a:t>
            </a:r>
            <a:r>
              <a:rPr lang="en-US" sz="2400" b="1" dirty="0">
                <a:ln w="11430"/>
                <a:solidFill>
                  <a:srgbClr val="FF0000"/>
                </a:solidFill>
                <a:latin typeface="+mj-lt"/>
                <a:cs typeface="Arial" charset="0"/>
              </a:rPr>
              <a:t>- Claim </a:t>
            </a:r>
            <a:r>
              <a:rPr lang="en-US" sz="2400" b="1" dirty="0" smtClean="0">
                <a:ln w="11430"/>
                <a:solidFill>
                  <a:srgbClr val="FF0000"/>
                </a:solidFill>
                <a:latin typeface="+mj-lt"/>
                <a:cs typeface="Arial" charset="0"/>
              </a:rPr>
              <a:t>4</a:t>
            </a:r>
            <a:endParaRPr lang="en-US" sz="2400" b="1" dirty="0">
              <a:ln w="11430"/>
              <a:solidFill>
                <a:srgbClr val="FF0000"/>
              </a:solidFill>
              <a:latin typeface="+mj-lt"/>
              <a:cs typeface="Arial"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cssmathactivities.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1439960" y="4343400"/>
            <a:ext cx="6264078" cy="647700"/>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4000" b="1" dirty="0" smtClean="0">
                <a:solidFill>
                  <a:srgbClr val="FF0000"/>
                </a:solidFill>
              </a:rPr>
              <a:t>Modeling and Data Analysis</a:t>
            </a:r>
            <a:endParaRPr lang="en-US" sz="4000" b="1" dirty="0">
              <a:solidFill>
                <a:srgbClr val="FF0000"/>
              </a:solidFill>
            </a:endParaRPr>
          </a:p>
        </p:txBody>
      </p:sp>
      <p:sp>
        <p:nvSpPr>
          <p:cNvPr id="7" name="TextBox 6"/>
          <p:cNvSpPr txBox="1"/>
          <p:nvPr/>
        </p:nvSpPr>
        <p:spPr>
          <a:xfrm>
            <a:off x="519906" y="5959475"/>
            <a:ext cx="8104187" cy="784225"/>
          </a:xfrm>
          <a:prstGeom prst="rect">
            <a:avLst/>
          </a:prstGeom>
          <a:noFill/>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1500" dirty="0">
                <a:latin typeface="+mj-lt"/>
                <a:cs typeface="Arial" charset="0"/>
              </a:rPr>
              <a:t>Questions courtesy of the Smarter Balanced Assessment Consortium Item Specifications – </a:t>
            </a:r>
            <a:r>
              <a:rPr lang="en-US" sz="1500">
                <a:latin typeface="+mj-lt"/>
                <a:cs typeface="Arial" charset="0"/>
              </a:rPr>
              <a:t>Version </a:t>
            </a:r>
            <a:r>
              <a:rPr lang="en-US" sz="1500" smtClean="0">
                <a:latin typeface="+mj-lt"/>
                <a:cs typeface="Arial" charset="0"/>
              </a:rPr>
              <a:t>3.0</a:t>
            </a:r>
            <a:endParaRPr lang="en-US" sz="1500" dirty="0">
              <a:latin typeface="+mj-lt"/>
              <a:cs typeface="Arial" charset="0"/>
            </a:endParaRPr>
          </a:p>
          <a:p>
            <a:pPr algn="ctr">
              <a:defRPr/>
            </a:pPr>
            <a:r>
              <a:rPr lang="en-US" sz="1500" dirty="0">
                <a:latin typeface="+mj-lt"/>
                <a:cs typeface="Arial" charset="0"/>
              </a:rPr>
              <a:t>Slideshow organized by </a:t>
            </a:r>
            <a:r>
              <a:rPr lang="en-US" sz="1500" dirty="0" err="1">
                <a:latin typeface="+mj-lt"/>
                <a:cs typeface="Arial" charset="0"/>
              </a:rPr>
              <a:t>SMc</a:t>
            </a:r>
            <a:r>
              <a:rPr lang="en-US" sz="1500" dirty="0">
                <a:latin typeface="+mj-lt"/>
                <a:cs typeface="Arial" charset="0"/>
              </a:rPr>
              <a:t> Curriculum – </a:t>
            </a:r>
            <a:r>
              <a:rPr lang="en-US" sz="1500" u="sng" dirty="0">
                <a:latin typeface="+mj-lt"/>
                <a:cs typeface="Arial" charset="0"/>
                <a:hlinkClick r:id="rId3"/>
              </a:rPr>
              <a:t>www.ccssmathactivities.com</a:t>
            </a:r>
            <a:endParaRPr lang="en-US" sz="1500" dirty="0">
              <a:latin typeface="+mj-lt"/>
              <a:cs typeface="Arial" charset="0"/>
            </a:endParaRPr>
          </a:p>
          <a:p>
            <a:pPr algn="ctr">
              <a:defRPr/>
            </a:pPr>
            <a:endParaRPr lang="en-US" sz="1500" dirty="0">
              <a:latin typeface="+mj-lt"/>
              <a:cs typeface="Arial" charset="0"/>
            </a:endParaRPr>
          </a:p>
        </p:txBody>
      </p:sp>
      <p:pic>
        <p:nvPicPr>
          <p:cNvPr id="8" name="Picture 7" descr="Smc logo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2999" y="114300"/>
            <a:ext cx="4318000"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txBox="1">
            <a:spLocks noGrp="1"/>
          </p:cNvSpPr>
          <p:nvPr/>
        </p:nvSpPr>
        <p:spPr>
          <a:xfrm>
            <a:off x="685799" y="2168525"/>
            <a:ext cx="7772400" cy="1470025"/>
          </a:xfrm>
          <a:prstGeom prst="rect">
            <a:avLst/>
          </a:prstGeom>
        </p:spPr>
        <p:txBody>
          <a:bodyPr vert="horz" lIns="91440" tIns="45720" rIns="91440" bIns="4572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en-US" sz="4000" b="1" dirty="0">
                <a:latin typeface="+mj-lt"/>
              </a:rPr>
              <a:t>Claim </a:t>
            </a:r>
            <a:r>
              <a:rPr lang="en-US" altLang="en-US" sz="4000" b="1" dirty="0" smtClean="0">
                <a:latin typeface="+mj-lt"/>
              </a:rPr>
              <a:t>4</a:t>
            </a:r>
            <a:r>
              <a:rPr lang="en-US" altLang="en-US" sz="4000" b="1" dirty="0">
                <a:latin typeface="+mj-lt"/>
              </a:rPr>
              <a:t/>
            </a:r>
            <a:br>
              <a:rPr lang="en-US" altLang="en-US" sz="4000" b="1" dirty="0">
                <a:latin typeface="+mj-lt"/>
              </a:rPr>
            </a:br>
            <a:r>
              <a:rPr lang="en-US" altLang="en-US" sz="4000" b="1" dirty="0">
                <a:latin typeface="+mj-lt"/>
              </a:rPr>
              <a:t>Smarter Balanced Sample Items</a:t>
            </a:r>
            <a:br>
              <a:rPr lang="en-US" altLang="en-US" sz="4000" b="1" dirty="0">
                <a:latin typeface="+mj-lt"/>
              </a:rPr>
            </a:br>
            <a:r>
              <a:rPr lang="en-US" altLang="en-US" sz="4000" b="1" dirty="0">
                <a:latin typeface="+mj-lt"/>
              </a:rPr>
              <a:t>Grade </a:t>
            </a:r>
            <a:r>
              <a:rPr lang="en-US" altLang="en-US" sz="4000" b="1" dirty="0" smtClean="0">
                <a:latin typeface="+mj-lt"/>
              </a:rPr>
              <a:t>7</a:t>
            </a:r>
            <a:endParaRPr lang="en-US" altLang="en-US" sz="4000" b="1" dirty="0">
              <a:latin typeface="+mj-lt"/>
            </a:endParaRPr>
          </a:p>
        </p:txBody>
      </p:sp>
      <p:sp>
        <p:nvSpPr>
          <p:cNvPr id="10" name="Rounded Rectangle 9"/>
          <p:cNvSpPr/>
          <p:nvPr/>
        </p:nvSpPr>
        <p:spPr>
          <a:xfrm>
            <a:off x="76200" y="38100"/>
            <a:ext cx="2286000" cy="8382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856" y="1066800"/>
            <a:ext cx="8382000" cy="4648200"/>
          </a:xfrm>
        </p:spPr>
        <p:txBody>
          <a:bodyPr>
            <a:noAutofit/>
          </a:bodyPr>
          <a:lstStyle/>
          <a:p>
            <a:pPr marL="0" indent="0">
              <a:spcBef>
                <a:spcPts val="0"/>
              </a:spcBef>
              <a:buNone/>
            </a:pPr>
            <a:r>
              <a:rPr lang="en-US" sz="2200" dirty="0" err="1" smtClean="0"/>
              <a:t>Chichén</a:t>
            </a:r>
            <a:r>
              <a:rPr lang="en-US" sz="2200" dirty="0" smtClean="0"/>
              <a:t> </a:t>
            </a:r>
            <a:r>
              <a:rPr lang="en-US" sz="2200" dirty="0" err="1" smtClean="0"/>
              <a:t>Itzá</a:t>
            </a:r>
            <a:r>
              <a:rPr lang="en-US" sz="2200" dirty="0" smtClean="0"/>
              <a:t> was a Mayan city in what is now Mexico. The picture shows El Castillo, also known as the pyramid of </a:t>
            </a:r>
            <a:r>
              <a:rPr lang="en-US" sz="2200" dirty="0" err="1" smtClean="0"/>
              <a:t>Kukulcán</a:t>
            </a:r>
            <a:r>
              <a:rPr lang="en-US" sz="2200" dirty="0" smtClean="0"/>
              <a:t>, which is located in the ruins </a:t>
            </a:r>
            <a:r>
              <a:rPr lang="en-US" sz="2200" dirty="0"/>
              <a:t>of </a:t>
            </a:r>
            <a:r>
              <a:rPr lang="en-US" sz="2200" dirty="0" err="1"/>
              <a:t>Chichén</a:t>
            </a:r>
            <a:r>
              <a:rPr lang="en-US" sz="2200" dirty="0"/>
              <a:t> </a:t>
            </a:r>
            <a:r>
              <a:rPr lang="en-US" sz="2200" dirty="0" err="1" smtClean="0"/>
              <a:t>Itzá</a:t>
            </a:r>
            <a:r>
              <a:rPr lang="en-US" sz="2200" dirty="0" smtClean="0"/>
              <a:t>.</a:t>
            </a:r>
          </a:p>
          <a:p>
            <a:pPr marL="0" indent="0">
              <a:spcBef>
                <a:spcPts val="0"/>
              </a:spcBef>
              <a:buNone/>
            </a:pPr>
            <a:endParaRPr lang="en-US" sz="2200" dirty="0"/>
          </a:p>
          <a:p>
            <a:pPr marL="0" indent="0">
              <a:spcBef>
                <a:spcPts val="0"/>
              </a:spcBef>
              <a:buNone/>
            </a:pPr>
            <a:endParaRPr lang="en-US" sz="2200" dirty="0" smtClean="0"/>
          </a:p>
          <a:p>
            <a:pPr marL="0" indent="0">
              <a:spcBef>
                <a:spcPts val="0"/>
              </a:spcBef>
              <a:buNone/>
            </a:pPr>
            <a:endParaRPr lang="en-US" sz="2200" dirty="0"/>
          </a:p>
          <a:p>
            <a:pPr marL="0" indent="0">
              <a:spcBef>
                <a:spcPts val="0"/>
              </a:spcBef>
              <a:buNone/>
            </a:pPr>
            <a:endParaRPr lang="en-US" sz="2200" dirty="0" smtClean="0"/>
          </a:p>
          <a:p>
            <a:pPr marL="0" indent="0">
              <a:spcBef>
                <a:spcPts val="0"/>
              </a:spcBef>
              <a:buNone/>
            </a:pPr>
            <a:endParaRPr lang="en-US" sz="2200" dirty="0"/>
          </a:p>
          <a:p>
            <a:pPr marL="0" indent="0">
              <a:spcBef>
                <a:spcPts val="0"/>
              </a:spcBef>
              <a:buNone/>
            </a:pPr>
            <a:r>
              <a:rPr lang="en-US" sz="2200" dirty="0" smtClean="0"/>
              <a:t>The pyramid is approximately 30 meters tall, and there are 91 steps leading up to a temple at the top. What additional information do you need to know to estimate the height about the ground, in meters, of the 50</a:t>
            </a:r>
            <a:r>
              <a:rPr lang="en-US" sz="2200" baseline="30000" dirty="0" smtClean="0"/>
              <a:t>th</a:t>
            </a:r>
            <a:r>
              <a:rPr lang="en-US" sz="2200" dirty="0" smtClean="0"/>
              <a:t> step? Select </a:t>
            </a:r>
            <a:r>
              <a:rPr lang="en-US" sz="2200" b="1" dirty="0" smtClean="0"/>
              <a:t>all</a:t>
            </a:r>
            <a:r>
              <a:rPr lang="en-US" sz="2200" dirty="0" smtClean="0"/>
              <a:t> that apply.</a:t>
            </a:r>
          </a:p>
          <a:p>
            <a:pPr marL="457200" indent="-457200">
              <a:spcBef>
                <a:spcPts val="0"/>
              </a:spcBef>
              <a:buAutoNum type="alphaUcPeriod"/>
            </a:pPr>
            <a:r>
              <a:rPr lang="en-US" sz="2200" dirty="0" smtClean="0"/>
              <a:t>Each of the steps has approximately the same height. </a:t>
            </a:r>
          </a:p>
          <a:p>
            <a:pPr marL="457200" indent="-457200">
              <a:spcBef>
                <a:spcPts val="0"/>
              </a:spcBef>
              <a:buAutoNum type="alphaUcPeriod"/>
            </a:pPr>
            <a:r>
              <a:rPr lang="en-US" sz="2200" dirty="0" smtClean="0"/>
              <a:t>The base of the pyramid is about 55 meters wide.</a:t>
            </a:r>
          </a:p>
          <a:p>
            <a:pPr marL="457200" indent="-457200">
              <a:spcBef>
                <a:spcPts val="0"/>
              </a:spcBef>
              <a:buAutoNum type="alphaUcPeriod"/>
            </a:pPr>
            <a:r>
              <a:rPr lang="en-US" sz="2200" dirty="0" smtClean="0"/>
              <a:t>The height of the temple is about 6 meters.</a:t>
            </a:r>
          </a:p>
          <a:p>
            <a:pPr marL="457200" indent="-457200">
              <a:spcBef>
                <a:spcPts val="0"/>
              </a:spcBef>
              <a:buAutoNum type="alphaUcPeriod"/>
            </a:pPr>
            <a:r>
              <a:rPr lang="en-US" sz="2200" dirty="0" smtClean="0"/>
              <a:t>The base of the pyramid is a square. </a:t>
            </a:r>
            <a:endParaRPr lang="en-US" sz="22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1828800"/>
            <a:ext cx="3618992" cy="1981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Pentagon 4"/>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#5</a:t>
            </a:r>
            <a:endParaRPr lang="en-US" sz="4000" b="1" dirty="0"/>
          </a:p>
        </p:txBody>
      </p:sp>
    </p:spTree>
    <p:extLst>
      <p:ext uri="{BB962C8B-B14F-4D97-AF65-F5344CB8AC3E}">
        <p14:creationId xmlns:p14="http://schemas.microsoft.com/office/powerpoint/2010/main" val="3110654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6984" y="1371600"/>
            <a:ext cx="8109744" cy="2246769"/>
          </a:xfrm>
          <a:prstGeom prst="rect">
            <a:avLst/>
          </a:prstGeom>
        </p:spPr>
        <p:txBody>
          <a:bodyPr wrap="square">
            <a:spAutoFit/>
          </a:bodyPr>
          <a:lstStyle/>
          <a:p>
            <a:r>
              <a:rPr lang="en-US" sz="2800" b="1" dirty="0" smtClean="0"/>
              <a:t>Rubric:</a:t>
            </a:r>
          </a:p>
          <a:p>
            <a:r>
              <a:rPr lang="en-US" sz="2800" dirty="0" smtClean="0"/>
              <a:t>(1 point) The student selects the correct options. </a:t>
            </a:r>
          </a:p>
          <a:p>
            <a:endParaRPr lang="en-US" sz="2800" dirty="0"/>
          </a:p>
          <a:p>
            <a:endParaRPr lang="en-US" sz="2800" dirty="0"/>
          </a:p>
          <a:p>
            <a:r>
              <a:rPr lang="en-US" sz="2800" b="1" dirty="0" smtClean="0"/>
              <a:t>Answer: </a:t>
            </a:r>
            <a:r>
              <a:rPr lang="en-US" sz="2800" dirty="0" smtClean="0"/>
              <a:t>A and C</a:t>
            </a:r>
            <a:endParaRPr lang="en-US" sz="2800" dirty="0"/>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smtClean="0"/>
              <a:t>#5 </a:t>
            </a:r>
            <a:r>
              <a:rPr lang="en-US" sz="3600" b="1" dirty="0"/>
              <a:t>Answer</a:t>
            </a:r>
          </a:p>
        </p:txBody>
      </p:sp>
    </p:spTree>
    <p:extLst>
      <p:ext uri="{BB962C8B-B14F-4D97-AF65-F5344CB8AC3E}">
        <p14:creationId xmlns:p14="http://schemas.microsoft.com/office/powerpoint/2010/main" val="2621952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856" y="1066800"/>
            <a:ext cx="8382000" cy="4648200"/>
          </a:xfrm>
        </p:spPr>
        <p:txBody>
          <a:bodyPr>
            <a:noAutofit/>
          </a:bodyPr>
          <a:lstStyle/>
          <a:p>
            <a:pPr marL="0" indent="0">
              <a:spcBef>
                <a:spcPts val="0"/>
              </a:spcBef>
              <a:buNone/>
            </a:pPr>
            <a:r>
              <a:rPr lang="en-US" sz="2400" dirty="0" smtClean="0"/>
              <a:t>Megan has $2500. She spends money on the following: </a:t>
            </a:r>
          </a:p>
          <a:p>
            <a:pPr>
              <a:spcBef>
                <a:spcPts val="0"/>
              </a:spcBef>
            </a:pPr>
            <a:r>
              <a:rPr lang="en-US" sz="2400" dirty="0" smtClean="0"/>
              <a:t>$800 on rent</a:t>
            </a:r>
          </a:p>
          <a:p>
            <a:pPr>
              <a:spcBef>
                <a:spcPts val="0"/>
              </a:spcBef>
            </a:pPr>
            <a:r>
              <a:rPr lang="en-US" sz="2400" dirty="0" smtClean="0"/>
              <a:t>$400 on food</a:t>
            </a:r>
          </a:p>
          <a:p>
            <a:pPr>
              <a:spcBef>
                <a:spcPts val="0"/>
              </a:spcBef>
            </a:pPr>
            <a:r>
              <a:rPr lang="en-US" sz="2400" dirty="0" smtClean="0"/>
              <a:t>$200 on utility services</a:t>
            </a:r>
          </a:p>
          <a:p>
            <a:pPr>
              <a:spcBef>
                <a:spcPts val="0"/>
              </a:spcBef>
            </a:pPr>
            <a:r>
              <a:rPr lang="en-US" sz="2400" dirty="0" smtClean="0"/>
              <a:t>$250 on loan payments</a:t>
            </a:r>
          </a:p>
          <a:p>
            <a:pPr>
              <a:spcBef>
                <a:spcPts val="0"/>
              </a:spcBef>
            </a:pPr>
            <a:r>
              <a:rPr lang="en-US" sz="2400" dirty="0" smtClean="0"/>
              <a:t>$</a:t>
            </a:r>
            <a:r>
              <a:rPr lang="en-US" sz="2400" i="1" dirty="0" smtClean="0"/>
              <a:t>x</a:t>
            </a:r>
            <a:r>
              <a:rPr lang="en-US" sz="2400" dirty="0" smtClean="0"/>
              <a:t> on other expenses</a:t>
            </a:r>
          </a:p>
          <a:p>
            <a:pPr>
              <a:spcBef>
                <a:spcPts val="0"/>
              </a:spcBef>
            </a:pPr>
            <a:endParaRPr lang="en-US" sz="2400" dirty="0"/>
          </a:p>
          <a:p>
            <a:pPr marL="0" indent="0">
              <a:spcBef>
                <a:spcPts val="0"/>
              </a:spcBef>
              <a:buNone/>
            </a:pPr>
            <a:r>
              <a:rPr lang="en-US" sz="2400" dirty="0" smtClean="0"/>
              <a:t>Let </a:t>
            </a:r>
            <a:r>
              <a:rPr lang="en-US" sz="2400" i="1" dirty="0" smtClean="0"/>
              <a:t>y</a:t>
            </a:r>
            <a:r>
              <a:rPr lang="en-US" sz="2400" dirty="0" smtClean="0"/>
              <a:t> represent the amount of money in dollars Megan has left. Write an equation that represents the relationship between the amount of money Megan spends on other expenses and the amount of money Megan has left. </a:t>
            </a:r>
            <a:endParaRPr lang="en-US" sz="2400" dirty="0"/>
          </a:p>
        </p:txBody>
      </p:sp>
      <p:sp>
        <p:nvSpPr>
          <p:cNvPr id="5" name="Pentagon 4"/>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#6</a:t>
            </a:r>
            <a:endParaRPr lang="en-US" sz="4000" b="1" dirty="0"/>
          </a:p>
        </p:txBody>
      </p:sp>
    </p:spTree>
    <p:extLst>
      <p:ext uri="{BB962C8B-B14F-4D97-AF65-F5344CB8AC3E}">
        <p14:creationId xmlns:p14="http://schemas.microsoft.com/office/powerpoint/2010/main" val="3272392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6984" y="1371600"/>
            <a:ext cx="8109744" cy="2677656"/>
          </a:xfrm>
          <a:prstGeom prst="rect">
            <a:avLst/>
          </a:prstGeom>
        </p:spPr>
        <p:txBody>
          <a:bodyPr wrap="square">
            <a:spAutoFit/>
          </a:bodyPr>
          <a:lstStyle/>
          <a:p>
            <a:r>
              <a:rPr lang="en-US" sz="2800" b="1" dirty="0" smtClean="0"/>
              <a:t>Rubric:</a:t>
            </a:r>
          </a:p>
          <a:p>
            <a:r>
              <a:rPr lang="en-US" sz="2800" dirty="0" smtClean="0"/>
              <a:t>(1 point) The student computes Megan’s spending and represents the remaining money with an equation.  </a:t>
            </a:r>
          </a:p>
          <a:p>
            <a:endParaRPr lang="en-US" sz="2800" dirty="0"/>
          </a:p>
          <a:p>
            <a:endParaRPr lang="en-US" sz="2800" dirty="0"/>
          </a:p>
          <a:p>
            <a:r>
              <a:rPr lang="en-US" sz="2800" b="1" dirty="0" smtClean="0"/>
              <a:t>Answer: </a:t>
            </a:r>
            <a:r>
              <a:rPr lang="en-US" sz="2800" i="1" dirty="0" smtClean="0"/>
              <a:t>y</a:t>
            </a:r>
            <a:r>
              <a:rPr lang="en-US" sz="2800" dirty="0"/>
              <a:t> </a:t>
            </a:r>
            <a:r>
              <a:rPr lang="en-US" sz="2800" dirty="0" smtClean="0"/>
              <a:t>= 850 – </a:t>
            </a:r>
            <a:r>
              <a:rPr lang="en-US" sz="2800" i="1" dirty="0" smtClean="0"/>
              <a:t>x</a:t>
            </a:r>
            <a:r>
              <a:rPr lang="en-US" sz="2800" dirty="0" smtClean="0"/>
              <a:t>, </a:t>
            </a:r>
            <a:r>
              <a:rPr lang="en-US" sz="2800" smtClean="0"/>
              <a:t>or equivalent</a:t>
            </a:r>
            <a:endParaRPr lang="en-US" sz="2800" dirty="0"/>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smtClean="0"/>
              <a:t>#6 </a:t>
            </a:r>
            <a:r>
              <a:rPr lang="en-US" sz="3600" b="1" dirty="0"/>
              <a:t>Answer</a:t>
            </a:r>
          </a:p>
        </p:txBody>
      </p:sp>
    </p:spTree>
    <p:extLst>
      <p:ext uri="{BB962C8B-B14F-4D97-AF65-F5344CB8AC3E}">
        <p14:creationId xmlns:p14="http://schemas.microsoft.com/office/powerpoint/2010/main" val="2119971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856" y="1066800"/>
            <a:ext cx="8382000" cy="4648200"/>
          </a:xfrm>
        </p:spPr>
        <p:txBody>
          <a:bodyPr>
            <a:noAutofit/>
          </a:bodyPr>
          <a:lstStyle/>
          <a:p>
            <a:pPr marL="0" indent="0">
              <a:spcBef>
                <a:spcPts val="0"/>
              </a:spcBef>
              <a:buNone/>
            </a:pPr>
            <a:r>
              <a:rPr lang="en-US" sz="2400" dirty="0"/>
              <a:t>A store is having a sale. Each customer receives either a 15% discount on purchases under $100 or a 20% discount on purchases of $100 or more. Kelly is purchasing some clothes for $96.60 before the discount. She decides to buy the fewest packs of gum that will increase her purchase to over $100. The price of each pack of gum is $0.79. </a:t>
            </a:r>
            <a:r>
              <a:rPr lang="en-US" sz="2400" dirty="0" smtClean="0"/>
              <a:t>After </a:t>
            </a:r>
            <a:r>
              <a:rPr lang="en-US" sz="2400" dirty="0"/>
              <a:t>the discount, how much less will Kelly pay buying the clothes and the gum instead of buying only the clothes? (Assume there is no sales tax to consider.) </a:t>
            </a:r>
            <a:endParaRPr lang="en-US" sz="2400" dirty="0" smtClean="0"/>
          </a:p>
          <a:p>
            <a:pPr marL="0" indent="0">
              <a:spcBef>
                <a:spcPts val="0"/>
              </a:spcBef>
              <a:buNone/>
            </a:pPr>
            <a:endParaRPr lang="en-US" sz="2400" dirty="0"/>
          </a:p>
          <a:p>
            <a:pPr marL="0" indent="0">
              <a:lnSpc>
                <a:spcPct val="150000"/>
              </a:lnSpc>
              <a:spcBef>
                <a:spcPts val="0"/>
              </a:spcBef>
              <a:buNone/>
            </a:pPr>
            <a:r>
              <a:rPr lang="en-US" sz="2400" dirty="0"/>
              <a:t>A. $1.05 				C. $3.69 </a:t>
            </a:r>
          </a:p>
          <a:p>
            <a:pPr marL="0" indent="0">
              <a:lnSpc>
                <a:spcPct val="150000"/>
              </a:lnSpc>
              <a:spcBef>
                <a:spcPts val="0"/>
              </a:spcBef>
              <a:buNone/>
            </a:pPr>
            <a:r>
              <a:rPr lang="en-US" sz="2400" dirty="0"/>
              <a:t>B. $1.67 				 D. $3.87 </a:t>
            </a:r>
          </a:p>
        </p:txBody>
      </p:sp>
      <p:sp>
        <p:nvSpPr>
          <p:cNvPr id="5" name="Pentagon 4"/>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a:t>#1</a:t>
            </a:r>
          </a:p>
        </p:txBody>
      </p:sp>
    </p:spTree>
    <p:extLst>
      <p:ext uri="{BB962C8B-B14F-4D97-AF65-F5344CB8AC3E}">
        <p14:creationId xmlns:p14="http://schemas.microsoft.com/office/powerpoint/2010/main" val="369226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95400"/>
            <a:ext cx="7924800" cy="1815882"/>
          </a:xfrm>
          <a:prstGeom prst="rect">
            <a:avLst/>
          </a:prstGeom>
        </p:spPr>
        <p:txBody>
          <a:bodyPr wrap="square">
            <a:spAutoFit/>
          </a:bodyPr>
          <a:lstStyle/>
          <a:p>
            <a:r>
              <a:rPr lang="en-US" sz="2800" b="1" dirty="0" smtClean="0"/>
              <a:t>Rubric:</a:t>
            </a:r>
          </a:p>
          <a:p>
            <a:r>
              <a:rPr lang="en-US" sz="2800" dirty="0"/>
              <a:t>(1 point) The student selects the correct </a:t>
            </a:r>
            <a:r>
              <a:rPr lang="en-US" sz="2800" dirty="0" smtClean="0"/>
              <a:t>amount.</a:t>
            </a:r>
          </a:p>
          <a:p>
            <a:endParaRPr lang="en-US" sz="2800" dirty="0"/>
          </a:p>
          <a:p>
            <a:r>
              <a:rPr lang="en-US" sz="2800" b="1" dirty="0" smtClean="0"/>
              <a:t>Answer: </a:t>
            </a:r>
            <a:r>
              <a:rPr lang="en-US" sz="2800" dirty="0" smtClean="0"/>
              <a:t>B</a:t>
            </a:r>
            <a:endParaRPr lang="en-US" sz="2800" dirty="0"/>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a:t>#1 Answer</a:t>
            </a:r>
          </a:p>
        </p:txBody>
      </p:sp>
    </p:spTree>
    <p:extLst>
      <p:ext uri="{BB962C8B-B14F-4D97-AF65-F5344CB8AC3E}">
        <p14:creationId xmlns:p14="http://schemas.microsoft.com/office/powerpoint/2010/main" val="2857935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970" y="914400"/>
            <a:ext cx="8512630" cy="5508171"/>
          </a:xfrm>
        </p:spPr>
        <p:txBody>
          <a:bodyPr>
            <a:noAutofit/>
          </a:bodyPr>
          <a:lstStyle/>
          <a:p>
            <a:pPr marL="0" indent="0">
              <a:spcBef>
                <a:spcPts val="0"/>
              </a:spcBef>
              <a:buNone/>
            </a:pPr>
            <a:r>
              <a:rPr lang="en-US" sz="2400" dirty="0"/>
              <a:t>Elias is a produce manager at a grocery store. He buys fresh vegetables from local farmers each week. Based on previous sales, he has identified the following ideal ratios (in pounds) to keep in stock for certain vegetables. </a:t>
            </a:r>
          </a:p>
          <a:p>
            <a:pPr marL="0" indent="0">
              <a:spcBef>
                <a:spcPts val="0"/>
              </a:spcBef>
              <a:buNone/>
            </a:pPr>
            <a:r>
              <a:rPr lang="en-US" sz="2400" dirty="0"/>
              <a:t>The ratio of </a:t>
            </a:r>
          </a:p>
          <a:p>
            <a:pPr marL="548640">
              <a:spcBef>
                <a:spcPts val="0"/>
              </a:spcBef>
            </a:pPr>
            <a:r>
              <a:rPr lang="en-US" sz="2400" dirty="0" smtClean="0"/>
              <a:t>tomatoes </a:t>
            </a:r>
            <a:r>
              <a:rPr lang="en-US" sz="2400" dirty="0"/>
              <a:t>to onions is 3:2. </a:t>
            </a:r>
          </a:p>
          <a:p>
            <a:pPr marL="548640">
              <a:spcBef>
                <a:spcPts val="0"/>
              </a:spcBef>
            </a:pPr>
            <a:r>
              <a:rPr lang="en-US" sz="2400" dirty="0" smtClean="0"/>
              <a:t>onions </a:t>
            </a:r>
            <a:r>
              <a:rPr lang="en-US" sz="2400" dirty="0"/>
              <a:t>to peppers is 2:1. </a:t>
            </a:r>
          </a:p>
          <a:p>
            <a:pPr marL="548640">
              <a:spcBef>
                <a:spcPts val="0"/>
              </a:spcBef>
            </a:pPr>
            <a:r>
              <a:rPr lang="en-US" sz="2400" dirty="0" smtClean="0"/>
              <a:t>peppers </a:t>
            </a:r>
            <a:r>
              <a:rPr lang="en-US" sz="2400" dirty="0"/>
              <a:t>to cucumbers is 2:5. </a:t>
            </a:r>
          </a:p>
          <a:p>
            <a:pPr marL="0" indent="0">
              <a:spcBef>
                <a:spcPts val="0"/>
              </a:spcBef>
              <a:buNone/>
            </a:pPr>
            <a:r>
              <a:rPr lang="en-US" sz="2400" dirty="0"/>
              <a:t>This table shows the amount, in pounds, </a:t>
            </a:r>
            <a:r>
              <a:rPr lang="en-US" sz="2400" dirty="0" smtClean="0"/>
              <a:t>of </a:t>
            </a:r>
            <a:r>
              <a:rPr lang="en-US" sz="2400" dirty="0"/>
              <a:t>each vegetable a local farmer has </a:t>
            </a:r>
            <a:r>
              <a:rPr lang="en-US" sz="2400" dirty="0" smtClean="0"/>
              <a:t>available </a:t>
            </a:r>
            <a:r>
              <a:rPr lang="en-US" sz="2400" dirty="0"/>
              <a:t>to sell to Elias. </a:t>
            </a:r>
            <a:endParaRPr lang="en-US" sz="2400" dirty="0" smtClean="0"/>
          </a:p>
          <a:p>
            <a:pPr marL="0" indent="0">
              <a:buNone/>
            </a:pPr>
            <a:r>
              <a:rPr lang="en-US" sz="2400" dirty="0" smtClean="0"/>
              <a:t>Elias </a:t>
            </a:r>
            <a:r>
              <a:rPr lang="en-US" sz="2400" dirty="0"/>
              <a:t>buys all 50 pounds of the farmer’s cucumbers. He then buys the remaining vegetables according to the ideal ratios shown above. </a:t>
            </a:r>
            <a:r>
              <a:rPr lang="en-US" sz="2400" dirty="0" smtClean="0"/>
              <a:t>Enter </a:t>
            </a:r>
            <a:r>
              <a:rPr lang="en-US" sz="2400" dirty="0"/>
              <a:t>the amount of </a:t>
            </a:r>
            <a:r>
              <a:rPr lang="en-US" sz="2400" b="1" dirty="0"/>
              <a:t>peppers</a:t>
            </a:r>
            <a:r>
              <a:rPr lang="en-US" sz="2400" dirty="0"/>
              <a:t>, in pounds, Elias buys in the first the response box. </a:t>
            </a:r>
            <a:r>
              <a:rPr lang="en-US" sz="2400" dirty="0" smtClean="0"/>
              <a:t>Enter </a:t>
            </a:r>
            <a:r>
              <a:rPr lang="en-US" sz="2400" dirty="0"/>
              <a:t>the amount of </a:t>
            </a:r>
            <a:r>
              <a:rPr lang="en-US" sz="2400" b="1" dirty="0"/>
              <a:t>tomatoes</a:t>
            </a:r>
            <a:r>
              <a:rPr lang="en-US" sz="2400" dirty="0"/>
              <a:t>, in pounds, Elias buys in the second response box 	</a:t>
            </a:r>
          </a:p>
          <a:p>
            <a:pPr marL="0" indent="0">
              <a:spcBef>
                <a:spcPts val="0"/>
              </a:spcBef>
              <a:buNone/>
            </a:pPr>
            <a:r>
              <a:rPr lang="en-US" sz="2400" dirty="0"/>
              <a:t>	</a:t>
            </a:r>
          </a:p>
        </p:txBody>
      </p:sp>
      <p:graphicFrame>
        <p:nvGraphicFramePr>
          <p:cNvPr id="8" name="Table 7"/>
          <p:cNvGraphicFramePr>
            <a:graphicFrameLocks noGrp="1"/>
          </p:cNvGraphicFramePr>
          <p:nvPr>
            <p:extLst>
              <p:ext uri="{D42A27DB-BD31-4B8C-83A1-F6EECF244321}">
                <p14:modId xmlns:p14="http://schemas.microsoft.com/office/powerpoint/2010/main" val="4292134174"/>
              </p:ext>
            </p:extLst>
          </p:nvPr>
        </p:nvGraphicFramePr>
        <p:xfrm>
          <a:off x="5867400" y="2057400"/>
          <a:ext cx="2721429" cy="1854200"/>
        </p:xfrm>
        <a:graphic>
          <a:graphicData uri="http://schemas.openxmlformats.org/drawingml/2006/table">
            <a:tbl>
              <a:tblPr firstRow="1" bandRow="1">
                <a:tableStyleId>{5C22544A-7EE6-4342-B048-85BDC9FD1C3A}</a:tableStyleId>
              </a:tblPr>
              <a:tblGrid>
                <a:gridCol w="1273629"/>
                <a:gridCol w="1447800"/>
              </a:tblGrid>
              <a:tr h="370840">
                <a:tc>
                  <a:txBody>
                    <a:bodyPr/>
                    <a:lstStyle/>
                    <a:p>
                      <a:pPr algn="ctr"/>
                      <a:r>
                        <a:rPr lang="en-US" sz="1600" dirty="0" smtClean="0">
                          <a:solidFill>
                            <a:schemeClr val="tx1"/>
                          </a:solidFill>
                        </a:rPr>
                        <a:t>Vegetable</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smtClean="0">
                          <a:solidFill>
                            <a:schemeClr val="tx1"/>
                          </a:solidFill>
                        </a:rPr>
                        <a:t>Amount (</a:t>
                      </a:r>
                      <a:r>
                        <a:rPr lang="en-US" sz="1600" dirty="0" err="1" smtClean="0">
                          <a:solidFill>
                            <a:schemeClr val="tx1"/>
                          </a:solidFill>
                        </a:rPr>
                        <a:t>lbs</a:t>
                      </a:r>
                      <a:r>
                        <a:rPr lang="en-US" sz="1600" dirty="0" smtClean="0">
                          <a:solidFill>
                            <a:schemeClr val="tx1"/>
                          </a:solidFill>
                        </a:rPr>
                        <a:t>)</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en-US" sz="1600" dirty="0" smtClean="0">
                          <a:solidFill>
                            <a:schemeClr val="tx1"/>
                          </a:solidFill>
                        </a:rPr>
                        <a:t>Cucumbers</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smtClean="0">
                          <a:solidFill>
                            <a:schemeClr val="tx1"/>
                          </a:solidFill>
                        </a:rPr>
                        <a:t>50</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en-US" sz="1600" dirty="0" smtClean="0">
                          <a:solidFill>
                            <a:schemeClr val="tx1"/>
                          </a:solidFill>
                        </a:rPr>
                        <a:t>Onions</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smtClean="0">
                          <a:solidFill>
                            <a:schemeClr val="tx1"/>
                          </a:solidFill>
                        </a:rPr>
                        <a:t>55</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en-US" sz="1600" dirty="0" smtClean="0">
                          <a:solidFill>
                            <a:schemeClr val="tx1"/>
                          </a:solidFill>
                        </a:rPr>
                        <a:t>Peppers</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smtClean="0">
                          <a:solidFill>
                            <a:schemeClr val="tx1"/>
                          </a:solidFill>
                        </a:rPr>
                        <a:t>30</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en-US" sz="1600" dirty="0" smtClean="0">
                          <a:solidFill>
                            <a:schemeClr val="tx1"/>
                          </a:solidFill>
                        </a:rPr>
                        <a:t>Tomatoes</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smtClean="0">
                          <a:solidFill>
                            <a:schemeClr val="tx1"/>
                          </a:solidFill>
                        </a:rPr>
                        <a:t>85</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Pentagon 4"/>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#2</a:t>
            </a:r>
            <a:endParaRPr lang="en-US" sz="4000" b="1" dirty="0"/>
          </a:p>
        </p:txBody>
      </p:sp>
    </p:spTree>
    <p:extLst>
      <p:ext uri="{BB962C8B-B14F-4D97-AF65-F5344CB8AC3E}">
        <p14:creationId xmlns:p14="http://schemas.microsoft.com/office/powerpoint/2010/main" val="2183130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6984" y="1371600"/>
            <a:ext cx="8109744" cy="3108543"/>
          </a:xfrm>
          <a:prstGeom prst="rect">
            <a:avLst/>
          </a:prstGeom>
        </p:spPr>
        <p:txBody>
          <a:bodyPr wrap="square">
            <a:spAutoFit/>
          </a:bodyPr>
          <a:lstStyle/>
          <a:p>
            <a:r>
              <a:rPr lang="en-US" sz="2800" b="1" dirty="0" smtClean="0"/>
              <a:t>Rubric:</a:t>
            </a:r>
          </a:p>
          <a:p>
            <a:r>
              <a:rPr lang="en-US" sz="2800" dirty="0"/>
              <a:t>(2 points) The student correctly enters the amounts for both peppers and </a:t>
            </a:r>
            <a:r>
              <a:rPr lang="en-US" sz="2800" dirty="0" smtClean="0"/>
              <a:t>tomatoes.</a:t>
            </a:r>
            <a:endParaRPr lang="en-US" sz="2800" dirty="0"/>
          </a:p>
          <a:p>
            <a:r>
              <a:rPr lang="en-US" sz="2800" dirty="0"/>
              <a:t>(1 point) The student enters the correct amount for one vegetable, but not both</a:t>
            </a:r>
            <a:r>
              <a:rPr lang="en-US" sz="2800" dirty="0" smtClean="0"/>
              <a:t>.</a:t>
            </a:r>
          </a:p>
          <a:p>
            <a:endParaRPr lang="en-US" sz="2800" dirty="0"/>
          </a:p>
          <a:p>
            <a:r>
              <a:rPr lang="en-US" sz="2800" b="1" dirty="0" smtClean="0"/>
              <a:t>Answer: </a:t>
            </a:r>
            <a:r>
              <a:rPr lang="en-US" sz="2800" dirty="0" smtClean="0"/>
              <a:t>20, 60</a:t>
            </a:r>
            <a:endParaRPr lang="en-US" sz="2800" dirty="0"/>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smtClean="0"/>
              <a:t>#2 </a:t>
            </a:r>
            <a:r>
              <a:rPr lang="en-US" sz="3600" b="1" dirty="0"/>
              <a:t>Answer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500856" y="1066800"/>
                <a:ext cx="8382000" cy="4648200"/>
              </a:xfrm>
            </p:spPr>
            <p:txBody>
              <a:bodyPr>
                <a:noAutofit/>
              </a:bodyPr>
              <a:lstStyle/>
              <a:p>
                <a:pPr marL="0" indent="0">
                  <a:spcBef>
                    <a:spcPts val="0"/>
                  </a:spcBef>
                  <a:buNone/>
                </a:pPr>
                <a:r>
                  <a:rPr lang="en-US" sz="2400" dirty="0" smtClean="0"/>
                  <a:t>Alice, Raul, and Maria are baking cookies together. They need </a:t>
                </a:r>
                <a14:m>
                  <m:oMath xmlns:m="http://schemas.openxmlformats.org/officeDocument/2006/math">
                    <m:f>
                      <m:fPr>
                        <m:ctrlPr>
                          <a:rPr lang="en-US" sz="2400" i="1" smtClean="0">
                            <a:latin typeface="Cambria Math"/>
                          </a:rPr>
                        </m:ctrlPr>
                      </m:fPr>
                      <m:num>
                        <m:r>
                          <a:rPr lang="en-US" sz="2400" b="0" i="1" smtClean="0">
                            <a:latin typeface="Cambria Math"/>
                          </a:rPr>
                          <m:t>3</m:t>
                        </m:r>
                      </m:num>
                      <m:den>
                        <m:r>
                          <a:rPr lang="en-US" sz="2400" b="0" i="1" smtClean="0">
                            <a:latin typeface="Cambria Math"/>
                          </a:rPr>
                          <m:t>4</m:t>
                        </m:r>
                      </m:den>
                    </m:f>
                  </m:oMath>
                </a14:m>
                <a:r>
                  <a:rPr lang="en-US" sz="2400" dirty="0" smtClean="0"/>
                  <a:t> cup of flour and </a:t>
                </a:r>
                <a14:m>
                  <m:oMath xmlns:m="http://schemas.openxmlformats.org/officeDocument/2006/math">
                    <m:f>
                      <m:fPr>
                        <m:ctrlPr>
                          <a:rPr lang="en-US" sz="2400" i="1" smtClean="0">
                            <a:latin typeface="Cambria Math"/>
                          </a:rPr>
                        </m:ctrlPr>
                      </m:fPr>
                      <m:num>
                        <m:r>
                          <a:rPr lang="en-US" sz="2400" b="0" i="1" smtClean="0">
                            <a:latin typeface="Cambria Math"/>
                          </a:rPr>
                          <m:t>1</m:t>
                        </m:r>
                      </m:num>
                      <m:den>
                        <m:r>
                          <a:rPr lang="en-US" sz="2400" b="0" i="1" smtClean="0">
                            <a:latin typeface="Cambria Math"/>
                          </a:rPr>
                          <m:t>3</m:t>
                        </m:r>
                      </m:den>
                    </m:f>
                  </m:oMath>
                </a14:m>
                <a:r>
                  <a:rPr lang="en-US" sz="2400" dirty="0" smtClean="0"/>
                  <a:t> cup of butter to make one batch of cookies. They each brought the ingredients they had at home. </a:t>
                </a:r>
              </a:p>
              <a:p>
                <a:pPr>
                  <a:spcBef>
                    <a:spcPts val="0"/>
                  </a:spcBef>
                </a:pPr>
                <a:r>
                  <a:rPr lang="en-US" sz="2400" dirty="0" smtClean="0"/>
                  <a:t>Alice brought 2 cups of flour and </a:t>
                </a:r>
                <a14:m>
                  <m:oMath xmlns:m="http://schemas.openxmlformats.org/officeDocument/2006/math">
                    <m:f>
                      <m:fPr>
                        <m:ctrlPr>
                          <a:rPr lang="en-US" sz="2400" i="1" smtClean="0">
                            <a:latin typeface="Cambria Math"/>
                          </a:rPr>
                        </m:ctrlPr>
                      </m:fPr>
                      <m:num>
                        <m:r>
                          <a:rPr lang="en-US" sz="2400" b="0" i="1" smtClean="0">
                            <a:latin typeface="Cambria Math"/>
                          </a:rPr>
                          <m:t>1</m:t>
                        </m:r>
                      </m:num>
                      <m:den>
                        <m:r>
                          <a:rPr lang="en-US" sz="2400" b="0" i="1" smtClean="0">
                            <a:latin typeface="Cambria Math"/>
                          </a:rPr>
                          <m:t>4</m:t>
                        </m:r>
                      </m:den>
                    </m:f>
                  </m:oMath>
                </a14:m>
                <a:r>
                  <a:rPr lang="en-US" sz="2400" dirty="0" smtClean="0"/>
                  <a:t> cup of butter.</a:t>
                </a:r>
              </a:p>
              <a:p>
                <a:pPr>
                  <a:spcBef>
                    <a:spcPts val="0"/>
                  </a:spcBef>
                </a:pPr>
                <a:r>
                  <a:rPr lang="en-US" sz="2400" dirty="0" smtClean="0"/>
                  <a:t>Raul brought 1 cup of flour and </a:t>
                </a:r>
                <a14:m>
                  <m:oMath xmlns:m="http://schemas.openxmlformats.org/officeDocument/2006/math">
                    <m:f>
                      <m:fPr>
                        <m:ctrlPr>
                          <a:rPr lang="en-US" sz="2400" i="1" smtClean="0">
                            <a:latin typeface="Cambria Math"/>
                          </a:rPr>
                        </m:ctrlPr>
                      </m:fPr>
                      <m:num>
                        <m:r>
                          <a:rPr lang="en-US" sz="2400" b="0" i="1" smtClean="0">
                            <a:latin typeface="Cambria Math"/>
                          </a:rPr>
                          <m:t>1</m:t>
                        </m:r>
                      </m:num>
                      <m:den>
                        <m:r>
                          <a:rPr lang="en-US" sz="2400" b="0" i="1" smtClean="0">
                            <a:latin typeface="Cambria Math"/>
                          </a:rPr>
                          <m:t>2</m:t>
                        </m:r>
                      </m:den>
                    </m:f>
                  </m:oMath>
                </a14:m>
                <a:r>
                  <a:rPr lang="en-US" sz="2400" dirty="0" smtClean="0"/>
                  <a:t> cup of butter.</a:t>
                </a:r>
              </a:p>
              <a:p>
                <a:pPr>
                  <a:spcBef>
                    <a:spcPts val="0"/>
                  </a:spcBef>
                </a:pPr>
                <a:r>
                  <a:rPr lang="en-US" sz="2400" dirty="0" smtClean="0"/>
                  <a:t>Maria brought </a:t>
                </a:r>
                <a14:m>
                  <m:oMath xmlns:m="http://schemas.openxmlformats.org/officeDocument/2006/math">
                    <m:r>
                      <a:rPr lang="en-US" sz="2400" b="0" i="0" smtClean="0">
                        <a:latin typeface="Cambria Math"/>
                      </a:rPr>
                      <m:t>1</m:t>
                    </m:r>
                    <m:f>
                      <m:fPr>
                        <m:ctrlPr>
                          <a:rPr lang="en-US" sz="2400" i="1" smtClean="0">
                            <a:latin typeface="Cambria Math"/>
                          </a:rPr>
                        </m:ctrlPr>
                      </m:fPr>
                      <m:num>
                        <m:r>
                          <a:rPr lang="en-US" sz="2400" b="0" i="1" smtClean="0">
                            <a:latin typeface="Cambria Math"/>
                          </a:rPr>
                          <m:t>1</m:t>
                        </m:r>
                      </m:num>
                      <m:den>
                        <m:r>
                          <a:rPr lang="en-US" sz="2400" b="0" i="1" smtClean="0">
                            <a:latin typeface="Cambria Math"/>
                          </a:rPr>
                          <m:t>4</m:t>
                        </m:r>
                      </m:den>
                    </m:f>
                  </m:oMath>
                </a14:m>
                <a:r>
                  <a:rPr lang="en-US" sz="2400" dirty="0" smtClean="0"/>
                  <a:t> cups of flour and </a:t>
                </a:r>
                <a14:m>
                  <m:oMath xmlns:m="http://schemas.openxmlformats.org/officeDocument/2006/math">
                    <m:f>
                      <m:fPr>
                        <m:ctrlPr>
                          <a:rPr lang="en-US" sz="2400" i="1" smtClean="0">
                            <a:latin typeface="Cambria Math"/>
                          </a:rPr>
                        </m:ctrlPr>
                      </m:fPr>
                      <m:num>
                        <m:r>
                          <a:rPr lang="en-US" sz="2400" b="0" i="1" smtClean="0">
                            <a:latin typeface="Cambria Math"/>
                          </a:rPr>
                          <m:t>3</m:t>
                        </m:r>
                      </m:num>
                      <m:den>
                        <m:r>
                          <a:rPr lang="en-US" sz="2400" b="0" i="1" smtClean="0">
                            <a:latin typeface="Cambria Math"/>
                          </a:rPr>
                          <m:t>4</m:t>
                        </m:r>
                      </m:den>
                    </m:f>
                  </m:oMath>
                </a14:m>
                <a:r>
                  <a:rPr lang="en-US" sz="2400" dirty="0" smtClean="0"/>
                  <a:t> cups of butter.</a:t>
                </a:r>
              </a:p>
              <a:p>
                <a:pPr marL="0" indent="0">
                  <a:spcBef>
                    <a:spcPts val="0"/>
                  </a:spcBef>
                  <a:buNone/>
                </a:pPr>
                <a:r>
                  <a:rPr lang="en-US" sz="2400" dirty="0" smtClean="0"/>
                  <a:t>Assume the students have plenty of the other ingredients (sugar, salt, baking soda, etc.) they need to make the cookies. What is the maximum number of whole batches of cookies they can make with the ingredients they brought from home? Enter your answer in the second response box. </a:t>
                </a:r>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00856" y="1066800"/>
                <a:ext cx="8382000" cy="4648200"/>
              </a:xfrm>
              <a:blipFill rotWithShape="1">
                <a:blip r:embed="rId3"/>
                <a:stretch>
                  <a:fillRect l="-1091" r="-1455" b="-7733"/>
                </a:stretch>
              </a:blipFill>
            </p:spPr>
            <p:txBody>
              <a:bodyPr/>
              <a:lstStyle/>
              <a:p>
                <a:r>
                  <a:rPr lang="en-US">
                    <a:noFill/>
                  </a:rPr>
                  <a:t> </a:t>
                </a:r>
              </a:p>
            </p:txBody>
          </p:sp>
        </mc:Fallback>
      </mc:AlternateContent>
      <p:sp>
        <p:nvSpPr>
          <p:cNvPr id="5" name="Pentagon 4"/>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#3</a:t>
            </a:r>
            <a:endParaRPr lang="en-US" sz="4000" b="1" dirty="0"/>
          </a:p>
        </p:txBody>
      </p:sp>
    </p:spTree>
    <p:extLst>
      <p:ext uri="{BB962C8B-B14F-4D97-AF65-F5344CB8AC3E}">
        <p14:creationId xmlns:p14="http://schemas.microsoft.com/office/powerpoint/2010/main" val="3839532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6984" y="1371600"/>
            <a:ext cx="8109744" cy="2246769"/>
          </a:xfrm>
          <a:prstGeom prst="rect">
            <a:avLst/>
          </a:prstGeom>
        </p:spPr>
        <p:txBody>
          <a:bodyPr wrap="square">
            <a:spAutoFit/>
          </a:bodyPr>
          <a:lstStyle/>
          <a:p>
            <a:r>
              <a:rPr lang="en-US" sz="2800" b="1" dirty="0" smtClean="0"/>
              <a:t>Rubric:</a:t>
            </a:r>
          </a:p>
          <a:p>
            <a:r>
              <a:rPr lang="en-US" sz="2800" dirty="0" smtClean="0"/>
              <a:t>(1 point) Student selects the correct number of whole batches. </a:t>
            </a:r>
          </a:p>
          <a:p>
            <a:endParaRPr lang="en-US" sz="2800" dirty="0"/>
          </a:p>
          <a:p>
            <a:r>
              <a:rPr lang="en-US" sz="2800" b="1" dirty="0" smtClean="0"/>
              <a:t>Answer: </a:t>
            </a:r>
            <a:r>
              <a:rPr lang="en-US" sz="2800" dirty="0"/>
              <a:t>4</a:t>
            </a:r>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smtClean="0"/>
              <a:t>#3 </a:t>
            </a:r>
            <a:r>
              <a:rPr lang="en-US" sz="3600" b="1" dirty="0"/>
              <a:t>Answer</a:t>
            </a:r>
          </a:p>
        </p:txBody>
      </p:sp>
    </p:spTree>
    <p:extLst>
      <p:ext uri="{BB962C8B-B14F-4D97-AF65-F5344CB8AC3E}">
        <p14:creationId xmlns:p14="http://schemas.microsoft.com/office/powerpoint/2010/main" val="3439839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382000" cy="4648200"/>
          </a:xfrm>
        </p:spPr>
        <p:txBody>
          <a:bodyPr>
            <a:noAutofit/>
          </a:bodyPr>
          <a:lstStyle/>
          <a:p>
            <a:pPr marL="0" indent="0">
              <a:spcBef>
                <a:spcPts val="0"/>
              </a:spcBef>
              <a:buNone/>
            </a:pPr>
            <a:r>
              <a:rPr lang="en-US" sz="2400" dirty="0" smtClean="0"/>
              <a:t>Ramos flipped a coin 100 times and records the results in a box. </a:t>
            </a:r>
          </a:p>
          <a:p>
            <a:pPr marL="0" indent="0">
              <a:spcBef>
                <a:spcPts val="0"/>
              </a:spcBef>
              <a:buNone/>
            </a:pPr>
            <a:endParaRPr lang="en-US" sz="2000" dirty="0"/>
          </a:p>
          <a:p>
            <a:pPr marL="0" indent="0">
              <a:spcBef>
                <a:spcPts val="0"/>
              </a:spcBef>
              <a:buNone/>
            </a:pPr>
            <a:endParaRPr lang="en-US" sz="2000" dirty="0" smtClean="0"/>
          </a:p>
          <a:p>
            <a:pPr marL="0" indent="0">
              <a:spcBef>
                <a:spcPts val="0"/>
              </a:spcBef>
              <a:buNone/>
            </a:pPr>
            <a:endParaRPr lang="en-US" sz="2000" dirty="0"/>
          </a:p>
          <a:p>
            <a:pPr marL="0" indent="0">
              <a:spcBef>
                <a:spcPts val="0"/>
              </a:spcBef>
              <a:buNone/>
            </a:pPr>
            <a:endParaRPr lang="en-US" sz="2000" dirty="0" smtClean="0"/>
          </a:p>
          <a:p>
            <a:pPr marL="0" indent="0">
              <a:spcBef>
                <a:spcPts val="0"/>
              </a:spcBef>
              <a:buNone/>
            </a:pPr>
            <a:endParaRPr lang="en-US" sz="2000" dirty="0"/>
          </a:p>
          <a:p>
            <a:pPr marL="0" indent="0">
              <a:spcBef>
                <a:spcPts val="0"/>
              </a:spcBef>
              <a:buNone/>
            </a:pPr>
            <a:r>
              <a:rPr lang="en-US" sz="2000" b="1" i="1" dirty="0" smtClean="0"/>
              <a:t>Part A</a:t>
            </a:r>
          </a:p>
          <a:p>
            <a:pPr marL="0" indent="0">
              <a:spcBef>
                <a:spcPts val="0"/>
              </a:spcBef>
              <a:buNone/>
            </a:pPr>
            <a:r>
              <a:rPr lang="en-US" sz="2400" dirty="0" smtClean="0"/>
              <a:t>Select an assumption about the outcome of a single flip of this coin—heads and tails are equally likely; heads are 3 times as likely as tails. </a:t>
            </a:r>
          </a:p>
          <a:p>
            <a:pPr marL="0" indent="0">
              <a:spcBef>
                <a:spcPts val="0"/>
              </a:spcBef>
              <a:buNone/>
            </a:pPr>
            <a:endParaRPr lang="en-US" sz="2000" dirty="0"/>
          </a:p>
          <a:p>
            <a:pPr marL="0" indent="0">
              <a:spcBef>
                <a:spcPts val="0"/>
              </a:spcBef>
              <a:buNone/>
            </a:pPr>
            <a:r>
              <a:rPr lang="en-US" sz="2000" b="1" i="1" dirty="0" smtClean="0"/>
              <a:t>Part B</a:t>
            </a:r>
            <a:endParaRPr lang="en-US" sz="2000" i="1" dirty="0" smtClean="0"/>
          </a:p>
          <a:p>
            <a:pPr marL="0" indent="0">
              <a:spcBef>
                <a:spcPts val="0"/>
              </a:spcBef>
              <a:buNone/>
            </a:pPr>
            <a:r>
              <a:rPr lang="en-US" sz="2400" dirty="0" smtClean="0"/>
              <a:t>Based on your assumption, which would be the most likely outcome for the next </a:t>
            </a:r>
            <a:r>
              <a:rPr lang="en-US" sz="2400" b="1" dirty="0" smtClean="0"/>
              <a:t>2</a:t>
            </a:r>
            <a:r>
              <a:rPr lang="en-US" sz="2400" dirty="0" smtClean="0"/>
              <a:t> flips?</a:t>
            </a:r>
            <a:endParaRPr lang="en-US" sz="24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53608" y="1524000"/>
            <a:ext cx="3628030"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4109" y="5181600"/>
            <a:ext cx="2979442" cy="14696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Pentagon 5"/>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#4</a:t>
            </a:r>
            <a:endParaRPr lang="en-US" sz="4000" b="1" dirty="0"/>
          </a:p>
        </p:txBody>
      </p:sp>
    </p:spTree>
    <p:extLst>
      <p:ext uri="{BB962C8B-B14F-4D97-AF65-F5344CB8AC3E}">
        <p14:creationId xmlns:p14="http://schemas.microsoft.com/office/powerpoint/2010/main" val="1334189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6984" y="1371600"/>
            <a:ext cx="8109744" cy="3108543"/>
          </a:xfrm>
          <a:prstGeom prst="rect">
            <a:avLst/>
          </a:prstGeom>
        </p:spPr>
        <p:txBody>
          <a:bodyPr wrap="square">
            <a:spAutoFit/>
          </a:bodyPr>
          <a:lstStyle/>
          <a:p>
            <a:r>
              <a:rPr lang="en-US" sz="2800" b="1" dirty="0" smtClean="0"/>
              <a:t>Rubric:</a:t>
            </a:r>
          </a:p>
          <a:p>
            <a:r>
              <a:rPr lang="en-US" sz="2800" dirty="0" smtClean="0"/>
              <a:t>(1 point) Student makes correct choice based on the assumption they choose.</a:t>
            </a:r>
          </a:p>
          <a:p>
            <a:endParaRPr lang="en-US" sz="2800" dirty="0"/>
          </a:p>
          <a:p>
            <a:endParaRPr lang="en-US" sz="2800" dirty="0"/>
          </a:p>
          <a:p>
            <a:r>
              <a:rPr lang="en-US" sz="2800" b="1" dirty="0" smtClean="0"/>
              <a:t>Answer: </a:t>
            </a:r>
            <a:r>
              <a:rPr lang="en-US" sz="2800" dirty="0" smtClean="0"/>
              <a:t>C for the first assumption, A for the second assumption. </a:t>
            </a:r>
            <a:endParaRPr lang="en-US" sz="2800" dirty="0"/>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smtClean="0"/>
              <a:t>#4 </a:t>
            </a:r>
            <a:r>
              <a:rPr lang="en-US" sz="3600" b="1" dirty="0"/>
              <a:t>Answer</a:t>
            </a:r>
          </a:p>
        </p:txBody>
      </p:sp>
    </p:spTree>
    <p:extLst>
      <p:ext uri="{BB962C8B-B14F-4D97-AF65-F5344CB8AC3E}">
        <p14:creationId xmlns:p14="http://schemas.microsoft.com/office/powerpoint/2010/main" val="333460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342</TotalTime>
  <Words>914</Words>
  <Application>Microsoft Office PowerPoint</Application>
  <PresentationFormat>On-screen Show (4:3)</PresentationFormat>
  <Paragraphs>114</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School SBAC Samples</dc:title>
  <dc:creator>Shannon McCaw</dc:creator>
  <cp:lastModifiedBy>Shannon</cp:lastModifiedBy>
  <cp:revision>47</cp:revision>
  <dcterms:created xsi:type="dcterms:W3CDTF">2014-11-05T17:36:58Z</dcterms:created>
  <dcterms:modified xsi:type="dcterms:W3CDTF">2015-11-14T23:27:55Z</dcterms:modified>
</cp:coreProperties>
</file>