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89" r:id="rId3"/>
    <p:sldId id="290" r:id="rId4"/>
    <p:sldId id="293" r:id="rId5"/>
    <p:sldId id="294" r:id="rId6"/>
    <p:sldId id="305" r:id="rId7"/>
    <p:sldId id="306" r:id="rId8"/>
    <p:sldId id="307" r:id="rId9"/>
    <p:sldId id="308"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24" autoAdjust="0"/>
    <p:restoredTop sz="94660"/>
  </p:normalViewPr>
  <p:slideViewPr>
    <p:cSldViewPr>
      <p:cViewPr varScale="1">
        <p:scale>
          <a:sx n="83" d="100"/>
          <a:sy n="83" d="100"/>
        </p:scale>
        <p:origin x="-158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5B06D-43CA-46E9-A016-7201919FAA0A}" type="datetimeFigureOut">
              <a:rPr lang="en-US" smtClean="0"/>
              <a:pPr/>
              <a:t>11/14/2015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C0444-2282-4AB9-8CC8-7511DE92AE22}" type="slidenum">
              <a:rPr lang="en-US" smtClean="0"/>
              <a:pPr/>
              <a:t>‹#›</a:t>
            </a:fld>
            <a:endParaRPr lang="en-US"/>
          </a:p>
        </p:txBody>
      </p:sp>
    </p:spTree>
    <p:extLst>
      <p:ext uri="{BB962C8B-B14F-4D97-AF65-F5344CB8AC3E}">
        <p14:creationId xmlns:p14="http://schemas.microsoft.com/office/powerpoint/2010/main" val="382727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a:t>
            </a:fld>
            <a:endParaRPr lang="en-US"/>
          </a:p>
        </p:txBody>
      </p:sp>
    </p:spTree>
    <p:extLst>
      <p:ext uri="{BB962C8B-B14F-4D97-AF65-F5344CB8AC3E}">
        <p14:creationId xmlns:p14="http://schemas.microsoft.com/office/powerpoint/2010/main" val="3109476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10</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11</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12</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13</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14</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15</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16</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17</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18</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19</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a:t>
            </a:fld>
            <a:endParaRPr lang="en-US"/>
          </a:p>
        </p:txBody>
      </p:sp>
    </p:spTree>
    <p:extLst>
      <p:ext uri="{BB962C8B-B14F-4D97-AF65-F5344CB8AC3E}">
        <p14:creationId xmlns:p14="http://schemas.microsoft.com/office/powerpoint/2010/main" val="16439538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20</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21</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22</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23</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24</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25</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26</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27</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28</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29</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a:t>
            </a:fld>
            <a:endParaRPr lang="en-US"/>
          </a:p>
        </p:txBody>
      </p:sp>
    </p:spTree>
    <p:extLst>
      <p:ext uri="{BB962C8B-B14F-4D97-AF65-F5344CB8AC3E}">
        <p14:creationId xmlns:p14="http://schemas.microsoft.com/office/powerpoint/2010/main" val="9515890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30</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31</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32</a:t>
            </a:fld>
            <a:endParaRPr lang="en-US"/>
          </a:p>
        </p:txBody>
      </p:sp>
    </p:spTree>
    <p:extLst>
      <p:ext uri="{BB962C8B-B14F-4D97-AF65-F5344CB8AC3E}">
        <p14:creationId xmlns:p14="http://schemas.microsoft.com/office/powerpoint/2010/main" val="35268153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33</a:t>
            </a:fld>
            <a:endParaRPr lang="en-US"/>
          </a:p>
        </p:txBody>
      </p:sp>
    </p:spTree>
    <p:extLst>
      <p:ext uri="{BB962C8B-B14F-4D97-AF65-F5344CB8AC3E}">
        <p14:creationId xmlns:p14="http://schemas.microsoft.com/office/powerpoint/2010/main" val="1535586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4</a:t>
            </a:fld>
            <a:endParaRPr lang="en-US"/>
          </a:p>
        </p:txBody>
      </p:sp>
    </p:spTree>
    <p:extLst>
      <p:ext uri="{BB962C8B-B14F-4D97-AF65-F5344CB8AC3E}">
        <p14:creationId xmlns:p14="http://schemas.microsoft.com/office/powerpoint/2010/main" val="1114853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5</a:t>
            </a:fld>
            <a:endParaRPr lang="en-US"/>
          </a:p>
        </p:txBody>
      </p:sp>
    </p:spTree>
    <p:extLst>
      <p:ext uri="{BB962C8B-B14F-4D97-AF65-F5344CB8AC3E}">
        <p14:creationId xmlns:p14="http://schemas.microsoft.com/office/powerpoint/2010/main" val="2224737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6</a:t>
            </a:fld>
            <a:endParaRPr lang="en-US"/>
          </a:p>
        </p:txBody>
      </p:sp>
    </p:spTree>
    <p:extLst>
      <p:ext uri="{BB962C8B-B14F-4D97-AF65-F5344CB8AC3E}">
        <p14:creationId xmlns:p14="http://schemas.microsoft.com/office/powerpoint/2010/main" val="175017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7</a:t>
            </a:fld>
            <a:endParaRPr lang="en-US"/>
          </a:p>
        </p:txBody>
      </p:sp>
    </p:spTree>
    <p:extLst>
      <p:ext uri="{BB962C8B-B14F-4D97-AF65-F5344CB8AC3E}">
        <p14:creationId xmlns:p14="http://schemas.microsoft.com/office/powerpoint/2010/main" val="2403241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8</a:t>
            </a:fld>
            <a:endParaRPr lang="en-US"/>
          </a:p>
        </p:txBody>
      </p:sp>
    </p:spTree>
    <p:extLst>
      <p:ext uri="{BB962C8B-B14F-4D97-AF65-F5344CB8AC3E}">
        <p14:creationId xmlns:p14="http://schemas.microsoft.com/office/powerpoint/2010/main" val="3301594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9</a:t>
            </a:fld>
            <a:endParaRPr lang="en-US"/>
          </a:p>
        </p:txBody>
      </p:sp>
    </p:spTree>
    <p:extLst>
      <p:ext uri="{BB962C8B-B14F-4D97-AF65-F5344CB8AC3E}">
        <p14:creationId xmlns:p14="http://schemas.microsoft.com/office/powerpoint/2010/main" val="2839848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64C4-CFC9-4E5B-BBA6-3FF7786D69C5}" type="datetimeFigureOut">
              <a:rPr lang="en-US" smtClean="0"/>
              <a:pPr/>
              <a:t>11/14/2015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8C6A5-B741-485C-A62C-6C67E46A128F}" type="slidenum">
              <a:rPr lang="en-US" smtClean="0"/>
              <a:pPr/>
              <a:t>‹#›</a:t>
            </a:fld>
            <a:endParaRPr lang="en-US"/>
          </a:p>
        </p:txBody>
      </p:sp>
      <p:sp>
        <p:nvSpPr>
          <p:cNvPr id="7" name="Rectangle 6"/>
          <p:cNvSpPr/>
          <p:nvPr userDrawn="1"/>
        </p:nvSpPr>
        <p:spPr>
          <a:xfrm>
            <a:off x="0" y="0"/>
            <a:ext cx="2514600"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dirty="0">
                <a:ln w="11430"/>
                <a:solidFill>
                  <a:srgbClr val="FF0000"/>
                </a:solidFill>
                <a:latin typeface="+mj-lt"/>
                <a:cs typeface="Arial" charset="0"/>
              </a:rPr>
              <a:t>Grade </a:t>
            </a:r>
            <a:r>
              <a:rPr lang="en-US" sz="2400" b="1" dirty="0" smtClean="0">
                <a:ln w="11430"/>
                <a:solidFill>
                  <a:srgbClr val="FF0000"/>
                </a:solidFill>
                <a:latin typeface="+mj-lt"/>
                <a:cs typeface="Arial" charset="0"/>
              </a:rPr>
              <a:t>7 </a:t>
            </a:r>
            <a:r>
              <a:rPr lang="en-US" sz="2400" b="1" dirty="0">
                <a:ln w="11430"/>
                <a:solidFill>
                  <a:srgbClr val="FF0000"/>
                </a:solidFill>
                <a:latin typeface="+mj-lt"/>
                <a:cs typeface="Arial" charset="0"/>
              </a:rPr>
              <a:t>- Claim </a:t>
            </a:r>
            <a:r>
              <a:rPr lang="en-US" sz="2400" b="1" dirty="0" smtClean="0">
                <a:ln w="11430"/>
                <a:solidFill>
                  <a:srgbClr val="FF0000"/>
                </a:solidFill>
                <a:latin typeface="+mj-lt"/>
                <a:cs typeface="Arial" charset="0"/>
              </a:rPr>
              <a:t>3</a:t>
            </a:r>
            <a:endParaRPr lang="en-US" sz="2400" b="1" dirty="0">
              <a:ln w="11430"/>
              <a:solidFill>
                <a:srgbClr val="FF0000"/>
              </a:solidFill>
              <a:latin typeface="+mj-lt"/>
              <a:cs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cssmathactiviti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752600" y="4343400"/>
            <a:ext cx="5959278" cy="64770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4000" b="1" dirty="0" smtClean="0">
                <a:solidFill>
                  <a:srgbClr val="FF0000"/>
                </a:solidFill>
              </a:rPr>
              <a:t>Communicating Reasoning</a:t>
            </a:r>
            <a:endParaRPr lang="en-US" sz="4000" b="1" dirty="0">
              <a:solidFill>
                <a:srgbClr val="FF0000"/>
              </a:solidFill>
            </a:endParaRPr>
          </a:p>
        </p:txBody>
      </p:sp>
      <p:sp>
        <p:nvSpPr>
          <p:cNvPr id="7" name="TextBox 6"/>
          <p:cNvSpPr txBox="1"/>
          <p:nvPr/>
        </p:nvSpPr>
        <p:spPr>
          <a:xfrm>
            <a:off x="519906" y="5959475"/>
            <a:ext cx="8104187" cy="784225"/>
          </a:xfrm>
          <a:prstGeom prst="rect">
            <a:avLst/>
          </a:prstGeom>
          <a:no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500" dirty="0">
                <a:latin typeface="+mj-lt"/>
                <a:cs typeface="Arial" charset="0"/>
              </a:rPr>
              <a:t>Questions courtesy of the Smarter Balanced Assessment Consortium Item Specifications – </a:t>
            </a:r>
            <a:r>
              <a:rPr lang="en-US" sz="1500">
                <a:latin typeface="+mj-lt"/>
                <a:cs typeface="Arial" charset="0"/>
              </a:rPr>
              <a:t>Version </a:t>
            </a:r>
            <a:r>
              <a:rPr lang="en-US" sz="1500" smtClean="0">
                <a:latin typeface="+mj-lt"/>
                <a:cs typeface="Arial" charset="0"/>
              </a:rPr>
              <a:t>3.0</a:t>
            </a:r>
            <a:endParaRPr lang="en-US" sz="1500" dirty="0">
              <a:latin typeface="+mj-lt"/>
              <a:cs typeface="Arial" charset="0"/>
            </a:endParaRPr>
          </a:p>
          <a:p>
            <a:pPr algn="ctr">
              <a:defRPr/>
            </a:pPr>
            <a:r>
              <a:rPr lang="en-US" sz="1500" dirty="0">
                <a:latin typeface="+mj-lt"/>
                <a:cs typeface="Arial" charset="0"/>
              </a:rPr>
              <a:t>Slideshow organized by </a:t>
            </a:r>
            <a:r>
              <a:rPr lang="en-US" sz="1500" dirty="0" err="1">
                <a:latin typeface="+mj-lt"/>
                <a:cs typeface="Arial" charset="0"/>
              </a:rPr>
              <a:t>SMc</a:t>
            </a:r>
            <a:r>
              <a:rPr lang="en-US" sz="1500" dirty="0">
                <a:latin typeface="+mj-lt"/>
                <a:cs typeface="Arial" charset="0"/>
              </a:rPr>
              <a:t> Curriculum – </a:t>
            </a:r>
            <a:r>
              <a:rPr lang="en-US" sz="1500" u="sng" dirty="0">
                <a:latin typeface="+mj-lt"/>
                <a:cs typeface="Arial" charset="0"/>
                <a:hlinkClick r:id="rId3"/>
              </a:rPr>
              <a:t>www.ccssmathactivities.com</a:t>
            </a:r>
            <a:endParaRPr lang="en-US" sz="1500" dirty="0">
              <a:latin typeface="+mj-lt"/>
              <a:cs typeface="Arial" charset="0"/>
            </a:endParaRPr>
          </a:p>
          <a:p>
            <a:pPr algn="ctr">
              <a:defRPr/>
            </a:pPr>
            <a:endParaRPr lang="en-US" sz="1500" dirty="0">
              <a:latin typeface="+mj-lt"/>
              <a:cs typeface="Arial" charset="0"/>
            </a:endParaRPr>
          </a:p>
        </p:txBody>
      </p:sp>
      <p:pic>
        <p:nvPicPr>
          <p:cNvPr id="8" name="Picture 7" descr="Smc logo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2999" y="114300"/>
            <a:ext cx="4318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noGrp="1"/>
          </p:cNvSpPr>
          <p:nvPr/>
        </p:nvSpPr>
        <p:spPr>
          <a:xfrm>
            <a:off x="685799" y="2168525"/>
            <a:ext cx="7772400" cy="14700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4000" b="1" dirty="0">
                <a:latin typeface="+mj-lt"/>
              </a:rPr>
              <a:t>Claim </a:t>
            </a:r>
            <a:r>
              <a:rPr lang="en-US" altLang="en-US" sz="4000" b="1" dirty="0" smtClean="0">
                <a:latin typeface="+mj-lt"/>
              </a:rPr>
              <a:t>3</a:t>
            </a:r>
            <a:r>
              <a:rPr lang="en-US" altLang="en-US" sz="4000" b="1" dirty="0">
                <a:latin typeface="+mj-lt"/>
              </a:rPr>
              <a:t/>
            </a:r>
            <a:br>
              <a:rPr lang="en-US" altLang="en-US" sz="4000" b="1" dirty="0">
                <a:latin typeface="+mj-lt"/>
              </a:rPr>
            </a:br>
            <a:r>
              <a:rPr lang="en-US" altLang="en-US" sz="4000" b="1" dirty="0">
                <a:latin typeface="+mj-lt"/>
              </a:rPr>
              <a:t>Smarter Balanced Sample Items</a:t>
            </a:r>
            <a:br>
              <a:rPr lang="en-US" altLang="en-US" sz="4000" b="1" dirty="0">
                <a:latin typeface="+mj-lt"/>
              </a:rPr>
            </a:br>
            <a:r>
              <a:rPr lang="en-US" altLang="en-US" sz="4000" b="1" dirty="0">
                <a:latin typeface="+mj-lt"/>
              </a:rPr>
              <a:t>Grade </a:t>
            </a:r>
            <a:r>
              <a:rPr lang="en-US" altLang="en-US" sz="4000" b="1" dirty="0" smtClean="0">
                <a:latin typeface="+mj-lt"/>
              </a:rPr>
              <a:t>7</a:t>
            </a:r>
            <a:endParaRPr lang="en-US" altLang="en-US" sz="4000" b="1" dirty="0">
              <a:latin typeface="+mj-lt"/>
            </a:endParaRPr>
          </a:p>
        </p:txBody>
      </p:sp>
      <p:sp>
        <p:nvSpPr>
          <p:cNvPr id="10" name="Rounded Rectangle 9"/>
          <p:cNvSpPr/>
          <p:nvPr/>
        </p:nvSpPr>
        <p:spPr>
          <a:xfrm>
            <a:off x="76200" y="38100"/>
            <a:ext cx="2286000" cy="838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7620000" cy="1142602"/>
          </a:xfrm>
        </p:spPr>
        <p:txBody>
          <a:bodyPr>
            <a:noAutofit/>
          </a:bodyPr>
          <a:lstStyle/>
          <a:p>
            <a:pPr marL="0" indent="0">
              <a:buNone/>
            </a:pPr>
            <a:r>
              <a:rPr lang="en-US" sz="2800" dirty="0"/>
              <a:t>Determine whether each statement is true for all cases, true for some cases, or not true for any case. 	</a:t>
            </a:r>
          </a:p>
        </p:txBody>
      </p:sp>
      <p:graphicFrame>
        <p:nvGraphicFramePr>
          <p:cNvPr id="7" name="Table 6"/>
          <p:cNvGraphicFramePr>
            <a:graphicFrameLocks noGrp="1"/>
          </p:cNvGraphicFramePr>
          <p:nvPr>
            <p:extLst>
              <p:ext uri="{D42A27DB-BD31-4B8C-83A1-F6EECF244321}">
                <p14:modId xmlns:p14="http://schemas.microsoft.com/office/powerpoint/2010/main" val="3898483586"/>
              </p:ext>
            </p:extLst>
          </p:nvPr>
        </p:nvGraphicFramePr>
        <p:xfrm>
          <a:off x="1143000" y="2393062"/>
          <a:ext cx="6629400" cy="3550538"/>
        </p:xfrm>
        <a:graphic>
          <a:graphicData uri="http://schemas.openxmlformats.org/drawingml/2006/table">
            <a:tbl>
              <a:tblPr firstRow="1" bandRow="1">
                <a:tableStyleId>{5C22544A-7EE6-4342-B048-85BDC9FD1C3A}</a:tableStyleId>
              </a:tblPr>
              <a:tblGrid>
                <a:gridCol w="4176995"/>
                <a:gridCol w="776005"/>
                <a:gridCol w="838200"/>
                <a:gridCol w="838200"/>
              </a:tblGrid>
              <a:tr h="396145">
                <a:tc>
                  <a:txBody>
                    <a:bodyPr/>
                    <a:lstStyle/>
                    <a:p>
                      <a:pPr algn="ctr"/>
                      <a:r>
                        <a:rPr lang="en-US" sz="1800" b="0" dirty="0" smtClean="0">
                          <a:solidFill>
                            <a:schemeClr val="tx1"/>
                          </a:solidFill>
                        </a:rPr>
                        <a:t>Statement</a:t>
                      </a:r>
                      <a:endParaRPr lang="en-US" sz="1800" b="0" dirty="0">
                        <a:solidFill>
                          <a:schemeClr val="tx1"/>
                        </a:solidFill>
                      </a:endParaRPr>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solidFill>
                            <a:schemeClr val="tx1"/>
                          </a:solidFill>
                        </a:rPr>
                        <a:t>True for all</a:t>
                      </a:r>
                      <a:endParaRPr lang="en-US" sz="1800" b="0" dirty="0">
                        <a:solidFill>
                          <a:schemeClr val="tx1"/>
                        </a:solidFill>
                      </a:endParaRPr>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solidFill>
                            <a:schemeClr val="tx1"/>
                          </a:solidFill>
                        </a:rPr>
                        <a:t>True for some</a:t>
                      </a:r>
                      <a:endParaRPr lang="en-US" sz="1800" b="0" dirty="0">
                        <a:solidFill>
                          <a:schemeClr val="tx1"/>
                        </a:solidFill>
                      </a:endParaRPr>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solidFill>
                            <a:schemeClr val="tx1"/>
                          </a:solidFill>
                        </a:rPr>
                        <a:t>Not true for any</a:t>
                      </a:r>
                      <a:endParaRPr lang="en-US" sz="1800" b="0" dirty="0">
                        <a:solidFill>
                          <a:schemeClr val="tx1"/>
                        </a:solidFill>
                      </a:endParaRPr>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706">
                <a:tc>
                  <a:txBody>
                    <a:bodyPr/>
                    <a:lstStyle/>
                    <a:p>
                      <a:pPr algn="l"/>
                      <a:r>
                        <a:rPr lang="en-US" sz="1800" b="0" i="0" u="none" strike="noStrike" kern="1200" baseline="0" dirty="0" smtClean="0">
                          <a:solidFill>
                            <a:schemeClr val="dk1"/>
                          </a:solidFill>
                          <a:latin typeface="+mn-lt"/>
                          <a:ea typeface="+mn-ea"/>
                          <a:cs typeface="+mn-cs"/>
                        </a:rPr>
                        <a:t>Two vertical angles form a linear pair.</a:t>
                      </a:r>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09600">
                <a:tc>
                  <a:txBody>
                    <a:bodyPr/>
                    <a:lstStyle/>
                    <a:p>
                      <a:pPr algn="l"/>
                      <a:r>
                        <a:rPr lang="en-US" sz="1800" b="0" i="0" u="none" strike="noStrike" kern="1200" baseline="0" dirty="0" smtClean="0">
                          <a:solidFill>
                            <a:schemeClr val="dk1"/>
                          </a:solidFill>
                          <a:latin typeface="+mn-lt"/>
                          <a:ea typeface="+mn-ea"/>
                          <a:cs typeface="+mn-cs"/>
                          <a:sym typeface="Symbol" panose="05050102010706020507" pitchFamily="18" charset="2"/>
                        </a:rPr>
                        <a:t>If two angles are supplementary and congruent, they are right angles.</a:t>
                      </a:r>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9152">
                <a:tc>
                  <a:txBody>
                    <a:bodyPr/>
                    <a:lstStyle/>
                    <a:p>
                      <a:pPr algn="l"/>
                      <a:r>
                        <a:rPr lang="en-US" sz="1800" b="0" i="0" u="none" strike="noStrike" kern="1200" baseline="0" dirty="0" smtClean="0">
                          <a:solidFill>
                            <a:schemeClr val="dk1"/>
                          </a:solidFill>
                          <a:latin typeface="+mn-lt"/>
                          <a:ea typeface="+mn-ea"/>
                          <a:cs typeface="+mn-cs"/>
                        </a:rPr>
                        <a:t>If the measure of an angle is 35</a:t>
                      </a:r>
                      <a:r>
                        <a:rPr lang="en-US" sz="1800" b="0" i="0" u="none" strike="noStrike" kern="1200" baseline="0" dirty="0" smtClean="0">
                          <a:solidFill>
                            <a:schemeClr val="dk1"/>
                          </a:solidFill>
                          <a:latin typeface="+mn-lt"/>
                          <a:ea typeface="+mn-ea"/>
                          <a:cs typeface="+mn-cs"/>
                          <a:sym typeface="Symbol" panose="05050102010706020507" pitchFamily="18" charset="2"/>
                        </a:rPr>
                        <a:t></a:t>
                      </a:r>
                      <a:r>
                        <a:rPr lang="en-US" sz="1800" b="0" i="0" u="none" strike="noStrike" kern="1200" baseline="0" dirty="0" smtClean="0">
                          <a:solidFill>
                            <a:schemeClr val="dk1"/>
                          </a:solidFill>
                          <a:latin typeface="+mn-lt"/>
                          <a:ea typeface="+mn-ea"/>
                          <a:cs typeface="+mn-cs"/>
                        </a:rPr>
                        <a:t>, then the measure of its complement is 55</a:t>
                      </a:r>
                      <a:r>
                        <a:rPr lang="en-US" sz="1800" b="0" i="0" u="none" strike="noStrike" kern="1200" baseline="0" dirty="0" smtClean="0">
                          <a:solidFill>
                            <a:schemeClr val="dk1"/>
                          </a:solidFill>
                          <a:latin typeface="+mn-lt"/>
                          <a:ea typeface="+mn-ea"/>
                          <a:cs typeface="+mn-cs"/>
                          <a:sym typeface="Symbol" panose="05050102010706020507" pitchFamily="18" charset="2"/>
                        </a:rPr>
                        <a:t></a:t>
                      </a:r>
                      <a:r>
                        <a:rPr lang="en-US" sz="1800" b="0" i="0" u="none" strike="noStrike" kern="1200" baseline="0" dirty="0" smtClean="0">
                          <a:solidFill>
                            <a:schemeClr val="dk1"/>
                          </a:solidFill>
                          <a:latin typeface="+mn-lt"/>
                          <a:ea typeface="+mn-ea"/>
                          <a:cs typeface="+mn-cs"/>
                        </a:rPr>
                        <a:t>.</a:t>
                      </a:r>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92576">
                <a:tc>
                  <a:txBody>
                    <a:bodyPr/>
                    <a:lstStyle/>
                    <a:p>
                      <a:pPr algn="l"/>
                      <a:r>
                        <a:rPr lang="en-US" sz="1800" b="0" i="0" u="none" strike="noStrike" kern="1200" baseline="0" dirty="0" smtClean="0">
                          <a:solidFill>
                            <a:schemeClr val="dk1"/>
                          </a:solidFill>
                          <a:latin typeface="+mn-lt"/>
                          <a:ea typeface="+mn-ea"/>
                          <a:cs typeface="+mn-cs"/>
                        </a:rPr>
                        <a:t>The measure of an exterior angle of a triangle is greater than every interior angle of the triangle.</a:t>
                      </a:r>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0" dirty="0"/>
                    </a:p>
                  </a:txBody>
                  <a:tcPr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5</a:t>
            </a:r>
            <a:endParaRPr lang="en-US" sz="4000" b="1" dirty="0"/>
          </a:p>
        </p:txBody>
      </p:sp>
    </p:spTree>
    <p:extLst>
      <p:ext uri="{BB962C8B-B14F-4D97-AF65-F5344CB8AC3E}">
        <p14:creationId xmlns:p14="http://schemas.microsoft.com/office/powerpoint/2010/main" val="3836787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2246769"/>
          </a:xfrm>
          <a:prstGeom prst="rect">
            <a:avLst/>
          </a:prstGeom>
        </p:spPr>
        <p:txBody>
          <a:bodyPr wrap="square">
            <a:spAutoFit/>
          </a:bodyPr>
          <a:lstStyle/>
          <a:p>
            <a:r>
              <a:rPr lang="en-US" sz="2800" b="1" dirty="0" smtClean="0"/>
              <a:t>Rubric:</a:t>
            </a:r>
          </a:p>
          <a:p>
            <a:r>
              <a:rPr lang="en-US" sz="2800" dirty="0"/>
              <a:t>(1 point) The student can classify each statement </a:t>
            </a:r>
            <a:r>
              <a:rPr lang="en-US" sz="2800" dirty="0" smtClean="0"/>
              <a:t>correctly.</a:t>
            </a:r>
          </a:p>
          <a:p>
            <a:endParaRPr lang="en-US" sz="2800" dirty="0"/>
          </a:p>
          <a:p>
            <a:r>
              <a:rPr lang="en-US" sz="2800" dirty="0" smtClean="0"/>
              <a:t>Answer:</a:t>
            </a:r>
            <a:endParaRPr lang="en-US" sz="2800" dirty="0"/>
          </a:p>
        </p:txBody>
      </p:sp>
      <p:pic>
        <p:nvPicPr>
          <p:cNvPr id="3" name="Picture 2"/>
          <p:cNvPicPr>
            <a:picLocks noChangeAspect="1"/>
          </p:cNvPicPr>
          <p:nvPr/>
        </p:nvPicPr>
        <p:blipFill>
          <a:blip r:embed="rId3" cstate="print"/>
          <a:stretch>
            <a:fillRect/>
          </a:stretch>
        </p:blipFill>
        <p:spPr>
          <a:xfrm>
            <a:off x="1676400" y="2667000"/>
            <a:ext cx="6492240" cy="3665602"/>
          </a:xfrm>
          <a:prstGeom prst="rect">
            <a:avLst/>
          </a:prstGeom>
        </p:spPr>
      </p:pic>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#5 </a:t>
            </a:r>
            <a:r>
              <a:rPr lang="en-US" sz="3600" b="1" dirty="0"/>
              <a:t>Answer</a:t>
            </a:r>
          </a:p>
        </p:txBody>
      </p:sp>
    </p:spTree>
    <p:extLst>
      <p:ext uri="{BB962C8B-B14F-4D97-AF65-F5344CB8AC3E}">
        <p14:creationId xmlns:p14="http://schemas.microsoft.com/office/powerpoint/2010/main" val="1817423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1066800"/>
                <a:ext cx="8001000" cy="4724400"/>
              </a:xfrm>
            </p:spPr>
            <p:txBody>
              <a:bodyPr>
                <a:noAutofit/>
              </a:bodyPr>
              <a:lstStyle/>
              <a:p>
                <a:pPr marL="0" indent="0">
                  <a:buNone/>
                </a:pPr>
                <a:r>
                  <a:rPr lang="en-US" sz="2400" dirty="0" smtClean="0"/>
                  <a:t>When you divide 100 by a positive whole number, the result is always less than or equal to 100. This is not always true when you divide by a positive fraction.</a:t>
                </a:r>
              </a:p>
              <a:p>
                <a:pPr marL="0" indent="0">
                  <a:buNone/>
                </a:pPr>
                <a:endParaRPr lang="en-US" sz="2400" dirty="0"/>
              </a:p>
              <a:p>
                <a:pPr marL="0" indent="0">
                  <a:buNone/>
                </a:pPr>
                <a:r>
                  <a:rPr lang="en-US" sz="2400" dirty="0" smtClean="0"/>
                  <a:t>Give an example of a fraction </a:t>
                </a:r>
                <a14:m>
                  <m:oMath xmlns:m="http://schemas.openxmlformats.org/officeDocument/2006/math">
                    <m:f>
                      <m:fPr>
                        <m:ctrlPr>
                          <a:rPr lang="en-US" sz="2400" i="1" smtClean="0">
                            <a:latin typeface="Cambria Math"/>
                          </a:rPr>
                        </m:ctrlPr>
                      </m:fPr>
                      <m:num>
                        <m:r>
                          <a:rPr lang="en-US" sz="2400" b="0" i="1" smtClean="0">
                            <a:latin typeface="Cambria Math"/>
                          </a:rPr>
                          <m:t>𝑎</m:t>
                        </m:r>
                      </m:num>
                      <m:den>
                        <m:r>
                          <a:rPr lang="en-US" sz="2400" b="0" i="1" smtClean="0">
                            <a:latin typeface="Cambria Math"/>
                          </a:rPr>
                          <m:t>𝑏</m:t>
                        </m:r>
                      </m:den>
                    </m:f>
                  </m:oMath>
                </a14:m>
                <a:r>
                  <a:rPr lang="en-US" sz="2400" dirty="0" smtClean="0"/>
                  <a:t> where </a:t>
                </a:r>
                <a14:m>
                  <m:oMath xmlns:m="http://schemas.openxmlformats.org/officeDocument/2006/math">
                    <m:r>
                      <a:rPr lang="en-US" sz="2400" b="0" i="1" smtClean="0">
                        <a:latin typeface="Cambria Math"/>
                      </a:rPr>
                      <m:t>100</m:t>
                    </m:r>
                    <m:r>
                      <a:rPr lang="en-US" sz="2400" b="0" i="1" smtClean="0">
                        <a:latin typeface="Cambria Math"/>
                        <a:ea typeface="Cambria Math"/>
                      </a:rPr>
                      <m:t>÷</m:t>
                    </m:r>
                    <m:f>
                      <m:fPr>
                        <m:ctrlPr>
                          <a:rPr lang="en-US" sz="2400" b="0" i="1" smtClean="0">
                            <a:latin typeface="Cambria Math"/>
                            <a:ea typeface="Cambria Math"/>
                          </a:rPr>
                        </m:ctrlPr>
                      </m:fPr>
                      <m:num>
                        <m:r>
                          <a:rPr lang="en-US" sz="2400" b="0" i="1" smtClean="0">
                            <a:latin typeface="Cambria Math"/>
                            <a:ea typeface="Cambria Math"/>
                          </a:rPr>
                          <m:t>𝑎</m:t>
                        </m:r>
                      </m:num>
                      <m:den>
                        <m:r>
                          <a:rPr lang="en-US" sz="2400" b="0" i="1" smtClean="0">
                            <a:latin typeface="Cambria Math"/>
                            <a:ea typeface="Cambria Math"/>
                          </a:rPr>
                          <m:t>𝑏</m:t>
                        </m:r>
                      </m:den>
                    </m:f>
                    <m:r>
                      <a:rPr lang="en-US" sz="2400" b="0" i="1" smtClean="0">
                        <a:latin typeface="Cambria Math"/>
                        <a:ea typeface="Cambria Math"/>
                      </a:rPr>
                      <m:t>&lt;100</m:t>
                    </m:r>
                  </m:oMath>
                </a14:m>
                <a:r>
                  <a:rPr lang="en-US" sz="2400" dirty="0"/>
                  <a:t>	</a:t>
                </a:r>
                <a:endParaRPr lang="en-US" sz="2400" dirty="0" smtClean="0"/>
              </a:p>
              <a:p>
                <a:pPr marL="0" indent="0">
                  <a:buNone/>
                </a:pPr>
                <a:r>
                  <a:rPr lang="en-US" sz="2400" dirty="0" smtClean="0"/>
                  <a:t>Enter your fraction in the first response box.</a:t>
                </a:r>
              </a:p>
              <a:p>
                <a:pPr marL="0" indent="0">
                  <a:buNone/>
                </a:pPr>
                <a:endParaRPr lang="en-US" sz="2400" dirty="0"/>
              </a:p>
              <a:p>
                <a:pPr marL="0" indent="0">
                  <a:buNone/>
                </a:pPr>
                <a:r>
                  <a:rPr lang="en-US" sz="2400" dirty="0" smtClean="0"/>
                  <a:t>Give an example of a fraction </a:t>
                </a:r>
                <a14:m>
                  <m:oMath xmlns:m="http://schemas.openxmlformats.org/officeDocument/2006/math">
                    <m:f>
                      <m:fPr>
                        <m:ctrlPr>
                          <a:rPr lang="en-US" sz="2400" i="1" smtClean="0">
                            <a:latin typeface="Cambria Math"/>
                          </a:rPr>
                        </m:ctrlPr>
                      </m:fPr>
                      <m:num>
                        <m:r>
                          <a:rPr lang="en-US" sz="2400" b="0" i="1" smtClean="0">
                            <a:latin typeface="Cambria Math"/>
                          </a:rPr>
                          <m:t>𝑐</m:t>
                        </m:r>
                      </m:num>
                      <m:den>
                        <m:r>
                          <a:rPr lang="en-US" sz="2400" b="0" i="1" smtClean="0">
                            <a:latin typeface="Cambria Math"/>
                          </a:rPr>
                          <m:t>𝑑</m:t>
                        </m:r>
                      </m:den>
                    </m:f>
                  </m:oMath>
                </a14:m>
                <a:r>
                  <a:rPr lang="en-US" sz="2400" dirty="0" smtClean="0"/>
                  <a:t> where </a:t>
                </a:r>
                <a14:m>
                  <m:oMath xmlns:m="http://schemas.openxmlformats.org/officeDocument/2006/math">
                    <m:r>
                      <a:rPr lang="en-US" sz="2400" b="0" i="1" smtClean="0">
                        <a:latin typeface="Cambria Math"/>
                      </a:rPr>
                      <m:t>100</m:t>
                    </m:r>
                    <m:r>
                      <a:rPr lang="en-US" sz="2400" b="0" i="1" smtClean="0">
                        <a:latin typeface="Cambria Math"/>
                        <a:ea typeface="Cambria Math"/>
                      </a:rPr>
                      <m:t>÷</m:t>
                    </m:r>
                    <m:f>
                      <m:fPr>
                        <m:ctrlPr>
                          <a:rPr lang="en-US" sz="2400" b="0" i="1" smtClean="0">
                            <a:latin typeface="Cambria Math"/>
                            <a:ea typeface="Cambria Math"/>
                          </a:rPr>
                        </m:ctrlPr>
                      </m:fPr>
                      <m:num>
                        <m:r>
                          <a:rPr lang="en-US" sz="2400" b="0" i="1" smtClean="0">
                            <a:latin typeface="Cambria Math"/>
                            <a:ea typeface="Cambria Math"/>
                          </a:rPr>
                          <m:t>𝑐</m:t>
                        </m:r>
                      </m:num>
                      <m:den>
                        <m:r>
                          <a:rPr lang="en-US" sz="2400" b="0" i="1" smtClean="0">
                            <a:latin typeface="Cambria Math"/>
                            <a:ea typeface="Cambria Math"/>
                          </a:rPr>
                          <m:t>𝑑</m:t>
                        </m:r>
                      </m:den>
                    </m:f>
                    <m:r>
                      <a:rPr lang="en-US" sz="2400" b="0" i="1" smtClean="0">
                        <a:latin typeface="Cambria Math"/>
                        <a:ea typeface="Cambria Math"/>
                      </a:rPr>
                      <m:t>&gt;100</m:t>
                    </m:r>
                  </m:oMath>
                </a14:m>
                <a:endParaRPr lang="en-US" sz="2400" dirty="0" smtClean="0"/>
              </a:p>
              <a:p>
                <a:pPr marL="0" indent="0">
                  <a:buNone/>
                </a:pPr>
                <a:r>
                  <a:rPr lang="en-US" sz="2400" dirty="0" smtClean="0"/>
                  <a:t>Enter your fraction in the second response box.</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1066800"/>
                <a:ext cx="8001000" cy="4724400"/>
              </a:xfrm>
              <a:blipFill rotWithShape="1">
                <a:blip r:embed="rId3"/>
                <a:stretch>
                  <a:fillRect l="-1220" t="-1032" r="-305"/>
                </a:stretch>
              </a:blipFill>
            </p:spPr>
            <p:txBody>
              <a:bodyPr/>
              <a:lstStyle/>
              <a:p>
                <a:r>
                  <a:rPr lang="en-US">
                    <a:noFill/>
                  </a:rPr>
                  <a:t> </a:t>
                </a:r>
              </a:p>
            </p:txBody>
          </p:sp>
        </mc:Fallback>
      </mc:AlternateContent>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6</a:t>
            </a:r>
          </a:p>
        </p:txBody>
      </p:sp>
    </p:spTree>
    <p:extLst>
      <p:ext uri="{BB962C8B-B14F-4D97-AF65-F5344CB8AC3E}">
        <p14:creationId xmlns:p14="http://schemas.microsoft.com/office/powerpoint/2010/main" val="150013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81000" y="990600"/>
                <a:ext cx="8153400" cy="2463303"/>
              </a:xfrm>
              <a:prstGeom prst="rect">
                <a:avLst/>
              </a:prstGeom>
            </p:spPr>
            <p:txBody>
              <a:bodyPr wrap="square">
                <a:spAutoFit/>
              </a:bodyPr>
              <a:lstStyle/>
              <a:p>
                <a:r>
                  <a:rPr lang="en-US" sz="2800" b="1" dirty="0" smtClean="0"/>
                  <a:t>Rubric:</a:t>
                </a:r>
              </a:p>
              <a:p>
                <a:r>
                  <a:rPr lang="en-US" sz="2800" dirty="0"/>
                  <a:t>(1 point) The student </a:t>
                </a:r>
                <a:r>
                  <a:rPr lang="en-US" sz="2800" dirty="0" smtClean="0"/>
                  <a:t>enters appropriate fractions in the response boxes.</a:t>
                </a:r>
              </a:p>
              <a:p>
                <a:endParaRPr lang="en-US" sz="2800" b="1" dirty="0"/>
              </a:p>
              <a:p>
                <a:r>
                  <a:rPr lang="en-US" sz="2800" b="1" dirty="0" smtClean="0"/>
                  <a:t>Answer:</a:t>
                </a:r>
                <a:r>
                  <a:rPr lang="en-US" sz="2800" dirty="0" smtClean="0"/>
                  <a:t> </a:t>
                </a:r>
                <a14:m>
                  <m:oMath xmlns:m="http://schemas.openxmlformats.org/officeDocument/2006/math">
                    <m:f>
                      <m:fPr>
                        <m:ctrlPr>
                          <a:rPr lang="en-US" sz="2800" i="1" smtClean="0">
                            <a:latin typeface="Cambria Math"/>
                          </a:rPr>
                        </m:ctrlPr>
                      </m:fPr>
                      <m:num>
                        <m:r>
                          <a:rPr lang="en-US" sz="2800" b="0" i="1" smtClean="0">
                            <a:latin typeface="Cambria Math"/>
                          </a:rPr>
                          <m:t>𝑎</m:t>
                        </m:r>
                      </m:num>
                      <m:den>
                        <m:r>
                          <a:rPr lang="en-US" sz="2800" b="0" i="1" smtClean="0">
                            <a:latin typeface="Cambria Math"/>
                          </a:rPr>
                          <m:t>𝑏</m:t>
                        </m:r>
                      </m:den>
                    </m:f>
                    <m:r>
                      <a:rPr lang="en-US" sz="2800" i="1" smtClean="0">
                        <a:latin typeface="Cambria Math"/>
                        <a:ea typeface="Cambria Math"/>
                      </a:rPr>
                      <m:t>&gt;</m:t>
                    </m:r>
                    <m:r>
                      <a:rPr lang="en-US" sz="2800" b="0" i="1" smtClean="0">
                        <a:latin typeface="Cambria Math"/>
                        <a:ea typeface="Cambria Math"/>
                      </a:rPr>
                      <m:t>1</m:t>
                    </m:r>
                  </m:oMath>
                </a14:m>
                <a:r>
                  <a:rPr lang="en-US" sz="2800" b="1" dirty="0" smtClean="0"/>
                  <a:t> </a:t>
                </a:r>
                <a:r>
                  <a:rPr lang="en-US" sz="2800" dirty="0" smtClean="0"/>
                  <a:t>and </a:t>
                </a:r>
                <a14:m>
                  <m:oMath xmlns:m="http://schemas.openxmlformats.org/officeDocument/2006/math">
                    <m:f>
                      <m:fPr>
                        <m:ctrlPr>
                          <a:rPr lang="en-US" sz="2800" i="1" smtClean="0">
                            <a:latin typeface="Cambria Math"/>
                          </a:rPr>
                        </m:ctrlPr>
                      </m:fPr>
                      <m:num>
                        <m:r>
                          <a:rPr lang="en-US" sz="2800" b="0" i="1" smtClean="0">
                            <a:latin typeface="Cambria Math"/>
                          </a:rPr>
                          <m:t>𝑐</m:t>
                        </m:r>
                      </m:num>
                      <m:den>
                        <m:r>
                          <a:rPr lang="en-US" sz="2800" b="0" i="1" smtClean="0">
                            <a:latin typeface="Cambria Math"/>
                          </a:rPr>
                          <m:t>𝑑</m:t>
                        </m:r>
                      </m:den>
                    </m:f>
                    <m:r>
                      <a:rPr lang="en-US" sz="2800" i="1" smtClean="0">
                        <a:latin typeface="Cambria Math"/>
                        <a:ea typeface="Cambria Math"/>
                      </a:rPr>
                      <m:t>&lt;</m:t>
                    </m:r>
                    <m:r>
                      <a:rPr lang="en-US" sz="2800" b="0" i="1" smtClean="0">
                        <a:latin typeface="Cambria Math"/>
                        <a:ea typeface="Cambria Math"/>
                      </a:rPr>
                      <m:t>1</m:t>
                    </m:r>
                  </m:oMath>
                </a14:m>
                <a:endParaRPr lang="en-US" sz="2800" dirty="0"/>
              </a:p>
            </p:txBody>
          </p:sp>
        </mc:Choice>
        <mc:Fallback xmlns="">
          <p:sp>
            <p:nvSpPr>
              <p:cNvPr id="2" name="Rectangle 1"/>
              <p:cNvSpPr>
                <a:spLocks noRot="1" noChangeAspect="1" noMove="1" noResize="1" noEditPoints="1" noAdjustHandles="1" noChangeArrowheads="1" noChangeShapeType="1" noTextEdit="1"/>
              </p:cNvSpPr>
              <p:nvPr/>
            </p:nvSpPr>
            <p:spPr>
              <a:xfrm>
                <a:off x="381000" y="990600"/>
                <a:ext cx="8153400" cy="2463303"/>
              </a:xfrm>
              <a:prstGeom prst="rect">
                <a:avLst/>
              </a:prstGeom>
              <a:blipFill rotWithShape="1">
                <a:blip r:embed="rId3"/>
                <a:stretch>
                  <a:fillRect l="-1571" t="-2228"/>
                </a:stretch>
              </a:blipFill>
            </p:spPr>
            <p:txBody>
              <a:bodyPr/>
              <a:lstStyle/>
              <a:p>
                <a:r>
                  <a:rPr lang="en-US">
                    <a:noFill/>
                  </a:rPr>
                  <a:t> </a:t>
                </a:r>
              </a:p>
            </p:txBody>
          </p:sp>
        </mc:Fallback>
      </mc:AlternateContent>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#6 </a:t>
            </a:r>
            <a:r>
              <a:rPr lang="en-US" sz="3600" b="1" dirty="0"/>
              <a:t>Answer</a:t>
            </a:r>
          </a:p>
        </p:txBody>
      </p:sp>
    </p:spTree>
    <p:extLst>
      <p:ext uri="{BB962C8B-B14F-4D97-AF65-F5344CB8AC3E}">
        <p14:creationId xmlns:p14="http://schemas.microsoft.com/office/powerpoint/2010/main" val="1712865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001000" cy="4724400"/>
          </a:xfrm>
        </p:spPr>
        <p:txBody>
          <a:bodyPr>
            <a:noAutofit/>
          </a:bodyPr>
          <a:lstStyle/>
          <a:p>
            <a:pPr marL="0" indent="0">
              <a:spcBef>
                <a:spcPts val="0"/>
              </a:spcBef>
              <a:buNone/>
            </a:pPr>
            <a:r>
              <a:rPr lang="en-US" sz="2400" dirty="0" smtClean="0"/>
              <a:t>A robot moves at a constant speed. It travels </a:t>
            </a:r>
            <a:r>
              <a:rPr lang="en-US" sz="2400" i="1" dirty="0" smtClean="0"/>
              <a:t>n</a:t>
            </a:r>
            <a:r>
              <a:rPr lang="en-US" sz="2400" dirty="0" smtClean="0"/>
              <a:t> miles in </a:t>
            </a:r>
            <a:r>
              <a:rPr lang="en-US" sz="2400" i="1" dirty="0" smtClean="0"/>
              <a:t>t</a:t>
            </a:r>
            <a:r>
              <a:rPr lang="en-US" sz="2400" dirty="0" smtClean="0"/>
              <a:t> minutes. The robot’s pace is the number of minutes it takes to travel one mile.</a:t>
            </a:r>
          </a:p>
          <a:p>
            <a:pPr marL="0" indent="0">
              <a:spcBef>
                <a:spcPts val="0"/>
              </a:spcBef>
              <a:buNone/>
            </a:pPr>
            <a:endParaRPr lang="en-US" sz="1400" dirty="0"/>
          </a:p>
          <a:p>
            <a:pPr marL="0" indent="0">
              <a:spcBef>
                <a:spcPts val="0"/>
              </a:spcBef>
              <a:buNone/>
            </a:pPr>
            <a:r>
              <a:rPr lang="en-US" sz="2400" b="1" i="1" dirty="0" smtClean="0"/>
              <a:t>Part A</a:t>
            </a:r>
            <a:endParaRPr lang="en-US" sz="2400" dirty="0" smtClean="0"/>
          </a:p>
          <a:p>
            <a:pPr marL="457200" indent="-457200">
              <a:spcBef>
                <a:spcPts val="0"/>
              </a:spcBef>
              <a:buAutoNum type="alphaUcPeriod"/>
            </a:pPr>
            <a:r>
              <a:rPr lang="en-US" sz="2400" dirty="0" smtClean="0"/>
              <a:t>What is the robot’s speed in miles per minute?</a:t>
            </a:r>
          </a:p>
          <a:p>
            <a:pPr marL="457200" indent="-457200">
              <a:spcBef>
                <a:spcPts val="0"/>
              </a:spcBef>
              <a:buAutoNum type="alphaUcPeriod"/>
            </a:pPr>
            <a:r>
              <a:rPr lang="en-US" sz="2400" dirty="0" smtClean="0"/>
              <a:t>What is the robot’s pace in minutes per mile?</a:t>
            </a:r>
          </a:p>
          <a:p>
            <a:pPr marL="457200" indent="-457200">
              <a:spcBef>
                <a:spcPts val="0"/>
              </a:spcBef>
              <a:buAutoNum type="alphaUcPeriod"/>
            </a:pPr>
            <a:endParaRPr lang="en-US" sz="1400" dirty="0"/>
          </a:p>
          <a:p>
            <a:pPr marL="0" indent="0">
              <a:spcBef>
                <a:spcPts val="0"/>
              </a:spcBef>
              <a:buNone/>
            </a:pPr>
            <a:r>
              <a:rPr lang="en-US" sz="2400" b="1" i="1" dirty="0" smtClean="0"/>
              <a:t>Part B</a:t>
            </a:r>
          </a:p>
          <a:p>
            <a:pPr marL="0" indent="0">
              <a:spcBef>
                <a:spcPts val="0"/>
              </a:spcBef>
              <a:buNone/>
            </a:pPr>
            <a:r>
              <a:rPr lang="en-US" sz="2400" dirty="0" smtClean="0"/>
              <a:t>If the robot’s speed is greater than 1, then the pace is</a:t>
            </a:r>
          </a:p>
          <a:p>
            <a:pPr marL="457200" indent="-457200">
              <a:spcBef>
                <a:spcPts val="0"/>
              </a:spcBef>
              <a:buAutoNum type="alphaUcPeriod"/>
            </a:pPr>
            <a:r>
              <a:rPr lang="en-US" sz="2400" dirty="0" smtClean="0"/>
              <a:t>Greater than 1.</a:t>
            </a:r>
          </a:p>
          <a:p>
            <a:pPr marL="457200" indent="-457200">
              <a:spcBef>
                <a:spcPts val="0"/>
              </a:spcBef>
              <a:buAutoNum type="alphaUcPeriod"/>
            </a:pPr>
            <a:r>
              <a:rPr lang="en-US" sz="2400" dirty="0" smtClean="0"/>
              <a:t>Equal to 1.</a:t>
            </a:r>
          </a:p>
          <a:p>
            <a:pPr marL="457200" indent="-457200">
              <a:spcBef>
                <a:spcPts val="0"/>
              </a:spcBef>
              <a:buAutoNum type="alphaUcPeriod"/>
            </a:pPr>
            <a:r>
              <a:rPr lang="en-US" sz="2400" dirty="0" smtClean="0"/>
              <a:t>Less than 1.</a:t>
            </a:r>
          </a:p>
          <a:p>
            <a:pPr marL="457200" indent="-457200">
              <a:spcBef>
                <a:spcPts val="0"/>
              </a:spcBef>
              <a:buAutoNum type="alphaUcPeriod"/>
            </a:pPr>
            <a:r>
              <a:rPr lang="en-US" sz="2400" dirty="0" smtClean="0"/>
              <a:t>Cannot be determined.</a:t>
            </a:r>
          </a:p>
          <a:p>
            <a:pPr marL="457200" indent="-457200">
              <a:spcBef>
                <a:spcPts val="0"/>
              </a:spcBef>
              <a:buAutoNum type="alphaUcPeriod"/>
            </a:pPr>
            <a:endParaRPr lang="en-US" sz="1400" dirty="0"/>
          </a:p>
          <a:p>
            <a:pPr marL="0" indent="0">
              <a:spcBef>
                <a:spcPts val="0"/>
              </a:spcBef>
              <a:buNone/>
            </a:pPr>
            <a:r>
              <a:rPr lang="en-US" sz="2400" dirty="0" smtClean="0"/>
              <a:t>Explain your reasoning. </a:t>
            </a:r>
          </a:p>
        </p:txBody>
      </p:sp>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7</a:t>
            </a:r>
            <a:endParaRPr lang="en-US" sz="4000" b="1" dirty="0"/>
          </a:p>
        </p:txBody>
      </p:sp>
    </p:spTree>
    <p:extLst>
      <p:ext uri="{BB962C8B-B14F-4D97-AF65-F5344CB8AC3E}">
        <p14:creationId xmlns:p14="http://schemas.microsoft.com/office/powerpoint/2010/main" val="37897614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5170646"/>
          </a:xfrm>
          <a:prstGeom prst="rect">
            <a:avLst/>
          </a:prstGeom>
        </p:spPr>
        <p:txBody>
          <a:bodyPr wrap="square">
            <a:spAutoFit/>
          </a:bodyPr>
          <a:lstStyle/>
          <a:p>
            <a:r>
              <a:rPr lang="en-US" sz="2200" b="1" dirty="0" smtClean="0"/>
              <a:t>Rubric:</a:t>
            </a:r>
          </a:p>
          <a:p>
            <a:r>
              <a:rPr lang="en-US" sz="2200" dirty="0" smtClean="0"/>
              <a:t>(2 points) The student enters the correct speed (</a:t>
            </a:r>
            <a:r>
              <a:rPr lang="en-US" sz="2200" i="1" dirty="0" smtClean="0"/>
              <a:t>n/t</a:t>
            </a:r>
            <a:r>
              <a:rPr lang="en-US" sz="2200" dirty="0" smtClean="0"/>
              <a:t>) in the first response box and the correct pace (</a:t>
            </a:r>
            <a:r>
              <a:rPr lang="en-US" sz="2200" i="1" dirty="0" smtClean="0"/>
              <a:t>t/n</a:t>
            </a:r>
            <a:r>
              <a:rPr lang="en-US" sz="2200" dirty="0" smtClean="0"/>
              <a:t>) in the second response box and selects the correct statement about the pace (C) and enters a correct explanation. </a:t>
            </a:r>
          </a:p>
          <a:p>
            <a:r>
              <a:rPr lang="en-US" sz="2200" dirty="0" smtClean="0"/>
              <a:t>(1 point) The student gets Part A right or Part B right, but not both</a:t>
            </a:r>
          </a:p>
          <a:p>
            <a:endParaRPr lang="en-US" sz="2200" b="1" dirty="0"/>
          </a:p>
          <a:p>
            <a:r>
              <a:rPr lang="en-US" sz="2200" b="1" dirty="0" smtClean="0"/>
              <a:t>Answer: </a:t>
            </a:r>
            <a:r>
              <a:rPr lang="en-US" sz="2200" dirty="0" smtClean="0"/>
              <a:t>Examples:</a:t>
            </a:r>
          </a:p>
          <a:p>
            <a:r>
              <a:rPr lang="en-US" sz="2200" dirty="0" smtClean="0"/>
              <a:t>1. If the speed a/b is greater than 1, then the pace b/a must be less than one. The speed and the pace are reciprocals. If a number is greater than 1, then its reciprocal is less than one and vice-versa.</a:t>
            </a:r>
          </a:p>
          <a:p>
            <a:endParaRPr lang="en-US" sz="2200" dirty="0"/>
          </a:p>
          <a:p>
            <a:r>
              <a:rPr lang="en-US" sz="2200" dirty="0" smtClean="0"/>
              <a:t>2. The speed is greater than 1, so a/b &gt; 1. If we multiply both sides by b we get a &gt; b. If we divide both sides by a, we bet 1 &gt; b/a, which is the pace. So the pace is less than 1.</a:t>
            </a:r>
            <a:endParaRPr lang="en-US" sz="22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#7 </a:t>
            </a:r>
            <a:r>
              <a:rPr lang="en-US" sz="3600" b="1" dirty="0"/>
              <a:t>Answer</a:t>
            </a:r>
          </a:p>
        </p:txBody>
      </p:sp>
    </p:spTree>
    <p:extLst>
      <p:ext uri="{BB962C8B-B14F-4D97-AF65-F5344CB8AC3E}">
        <p14:creationId xmlns:p14="http://schemas.microsoft.com/office/powerpoint/2010/main" val="1522600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001000" cy="4724400"/>
          </a:xfrm>
        </p:spPr>
        <p:txBody>
          <a:bodyPr>
            <a:noAutofit/>
          </a:bodyPr>
          <a:lstStyle/>
          <a:p>
            <a:pPr marL="0" indent="0">
              <a:buNone/>
            </a:pPr>
            <a:r>
              <a:rPr lang="en-US" sz="2200" dirty="0" smtClean="0"/>
              <a:t>In February, the price of a gallon of gasoline increased by 23% from the price in January. In March, the price decreased by 11% from the price in February. In March, gas cost $2.63 per gallon.</a:t>
            </a:r>
          </a:p>
          <a:p>
            <a:pPr marL="0" indent="0">
              <a:buNone/>
            </a:pPr>
            <a:endParaRPr lang="en-US" sz="2200" dirty="0"/>
          </a:p>
          <a:p>
            <a:pPr marL="0" indent="0">
              <a:buNone/>
            </a:pPr>
            <a:r>
              <a:rPr lang="en-US" sz="2200" dirty="0" smtClean="0"/>
              <a:t>How much did a gallon of gasoline cost in January, in dollars? Round your answer to the nearest cent. Enter your answer in the response box. </a:t>
            </a:r>
          </a:p>
          <a:p>
            <a:pPr marL="0" indent="0">
              <a:buNone/>
            </a:pPr>
            <a:endParaRPr lang="en-US" sz="2200" dirty="0"/>
          </a:p>
          <a:p>
            <a:pPr marL="0" indent="0">
              <a:buNone/>
            </a:pPr>
            <a:r>
              <a:rPr lang="en-US" sz="2200" dirty="0" smtClean="0"/>
              <a:t>Which equation shown can be solved to find </a:t>
            </a:r>
            <a:r>
              <a:rPr lang="en-US" sz="2200" i="1" dirty="0" smtClean="0"/>
              <a:t>x</a:t>
            </a:r>
            <a:r>
              <a:rPr lang="en-US" sz="2200" dirty="0" smtClean="0"/>
              <a:t>, the cost of gas in January?</a:t>
            </a:r>
          </a:p>
          <a:p>
            <a:pPr marL="457200" indent="-457200">
              <a:buAutoNum type="alphaUcPeriod"/>
            </a:pPr>
            <a:r>
              <a:rPr lang="en-US" sz="2200" dirty="0" smtClean="0"/>
              <a:t>(0.11)(0.23)</a:t>
            </a:r>
            <a:r>
              <a:rPr lang="en-US" sz="2200" i="1" dirty="0" smtClean="0"/>
              <a:t>x</a:t>
            </a:r>
            <a:r>
              <a:rPr lang="en-US" sz="2200" dirty="0" smtClean="0"/>
              <a:t> = 2.63</a:t>
            </a:r>
          </a:p>
          <a:p>
            <a:pPr marL="457200" indent="-457200">
              <a:buAutoNum type="alphaUcPeriod"/>
            </a:pPr>
            <a:r>
              <a:rPr lang="en-US" sz="2200" dirty="0" smtClean="0"/>
              <a:t>(1.11)(1.23)</a:t>
            </a:r>
            <a:r>
              <a:rPr lang="en-US" sz="2200" i="1" dirty="0" smtClean="0"/>
              <a:t>x</a:t>
            </a:r>
            <a:r>
              <a:rPr lang="en-US" sz="2200" dirty="0" smtClean="0"/>
              <a:t> = 2.63</a:t>
            </a:r>
          </a:p>
          <a:p>
            <a:pPr marL="457200" indent="-457200">
              <a:buAutoNum type="alphaUcPeriod"/>
            </a:pPr>
            <a:r>
              <a:rPr lang="en-US" sz="2200" dirty="0" smtClean="0"/>
              <a:t>(0.89)(1.23)</a:t>
            </a:r>
            <a:r>
              <a:rPr lang="en-US" sz="2200" i="1" dirty="0" smtClean="0"/>
              <a:t>x</a:t>
            </a:r>
            <a:r>
              <a:rPr lang="en-US" sz="2200" dirty="0" smtClean="0"/>
              <a:t> = 2.63</a:t>
            </a:r>
          </a:p>
          <a:p>
            <a:pPr marL="457200" indent="-457200">
              <a:buAutoNum type="alphaUcPeriod"/>
            </a:pPr>
            <a:r>
              <a:rPr lang="en-US" sz="2200" dirty="0" smtClean="0"/>
              <a:t>(1.11)(0.77)</a:t>
            </a:r>
            <a:r>
              <a:rPr lang="en-US" sz="2200" i="1" dirty="0" smtClean="0"/>
              <a:t>x</a:t>
            </a:r>
            <a:r>
              <a:rPr lang="en-US" sz="2200" dirty="0" smtClean="0"/>
              <a:t> = 2.63</a:t>
            </a:r>
            <a:endParaRPr lang="en-US" sz="2200" dirty="0"/>
          </a:p>
        </p:txBody>
      </p:sp>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8</a:t>
            </a:r>
            <a:endParaRPr lang="en-US" sz="4000" b="1" dirty="0"/>
          </a:p>
        </p:txBody>
      </p:sp>
    </p:spTree>
    <p:extLst>
      <p:ext uri="{BB962C8B-B14F-4D97-AF65-F5344CB8AC3E}">
        <p14:creationId xmlns:p14="http://schemas.microsoft.com/office/powerpoint/2010/main" val="1759406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2677656"/>
          </a:xfrm>
          <a:prstGeom prst="rect">
            <a:avLst/>
          </a:prstGeom>
        </p:spPr>
        <p:txBody>
          <a:bodyPr wrap="square">
            <a:spAutoFit/>
          </a:bodyPr>
          <a:lstStyle/>
          <a:p>
            <a:r>
              <a:rPr lang="en-US" sz="2800" b="1" dirty="0" smtClean="0"/>
              <a:t>Rubric:</a:t>
            </a:r>
          </a:p>
          <a:p>
            <a:r>
              <a:rPr lang="en-US" sz="2800" dirty="0" smtClean="0"/>
              <a:t>(2 points) The student enters the correct cost of a gallon of gas and selects the correct equation. </a:t>
            </a:r>
          </a:p>
          <a:p>
            <a:r>
              <a:rPr lang="en-US" sz="2800" dirty="0" smtClean="0"/>
              <a:t>(1 point) The student does one of these parts correctly.</a:t>
            </a:r>
          </a:p>
          <a:p>
            <a:endParaRPr lang="en-US" sz="2800" b="1" dirty="0"/>
          </a:p>
          <a:p>
            <a:r>
              <a:rPr lang="en-US" sz="2800" b="1" dirty="0" smtClean="0"/>
              <a:t>Answer: </a:t>
            </a:r>
            <a:r>
              <a:rPr lang="en-US" sz="2800" dirty="0" smtClean="0"/>
              <a:t>2.40; C</a:t>
            </a:r>
            <a:endParaRPr lang="en-US" sz="28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#8 </a:t>
            </a:r>
            <a:r>
              <a:rPr lang="en-US" sz="3600" b="1" dirty="0"/>
              <a:t>Answer</a:t>
            </a:r>
          </a:p>
        </p:txBody>
      </p:sp>
    </p:spTree>
    <p:extLst>
      <p:ext uri="{BB962C8B-B14F-4D97-AF65-F5344CB8AC3E}">
        <p14:creationId xmlns:p14="http://schemas.microsoft.com/office/powerpoint/2010/main" val="3547584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305800" cy="5638800"/>
          </a:xfrm>
        </p:spPr>
        <p:txBody>
          <a:bodyPr>
            <a:noAutofit/>
          </a:bodyPr>
          <a:lstStyle/>
          <a:p>
            <a:pPr marL="0" indent="0">
              <a:buNone/>
            </a:pPr>
            <a:r>
              <a:rPr lang="en-US" sz="2200" dirty="0" smtClean="0"/>
              <a:t>Glenn saw the figure below and said, “If I find the length (</a:t>
            </a:r>
            <a:r>
              <a:rPr lang="en-US" sz="2200" i="1" dirty="0" smtClean="0"/>
              <a:t>l</a:t>
            </a:r>
            <a:r>
              <a:rPr lang="en-US" sz="2200" dirty="0" smtClean="0"/>
              <a:t>), width (</a:t>
            </a:r>
            <a:r>
              <a:rPr lang="en-US" sz="2200" i="1" dirty="0" smtClean="0"/>
              <a:t>w</a:t>
            </a:r>
            <a:r>
              <a:rPr lang="en-US" sz="2200" dirty="0" smtClean="0"/>
              <a:t>), and radius (</a:t>
            </a:r>
            <a:r>
              <a:rPr lang="en-US" sz="2200" i="1" dirty="0" smtClean="0"/>
              <a:t>r</a:t>
            </a:r>
            <a:r>
              <a:rPr lang="en-US" sz="2200" dirty="0" smtClean="0"/>
              <a:t>), then the area (</a:t>
            </a:r>
            <a:r>
              <a:rPr lang="en-US" sz="2200" i="1" dirty="0" smtClean="0"/>
              <a:t>A</a:t>
            </a:r>
            <a:r>
              <a:rPr lang="en-US" sz="2200" dirty="0" smtClean="0"/>
              <a:t>) of the shaded region is </a:t>
            </a:r>
            <a:r>
              <a:rPr lang="en-US" sz="2200" i="1" dirty="0" smtClean="0"/>
              <a:t>A</a:t>
            </a:r>
            <a:r>
              <a:rPr lang="en-US" sz="2200" dirty="0" smtClean="0"/>
              <a:t> = </a:t>
            </a:r>
            <a:r>
              <a:rPr lang="en-US" sz="2200" i="1" dirty="0" smtClean="0"/>
              <a:t>l </a:t>
            </a:r>
            <a:r>
              <a:rPr lang="en-US" sz="1600" i="1" dirty="0" smtClean="0"/>
              <a:t>•</a:t>
            </a:r>
            <a:r>
              <a:rPr lang="en-US" sz="2200" i="1" dirty="0" smtClean="0"/>
              <a:t> w</a:t>
            </a:r>
            <a:r>
              <a:rPr lang="en-US" sz="2200" dirty="0" smtClean="0"/>
              <a:t> – </a:t>
            </a:r>
            <a:r>
              <a:rPr lang="el-GR" sz="2200" dirty="0" smtClean="0"/>
              <a:t>π</a:t>
            </a:r>
            <a:r>
              <a:rPr lang="en-US" sz="2200" i="1" dirty="0" smtClean="0"/>
              <a:t>r</a:t>
            </a:r>
            <a:r>
              <a:rPr lang="en-US" sz="2200" baseline="30000" dirty="0" smtClean="0"/>
              <a:t>2</a:t>
            </a:r>
            <a:r>
              <a:rPr lang="en-US" sz="2200" dirty="0" smtClean="0"/>
              <a:t>.”</a:t>
            </a:r>
          </a:p>
          <a:p>
            <a:pPr marL="0" indent="0">
              <a:buNone/>
            </a:pPr>
            <a:endParaRPr lang="en-US" sz="2200" dirty="0"/>
          </a:p>
          <a:p>
            <a:pPr marL="0" indent="0">
              <a:buNone/>
            </a:pPr>
            <a:endParaRPr lang="en-US" sz="2200" dirty="0" smtClean="0"/>
          </a:p>
          <a:p>
            <a:pPr marL="0" indent="0">
              <a:buNone/>
            </a:pPr>
            <a:endParaRPr lang="en-US" sz="2200" dirty="0"/>
          </a:p>
          <a:p>
            <a:pPr marL="0" indent="0">
              <a:buNone/>
            </a:pPr>
            <a:endParaRPr lang="en-US" sz="2200" dirty="0" smtClean="0"/>
          </a:p>
          <a:p>
            <a:pPr marL="0" indent="0">
              <a:buNone/>
            </a:pPr>
            <a:endParaRPr lang="en-US" sz="2200" dirty="0"/>
          </a:p>
          <a:p>
            <a:pPr marL="0" indent="0">
              <a:buNone/>
            </a:pPr>
            <a:r>
              <a:rPr lang="en-US" sz="2200" dirty="0" smtClean="0"/>
              <a:t>Which assumptions must Glenn be making in order for his equation to give the correct area of the shaded region? Select </a:t>
            </a:r>
            <a:r>
              <a:rPr lang="en-US" sz="2200" b="1" dirty="0" smtClean="0"/>
              <a:t>all</a:t>
            </a:r>
            <a:r>
              <a:rPr lang="en-US" sz="2200" dirty="0" smtClean="0"/>
              <a:t> that apply.</a:t>
            </a:r>
          </a:p>
          <a:p>
            <a:pPr marL="0" indent="0">
              <a:buNone/>
            </a:pPr>
            <a:r>
              <a:rPr lang="en-US" sz="2200" dirty="0" smtClean="0"/>
              <a:t>A.    The quadrilateral is a rhombus.</a:t>
            </a:r>
          </a:p>
          <a:p>
            <a:pPr marL="457200" indent="-457200">
              <a:buAutoNum type="alphaUcPeriod" startAt="2"/>
            </a:pPr>
            <a:r>
              <a:rPr lang="en-US" sz="2200" dirty="0" smtClean="0"/>
              <a:t>The quadrilateral is a rectangle.</a:t>
            </a:r>
          </a:p>
          <a:p>
            <a:pPr marL="457200" indent="-457200">
              <a:buAutoNum type="alphaUcPeriod" startAt="2"/>
            </a:pPr>
            <a:r>
              <a:rPr lang="en-US" sz="2200" dirty="0" smtClean="0"/>
              <a:t>The curved figure in the center is a circle.</a:t>
            </a:r>
          </a:p>
          <a:p>
            <a:pPr marL="457200" indent="-457200">
              <a:buAutoNum type="alphaUcPeriod" startAt="2"/>
            </a:pPr>
            <a:r>
              <a:rPr lang="en-US" sz="2200" dirty="0" smtClean="0"/>
              <a:t>The curved figure in the center is a sphere.</a:t>
            </a:r>
          </a:p>
          <a:p>
            <a:pPr marL="457200" indent="-457200">
              <a:buAutoNum type="alphaUcPeriod" startAt="2"/>
            </a:pPr>
            <a:endParaRPr lang="en-US" sz="2200" dirty="0" smtClean="0"/>
          </a:p>
          <a:p>
            <a:pPr>
              <a:buAutoNum type="alphaUcPeriod"/>
            </a:pPr>
            <a:endParaRPr lang="en-US" sz="1600" dirty="0"/>
          </a:p>
        </p:txBody>
      </p:sp>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9</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905000"/>
            <a:ext cx="1800225"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63207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2246769"/>
          </a:xfrm>
          <a:prstGeom prst="rect">
            <a:avLst/>
          </a:prstGeom>
        </p:spPr>
        <p:txBody>
          <a:bodyPr wrap="square">
            <a:spAutoFit/>
          </a:bodyPr>
          <a:lstStyle/>
          <a:p>
            <a:r>
              <a:rPr lang="en-US" sz="2800" b="1" dirty="0" smtClean="0"/>
              <a:t>Rubric:</a:t>
            </a:r>
          </a:p>
          <a:p>
            <a:r>
              <a:rPr lang="en-US" sz="2800" dirty="0" smtClean="0"/>
              <a:t>(1 point) The student selects the correct assumptions.</a:t>
            </a:r>
          </a:p>
          <a:p>
            <a:endParaRPr lang="en-US" sz="2800" dirty="0" smtClean="0"/>
          </a:p>
          <a:p>
            <a:endParaRPr lang="en-US" sz="2800" b="1" dirty="0"/>
          </a:p>
          <a:p>
            <a:r>
              <a:rPr lang="en-US" sz="2800" b="1" dirty="0" smtClean="0"/>
              <a:t>Answer: </a:t>
            </a:r>
            <a:r>
              <a:rPr lang="en-US" sz="2800" dirty="0" smtClean="0"/>
              <a:t>B and C</a:t>
            </a:r>
            <a:endParaRPr lang="en-US" sz="28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#9 </a:t>
            </a:r>
            <a:r>
              <a:rPr lang="en-US" sz="3600" b="1" dirty="0"/>
              <a:t>Answer</a:t>
            </a:r>
          </a:p>
        </p:txBody>
      </p:sp>
    </p:spTree>
    <p:extLst>
      <p:ext uri="{BB962C8B-B14F-4D97-AF65-F5344CB8AC3E}">
        <p14:creationId xmlns:p14="http://schemas.microsoft.com/office/powerpoint/2010/main" val="260564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12687"/>
            <a:ext cx="3352799" cy="4168913"/>
          </a:xfrm>
        </p:spPr>
        <p:txBody>
          <a:bodyPr>
            <a:noAutofit/>
          </a:bodyPr>
          <a:lstStyle/>
          <a:p>
            <a:pPr marL="0" indent="0">
              <a:buNone/>
            </a:pPr>
            <a:r>
              <a:rPr lang="en-US" sz="2800" dirty="0"/>
              <a:t>In the following equation, </a:t>
            </a:r>
            <a:r>
              <a:rPr lang="en-US" sz="2800" i="1" dirty="0"/>
              <a:t>a</a:t>
            </a:r>
            <a:r>
              <a:rPr lang="en-US" sz="2800" dirty="0"/>
              <a:t>, </a:t>
            </a:r>
            <a:r>
              <a:rPr lang="en-US" sz="2800" i="1" dirty="0"/>
              <a:t>b</a:t>
            </a:r>
            <a:r>
              <a:rPr lang="en-US" sz="2800" dirty="0"/>
              <a:t>, and </a:t>
            </a:r>
            <a:r>
              <a:rPr lang="en-US" sz="2800" i="1" dirty="0"/>
              <a:t>c</a:t>
            </a:r>
            <a:r>
              <a:rPr lang="en-US" sz="2800" dirty="0"/>
              <a:t> are nonzero rational numbers. </a:t>
            </a:r>
          </a:p>
          <a:p>
            <a:pPr marL="0" indent="0" algn="ctr">
              <a:buNone/>
            </a:pPr>
            <a:r>
              <a:rPr lang="en-US" sz="2800" i="1" dirty="0"/>
              <a:t>a</a:t>
            </a:r>
            <a:r>
              <a:rPr lang="en-US" sz="2800" dirty="0"/>
              <a:t> </a:t>
            </a:r>
            <a:r>
              <a:rPr lang="en-US" sz="2800" dirty="0" smtClean="0">
                <a:sym typeface="Symbol" panose="05050102010706020507" pitchFamily="18" charset="2"/>
              </a:rPr>
              <a:t></a:t>
            </a:r>
            <a:r>
              <a:rPr lang="en-US" sz="2800" dirty="0" smtClean="0"/>
              <a:t> -</a:t>
            </a:r>
            <a:r>
              <a:rPr lang="en-US" sz="2800" i="1" dirty="0" smtClean="0"/>
              <a:t>b</a:t>
            </a:r>
            <a:r>
              <a:rPr lang="en-US" sz="2800" dirty="0" smtClean="0"/>
              <a:t> </a:t>
            </a:r>
            <a:r>
              <a:rPr lang="en-US" sz="2800" dirty="0"/>
              <a:t>= </a:t>
            </a:r>
            <a:r>
              <a:rPr lang="en-US" sz="2800" i="1" dirty="0"/>
              <a:t>c</a:t>
            </a:r>
            <a:r>
              <a:rPr lang="en-US" sz="2800" dirty="0"/>
              <a:t> </a:t>
            </a:r>
          </a:p>
          <a:p>
            <a:pPr marL="0" indent="0">
              <a:buNone/>
            </a:pPr>
            <a:r>
              <a:rPr lang="en-US" sz="2800" dirty="0"/>
              <a:t>Given this equation, drag one value into each box to complete four true equations. </a:t>
            </a:r>
          </a:p>
        </p:txBody>
      </p:sp>
      <p:pic>
        <p:nvPicPr>
          <p:cNvPr id="2" name="Picture 1"/>
          <p:cNvPicPr>
            <a:picLocks noChangeAspect="1"/>
          </p:cNvPicPr>
          <p:nvPr/>
        </p:nvPicPr>
        <p:blipFill rotWithShape="1">
          <a:blip r:embed="rId3" cstate="print"/>
          <a:srcRect l="49777" t="34286" r="25725" b="33644"/>
          <a:stretch/>
        </p:blipFill>
        <p:spPr>
          <a:xfrm>
            <a:off x="4191000" y="1301594"/>
            <a:ext cx="4389120" cy="3591098"/>
          </a:xfrm>
          <a:prstGeom prst="rect">
            <a:avLst/>
          </a:prstGeom>
        </p:spPr>
      </p:pic>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1</a:t>
            </a:r>
            <a:endParaRPr lang="en-US" sz="4000" b="1" dirty="0"/>
          </a:p>
        </p:txBody>
      </p:sp>
    </p:spTree>
    <p:extLst>
      <p:ext uri="{BB962C8B-B14F-4D97-AF65-F5344CB8AC3E}">
        <p14:creationId xmlns:p14="http://schemas.microsoft.com/office/powerpoint/2010/main" val="2839921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305800" cy="5638800"/>
          </a:xfrm>
        </p:spPr>
        <p:txBody>
          <a:bodyPr>
            <a:noAutofit/>
          </a:bodyPr>
          <a:lstStyle/>
          <a:p>
            <a:pPr marL="0" indent="0">
              <a:buNone/>
            </a:pPr>
            <a:r>
              <a:rPr lang="en-US" sz="2400" dirty="0" smtClean="0"/>
              <a:t>A </a:t>
            </a:r>
            <a:r>
              <a:rPr lang="en-US" sz="2400" b="1" dirty="0" smtClean="0"/>
              <a:t>perfect square</a:t>
            </a:r>
            <a:r>
              <a:rPr lang="en-US" sz="2400" dirty="0" smtClean="0"/>
              <a:t> is a number </a:t>
            </a:r>
            <a:r>
              <a:rPr lang="en-US" sz="2400" i="1" dirty="0" smtClean="0"/>
              <a:t>s</a:t>
            </a:r>
            <a:r>
              <a:rPr lang="en-US" sz="2400" dirty="0" smtClean="0"/>
              <a:t> that is the product of an integer, </a:t>
            </a:r>
            <a:r>
              <a:rPr lang="en-US" sz="2400" i="1" dirty="0" smtClean="0"/>
              <a:t>n</a:t>
            </a:r>
            <a:r>
              <a:rPr lang="en-US" sz="2400" dirty="0" smtClean="0"/>
              <a:t>, and itself, so that </a:t>
            </a:r>
            <a:r>
              <a:rPr lang="en-US" sz="2400" i="1" dirty="0" smtClean="0"/>
              <a:t>s</a:t>
            </a:r>
            <a:r>
              <a:rPr lang="en-US" sz="2400" dirty="0" smtClean="0"/>
              <a:t> = </a:t>
            </a:r>
            <a:r>
              <a:rPr lang="en-US" sz="2400" i="1" dirty="0" smtClean="0"/>
              <a:t>n</a:t>
            </a:r>
            <a:r>
              <a:rPr lang="en-US" sz="2400" baseline="30000" dirty="0" smtClean="0"/>
              <a:t>2</a:t>
            </a:r>
            <a:r>
              <a:rPr lang="en-US" sz="2400" dirty="0" smtClean="0"/>
              <a:t>. </a:t>
            </a:r>
          </a:p>
          <a:p>
            <a:pPr marL="0" indent="0">
              <a:buNone/>
            </a:pPr>
            <a:endParaRPr lang="en-US" sz="2400" dirty="0"/>
          </a:p>
          <a:p>
            <a:pPr marL="0" indent="0">
              <a:buNone/>
            </a:pPr>
            <a:r>
              <a:rPr lang="en-US" sz="2400" dirty="0" smtClean="0"/>
              <a:t>Examples of perfect squares include 25 because it is equal to 5</a:t>
            </a:r>
            <a:r>
              <a:rPr lang="en-US" sz="2400" baseline="30000" dirty="0" smtClean="0"/>
              <a:t>2</a:t>
            </a:r>
            <a:r>
              <a:rPr lang="en-US" sz="2400" dirty="0" smtClean="0"/>
              <a:t> and 81 because it is equal to 9</a:t>
            </a:r>
            <a:r>
              <a:rPr lang="en-US" sz="2400" baseline="30000" dirty="0" smtClean="0"/>
              <a:t>2</a:t>
            </a:r>
            <a:r>
              <a:rPr lang="en-US" sz="2400" dirty="0" smtClean="0"/>
              <a:t>.</a:t>
            </a:r>
          </a:p>
          <a:p>
            <a:pPr marL="0" indent="0">
              <a:buNone/>
            </a:pPr>
            <a:endParaRPr lang="en-US" sz="2400" dirty="0"/>
          </a:p>
          <a:p>
            <a:pPr marL="0" indent="0">
              <a:buNone/>
            </a:pPr>
            <a:r>
              <a:rPr lang="en-US" sz="2400" dirty="0" smtClean="0"/>
              <a:t>Can a perfect square be negative?</a:t>
            </a:r>
          </a:p>
          <a:p>
            <a:pPr marL="0" indent="0">
              <a:buNone/>
            </a:pPr>
            <a:endParaRPr lang="en-US" sz="2400" dirty="0"/>
          </a:p>
          <a:p>
            <a:pPr marL="457200" indent="-457200">
              <a:buAutoNum type="alphaUcPeriod"/>
            </a:pPr>
            <a:r>
              <a:rPr lang="en-US" sz="2400" dirty="0" smtClean="0"/>
              <a:t>Yes; an example is -25.</a:t>
            </a:r>
          </a:p>
          <a:p>
            <a:pPr marL="457200" indent="-457200">
              <a:buAutoNum type="alphaUcPeriod"/>
            </a:pPr>
            <a:r>
              <a:rPr lang="en-US" sz="2400" dirty="0" smtClean="0"/>
              <a:t>No; a square of any integer is always positive.</a:t>
            </a:r>
          </a:p>
          <a:p>
            <a:pPr marL="457200" indent="-457200">
              <a:buAutoNum type="alphaUcPeriod"/>
            </a:pPr>
            <a:r>
              <a:rPr lang="en-US" sz="2400" dirty="0" smtClean="0"/>
              <a:t>Sometimes Yes, sometimes No; it depends on the value of </a:t>
            </a:r>
            <a:r>
              <a:rPr lang="en-US" sz="2400" i="1" dirty="0" smtClean="0"/>
              <a:t>n</a:t>
            </a:r>
            <a:r>
              <a:rPr lang="en-US" sz="2400" dirty="0" smtClean="0"/>
              <a:t>.</a:t>
            </a:r>
          </a:p>
          <a:p>
            <a:pPr marL="457200" indent="-457200">
              <a:buAutoNum type="alphaUcPeriod"/>
            </a:pPr>
            <a:r>
              <a:rPr lang="en-US" sz="2400" dirty="0" smtClean="0"/>
              <a:t>There is not enough information to tell. </a:t>
            </a:r>
          </a:p>
          <a:p>
            <a:pPr marL="457200" indent="-457200">
              <a:buAutoNum type="alphaUcPeriod" startAt="2"/>
            </a:pPr>
            <a:endParaRPr lang="en-US" sz="2400" dirty="0" smtClean="0"/>
          </a:p>
          <a:p>
            <a:pPr>
              <a:buAutoNum type="alphaUcPeriod"/>
            </a:pPr>
            <a:endParaRPr lang="en-US" sz="1800" dirty="0"/>
          </a:p>
        </p:txBody>
      </p:sp>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10</a:t>
            </a:r>
            <a:endParaRPr lang="en-US" sz="4000" b="1" dirty="0"/>
          </a:p>
        </p:txBody>
      </p:sp>
    </p:spTree>
    <p:extLst>
      <p:ext uri="{BB962C8B-B14F-4D97-AF65-F5344CB8AC3E}">
        <p14:creationId xmlns:p14="http://schemas.microsoft.com/office/powerpoint/2010/main" val="26882848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2246769"/>
          </a:xfrm>
          <a:prstGeom prst="rect">
            <a:avLst/>
          </a:prstGeom>
        </p:spPr>
        <p:txBody>
          <a:bodyPr wrap="square">
            <a:spAutoFit/>
          </a:bodyPr>
          <a:lstStyle/>
          <a:p>
            <a:r>
              <a:rPr lang="en-US" sz="2800" b="1" dirty="0" smtClean="0"/>
              <a:t>Rubric:</a:t>
            </a:r>
          </a:p>
          <a:p>
            <a:r>
              <a:rPr lang="en-US" sz="2800" dirty="0" smtClean="0"/>
              <a:t>(1 point) The student selects the correct statement.</a:t>
            </a:r>
          </a:p>
          <a:p>
            <a:endParaRPr lang="en-US" sz="2800" dirty="0" smtClean="0"/>
          </a:p>
          <a:p>
            <a:endParaRPr lang="en-US" sz="2800" b="1" dirty="0"/>
          </a:p>
          <a:p>
            <a:r>
              <a:rPr lang="en-US" sz="2800" b="1" dirty="0" smtClean="0"/>
              <a:t>Answer: </a:t>
            </a:r>
            <a:r>
              <a:rPr lang="en-US" sz="2800" dirty="0" smtClean="0"/>
              <a:t>B </a:t>
            </a:r>
            <a:endParaRPr lang="en-US" sz="28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10 </a:t>
            </a:r>
            <a:r>
              <a:rPr lang="en-US" sz="3600" b="1" dirty="0"/>
              <a:t>Answer</a:t>
            </a:r>
          </a:p>
        </p:txBody>
      </p:sp>
    </p:spTree>
    <p:extLst>
      <p:ext uri="{BB962C8B-B14F-4D97-AF65-F5344CB8AC3E}">
        <p14:creationId xmlns:p14="http://schemas.microsoft.com/office/powerpoint/2010/main" val="2902444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305800" cy="5638800"/>
          </a:xfrm>
        </p:spPr>
        <p:txBody>
          <a:bodyPr>
            <a:noAutofit/>
          </a:bodyPr>
          <a:lstStyle/>
          <a:p>
            <a:pPr marL="0" indent="0">
              <a:buNone/>
            </a:pPr>
            <a:r>
              <a:rPr lang="en-US" sz="2200" dirty="0" smtClean="0"/>
              <a:t>Green paint can be made by mixing yellow paint with blue paint. Two mixtures make the same shade of green if the ratio of yellow to blue is the same. Assume </a:t>
            </a:r>
            <a:r>
              <a:rPr lang="en-US" sz="2200" i="1" dirty="0" smtClean="0"/>
              <a:t>n</a:t>
            </a:r>
            <a:r>
              <a:rPr lang="en-US" sz="2200" dirty="0" smtClean="0"/>
              <a:t> is a positive number. </a:t>
            </a:r>
          </a:p>
          <a:p>
            <a:pPr marL="0" indent="0">
              <a:buNone/>
            </a:pPr>
            <a:endParaRPr lang="en-US" sz="2200" dirty="0"/>
          </a:p>
          <a:p>
            <a:pPr marL="0" indent="0">
              <a:buNone/>
            </a:pPr>
            <a:r>
              <a:rPr lang="en-US" sz="2200" dirty="0" smtClean="0"/>
              <a:t>Identify </a:t>
            </a:r>
            <a:r>
              <a:rPr lang="en-US" sz="2200" b="1" dirty="0" smtClean="0"/>
              <a:t>one or more</a:t>
            </a:r>
            <a:r>
              <a:rPr lang="en-US" sz="2200" dirty="0" smtClean="0"/>
              <a:t> of the mixtures below that will make the same shade of paint as a mixture of 10 liters of yellow paint and 15 liters of blue paint. Answer “Yes” if it will make the same shade of paint, answer “No” if it will not. </a:t>
            </a:r>
          </a:p>
          <a:p>
            <a:pPr>
              <a:buAutoNum type="alphaUcPeriod"/>
            </a:pPr>
            <a:endParaRPr lang="en-US" sz="1600" dirty="0"/>
          </a:p>
        </p:txBody>
      </p:sp>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11</a:t>
            </a:r>
            <a:endParaRPr lang="en-US" sz="40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753" y="4267200"/>
            <a:ext cx="8220205" cy="1841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51951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2246769"/>
          </a:xfrm>
          <a:prstGeom prst="rect">
            <a:avLst/>
          </a:prstGeom>
        </p:spPr>
        <p:txBody>
          <a:bodyPr wrap="square">
            <a:spAutoFit/>
          </a:bodyPr>
          <a:lstStyle/>
          <a:p>
            <a:r>
              <a:rPr lang="en-US" sz="2800" b="1" dirty="0" smtClean="0"/>
              <a:t>Rubric:</a:t>
            </a:r>
          </a:p>
          <a:p>
            <a:r>
              <a:rPr lang="en-US" sz="2800" dirty="0" smtClean="0"/>
              <a:t>(1 point) The student identifies the correct mixture.</a:t>
            </a:r>
          </a:p>
          <a:p>
            <a:endParaRPr lang="en-US" sz="2800" dirty="0" smtClean="0"/>
          </a:p>
          <a:p>
            <a:endParaRPr lang="en-US" sz="2800" b="1" dirty="0"/>
          </a:p>
          <a:p>
            <a:r>
              <a:rPr lang="en-US" sz="2800" b="1" dirty="0" smtClean="0"/>
              <a:t>Answer: </a:t>
            </a:r>
            <a:r>
              <a:rPr lang="en-US" sz="2800" dirty="0" smtClean="0"/>
              <a:t>N, N, Y</a:t>
            </a:r>
            <a:endParaRPr lang="en-US" sz="28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#11 </a:t>
            </a:r>
            <a:r>
              <a:rPr lang="en-US" sz="3600" b="1" dirty="0"/>
              <a:t>Answer</a:t>
            </a:r>
          </a:p>
        </p:txBody>
      </p:sp>
    </p:spTree>
    <p:extLst>
      <p:ext uri="{BB962C8B-B14F-4D97-AF65-F5344CB8AC3E}">
        <p14:creationId xmlns:p14="http://schemas.microsoft.com/office/powerpoint/2010/main" val="37984310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1066800"/>
                <a:ext cx="8305800" cy="5638800"/>
              </a:xfrm>
            </p:spPr>
            <p:txBody>
              <a:bodyPr>
                <a:noAutofit/>
              </a:bodyPr>
              <a:lstStyle/>
              <a:p>
                <a:pPr marL="0" indent="0">
                  <a:buNone/>
                </a:pPr>
                <a:r>
                  <a:rPr lang="en-US" sz="2800" dirty="0" smtClean="0"/>
                  <a:t>Given </a:t>
                </a:r>
                <a14:m>
                  <m:oMath xmlns:m="http://schemas.openxmlformats.org/officeDocument/2006/math">
                    <m:r>
                      <a:rPr lang="en-US" sz="2800" b="0" i="1" smtClean="0">
                        <a:latin typeface="Cambria Math"/>
                      </a:rPr>
                      <m:t>𝑥</m:t>
                    </m:r>
                  </m:oMath>
                </a14:m>
                <a:r>
                  <a:rPr lang="en-US" sz="2800" dirty="0" smtClean="0"/>
                  <a:t> and </a:t>
                </a:r>
                <a14:m>
                  <m:oMath xmlns:m="http://schemas.openxmlformats.org/officeDocument/2006/math">
                    <m:r>
                      <a:rPr lang="en-US" sz="2800" b="0" i="1" smtClean="0">
                        <a:latin typeface="Cambria Math"/>
                      </a:rPr>
                      <m:t>𝑦</m:t>
                    </m:r>
                  </m:oMath>
                </a14:m>
                <a:r>
                  <a:rPr lang="en-US" sz="2800" dirty="0" smtClean="0"/>
                  <a:t> are rational numbers, when is</a:t>
                </a:r>
              </a:p>
              <a:p>
                <a:pPr marL="0" indent="0">
                  <a:buNone/>
                </a:pPr>
                <a:r>
                  <a:rPr lang="en-US" sz="2800" dirty="0" smtClean="0"/>
                  <a:t> </a:t>
                </a:r>
                <a14:m>
                  <m:oMath xmlns:m="http://schemas.openxmlformats.org/officeDocument/2006/math">
                    <m:d>
                      <m:dPr>
                        <m:begChr m:val="|"/>
                        <m:endChr m:val="|"/>
                        <m:ctrlPr>
                          <a:rPr lang="en-US" sz="2800" i="1" smtClean="0">
                            <a:latin typeface="Cambria Math"/>
                          </a:rPr>
                        </m:ctrlPr>
                      </m:dPr>
                      <m:e>
                        <m:r>
                          <a:rPr lang="en-US" sz="2800" b="0" i="1" smtClean="0">
                            <a:latin typeface="Cambria Math"/>
                          </a:rPr>
                          <m:t>𝑥</m:t>
                        </m:r>
                        <m:r>
                          <a:rPr lang="en-US" sz="2800" b="0" i="1" smtClean="0">
                            <a:latin typeface="Cambria Math"/>
                          </a:rPr>
                          <m:t>+</m:t>
                        </m:r>
                        <m:r>
                          <a:rPr lang="en-US" sz="2800" b="0" i="1" smtClean="0">
                            <a:latin typeface="Cambria Math"/>
                          </a:rPr>
                          <m:t>𝑦</m:t>
                        </m:r>
                      </m:e>
                    </m:d>
                    <m:r>
                      <a:rPr lang="en-US" sz="2800" b="0" i="1" smtClean="0">
                        <a:latin typeface="Cambria Math"/>
                      </a:rPr>
                      <m:t>=</m:t>
                    </m:r>
                    <m:d>
                      <m:dPr>
                        <m:begChr m:val="|"/>
                        <m:endChr m:val="|"/>
                        <m:ctrlPr>
                          <a:rPr lang="en-US" sz="2800" b="0" i="1" smtClean="0">
                            <a:latin typeface="Cambria Math"/>
                          </a:rPr>
                        </m:ctrlPr>
                      </m:dPr>
                      <m:e>
                        <m:r>
                          <a:rPr lang="en-US" sz="2800" b="0" i="1" smtClean="0">
                            <a:latin typeface="Cambria Math"/>
                          </a:rPr>
                          <m:t>𝑥</m:t>
                        </m:r>
                      </m:e>
                    </m:d>
                    <m:r>
                      <a:rPr lang="en-US" sz="2800" b="0" i="1" smtClean="0">
                        <a:latin typeface="Cambria Math"/>
                      </a:rPr>
                      <m:t>+</m:t>
                    </m:r>
                    <m:d>
                      <m:dPr>
                        <m:begChr m:val="|"/>
                        <m:endChr m:val="|"/>
                        <m:ctrlPr>
                          <a:rPr lang="en-US" sz="2800" b="0" i="1" smtClean="0">
                            <a:latin typeface="Cambria Math"/>
                          </a:rPr>
                        </m:ctrlPr>
                      </m:dPr>
                      <m:e>
                        <m:r>
                          <a:rPr lang="en-US" sz="2800" b="0" i="1" smtClean="0">
                            <a:latin typeface="Cambria Math"/>
                          </a:rPr>
                          <m:t>𝑦</m:t>
                        </m:r>
                      </m:e>
                    </m:d>
                  </m:oMath>
                </a14:m>
                <a:r>
                  <a:rPr lang="en-US" sz="2800" dirty="0" smtClean="0"/>
                  <a:t> true?</a:t>
                </a:r>
              </a:p>
              <a:p>
                <a:pPr marL="0" indent="0">
                  <a:buNone/>
                </a:pPr>
                <a:endParaRPr lang="en-US" sz="2800" dirty="0"/>
              </a:p>
              <a:p>
                <a:pPr marL="514350" indent="-514350">
                  <a:buAutoNum type="alphaUcPeriod"/>
                </a:pPr>
                <a:r>
                  <a:rPr lang="en-US" sz="2800" dirty="0" smtClean="0"/>
                  <a:t>This is never true.</a:t>
                </a:r>
              </a:p>
              <a:p>
                <a:pPr marL="514350" indent="-514350">
                  <a:buAutoNum type="alphaUcPeriod"/>
                </a:pPr>
                <a:r>
                  <a:rPr lang="en-US" sz="2800" dirty="0" smtClean="0"/>
                  <a:t>This is always true.</a:t>
                </a:r>
              </a:p>
              <a:p>
                <a:pPr marL="514350" indent="-514350">
                  <a:buAutoNum type="alphaUcPeriod"/>
                </a:pPr>
                <a:r>
                  <a:rPr lang="en-US" sz="2800" dirty="0" smtClean="0"/>
                  <a:t>This is true when </a:t>
                </a:r>
                <a14:m>
                  <m:oMath xmlns:m="http://schemas.openxmlformats.org/officeDocument/2006/math">
                    <m:r>
                      <a:rPr lang="en-US" sz="2800" b="0" i="1" smtClean="0">
                        <a:latin typeface="Cambria Math"/>
                      </a:rPr>
                      <m:t>𝑥</m:t>
                    </m:r>
                  </m:oMath>
                </a14:m>
                <a:r>
                  <a:rPr lang="en-US" sz="2800" dirty="0" smtClean="0"/>
                  <a:t> and </a:t>
                </a:r>
                <a14:m>
                  <m:oMath xmlns:m="http://schemas.openxmlformats.org/officeDocument/2006/math">
                    <m:r>
                      <a:rPr lang="en-US" sz="2800" b="0" i="1" smtClean="0">
                        <a:latin typeface="Cambria Math"/>
                      </a:rPr>
                      <m:t>𝑦</m:t>
                    </m:r>
                  </m:oMath>
                </a14:m>
                <a:r>
                  <a:rPr lang="en-US" sz="2800" dirty="0" smtClean="0"/>
                  <a:t> have opposite signs.</a:t>
                </a:r>
              </a:p>
              <a:p>
                <a:pPr marL="514350" indent="-514350">
                  <a:buFont typeface="Arial" pitchFamily="34" charset="0"/>
                  <a:buAutoNum type="alphaUcPeriod"/>
                </a:pPr>
                <a:r>
                  <a:rPr lang="en-US" sz="2800" dirty="0"/>
                  <a:t>This is true when </a:t>
                </a:r>
                <a14:m>
                  <m:oMath xmlns:m="http://schemas.openxmlformats.org/officeDocument/2006/math">
                    <m:r>
                      <a:rPr lang="en-US" sz="2800" i="1">
                        <a:latin typeface="Cambria Math"/>
                      </a:rPr>
                      <m:t>𝑥</m:t>
                    </m:r>
                  </m:oMath>
                </a14:m>
                <a:r>
                  <a:rPr lang="en-US" sz="2800" dirty="0"/>
                  <a:t> and </a:t>
                </a:r>
                <a14:m>
                  <m:oMath xmlns:m="http://schemas.openxmlformats.org/officeDocument/2006/math">
                    <m:r>
                      <a:rPr lang="en-US" sz="2800" i="1">
                        <a:latin typeface="Cambria Math"/>
                      </a:rPr>
                      <m:t>𝑦</m:t>
                    </m:r>
                  </m:oMath>
                </a14:m>
                <a:r>
                  <a:rPr lang="en-US" sz="2800" dirty="0"/>
                  <a:t> have </a:t>
                </a:r>
                <a:r>
                  <a:rPr lang="en-US" sz="2800" dirty="0" smtClean="0"/>
                  <a:t>the same sign.</a:t>
                </a:r>
              </a:p>
              <a:p>
                <a:pPr marL="0" indent="0">
                  <a:buNone/>
                </a:pPr>
                <a:endParaRPr lang="en-US" sz="2800" dirty="0"/>
              </a:p>
              <a:p>
                <a:pPr marL="0" indent="0">
                  <a:buNone/>
                </a:pPr>
                <a:endParaRPr lang="en-US" sz="2800" dirty="0" smtClean="0"/>
              </a:p>
              <a:p>
                <a:pPr>
                  <a:buAutoNum type="alphaUcPeriod"/>
                </a:pPr>
                <a:endParaRPr lang="en-US"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1066800"/>
                <a:ext cx="8305800" cy="5638800"/>
              </a:xfrm>
              <a:blipFill rotWithShape="1">
                <a:blip r:embed="rId3"/>
                <a:stretch>
                  <a:fillRect l="-1542" t="-973"/>
                </a:stretch>
              </a:blipFill>
            </p:spPr>
            <p:txBody>
              <a:bodyPr/>
              <a:lstStyle/>
              <a:p>
                <a:r>
                  <a:rPr lang="en-US">
                    <a:noFill/>
                  </a:rPr>
                  <a:t> </a:t>
                </a:r>
              </a:p>
            </p:txBody>
          </p:sp>
        </mc:Fallback>
      </mc:AlternateContent>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12</a:t>
            </a:r>
            <a:endParaRPr lang="en-US" sz="4000" b="1" dirty="0"/>
          </a:p>
        </p:txBody>
      </p:sp>
    </p:spTree>
    <p:extLst>
      <p:ext uri="{BB962C8B-B14F-4D97-AF65-F5344CB8AC3E}">
        <p14:creationId xmlns:p14="http://schemas.microsoft.com/office/powerpoint/2010/main" val="17560780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2246769"/>
          </a:xfrm>
          <a:prstGeom prst="rect">
            <a:avLst/>
          </a:prstGeom>
        </p:spPr>
        <p:txBody>
          <a:bodyPr wrap="square">
            <a:spAutoFit/>
          </a:bodyPr>
          <a:lstStyle/>
          <a:p>
            <a:r>
              <a:rPr lang="en-US" sz="2800" b="1" dirty="0" smtClean="0"/>
              <a:t>Rubric:</a:t>
            </a:r>
          </a:p>
          <a:p>
            <a:r>
              <a:rPr lang="en-US" sz="2800" dirty="0" smtClean="0"/>
              <a:t>(1 point) The student selects the correct statement.</a:t>
            </a:r>
          </a:p>
          <a:p>
            <a:endParaRPr lang="en-US" sz="2800" dirty="0" smtClean="0"/>
          </a:p>
          <a:p>
            <a:endParaRPr lang="en-US" sz="2800" b="1" dirty="0"/>
          </a:p>
          <a:p>
            <a:r>
              <a:rPr lang="en-US" sz="2800" b="1" dirty="0" smtClean="0"/>
              <a:t>Answer: </a:t>
            </a:r>
            <a:r>
              <a:rPr lang="en-US" sz="2800" dirty="0" smtClean="0"/>
              <a:t>D</a:t>
            </a:r>
            <a:endParaRPr lang="en-US" sz="28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12 </a:t>
            </a:r>
            <a:r>
              <a:rPr lang="en-US" sz="3600" b="1" dirty="0"/>
              <a:t>Answer</a:t>
            </a:r>
          </a:p>
        </p:txBody>
      </p:sp>
    </p:spTree>
    <p:extLst>
      <p:ext uri="{BB962C8B-B14F-4D97-AF65-F5344CB8AC3E}">
        <p14:creationId xmlns:p14="http://schemas.microsoft.com/office/powerpoint/2010/main" val="10957015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305800" cy="5638800"/>
          </a:xfrm>
        </p:spPr>
        <p:txBody>
          <a:bodyPr>
            <a:noAutofit/>
          </a:bodyPr>
          <a:lstStyle/>
          <a:p>
            <a:pPr marL="0" indent="0">
              <a:buNone/>
            </a:pPr>
            <a:r>
              <a:rPr lang="en-US" sz="2100" dirty="0" smtClean="0"/>
              <a:t>Dena is trying to solve this problem: </a:t>
            </a:r>
          </a:p>
          <a:p>
            <a:pPr marL="0" indent="0">
              <a:buNone/>
            </a:pPr>
            <a:r>
              <a:rPr lang="en-US" sz="2100" dirty="0"/>
              <a:t>	</a:t>
            </a:r>
            <a:r>
              <a:rPr lang="en-US" sz="2100" dirty="0" smtClean="0"/>
              <a:t>A store has a sale where every item has a sale price that is 	20% 	less than the original price. Write an expression that represents 	the sale price of an item if the regular price is </a:t>
            </a:r>
            <a:r>
              <a:rPr lang="en-US" sz="2100" i="1" dirty="0" smtClean="0"/>
              <a:t>p</a:t>
            </a:r>
            <a:r>
              <a:rPr lang="en-US" sz="2100" dirty="0" smtClean="0"/>
              <a:t> dollars.</a:t>
            </a:r>
          </a:p>
          <a:p>
            <a:pPr marL="0" indent="0">
              <a:buNone/>
            </a:pPr>
            <a:endParaRPr lang="en-US" sz="2100" dirty="0"/>
          </a:p>
          <a:p>
            <a:pPr marL="0" indent="0">
              <a:buNone/>
            </a:pPr>
            <a:r>
              <a:rPr lang="en-US" sz="2100" dirty="0" smtClean="0"/>
              <a:t>Dena said, “To find 20% of a number, I should multiply by 0.20. So the sale price of an item will be 0.20</a:t>
            </a:r>
            <a:r>
              <a:rPr lang="en-US" sz="2100" i="1" dirty="0" smtClean="0"/>
              <a:t>p</a:t>
            </a:r>
            <a:r>
              <a:rPr lang="en-US" sz="2100" dirty="0" smtClean="0"/>
              <a:t>.”</a:t>
            </a:r>
          </a:p>
          <a:p>
            <a:pPr marL="0" indent="0">
              <a:buNone/>
            </a:pPr>
            <a:endParaRPr lang="en-US" sz="2100" dirty="0"/>
          </a:p>
          <a:p>
            <a:pPr marL="0" indent="0">
              <a:buNone/>
            </a:pPr>
            <a:r>
              <a:rPr lang="en-US" sz="2100" dirty="0" smtClean="0"/>
              <a:t>Which statement best describe Dena’s reasoning?</a:t>
            </a:r>
          </a:p>
          <a:p>
            <a:pPr marL="457200" indent="-457200">
              <a:buAutoNum type="alphaUcPeriod"/>
            </a:pPr>
            <a:r>
              <a:rPr lang="en-US" sz="2100" dirty="0" smtClean="0"/>
              <a:t>Dena is correct.</a:t>
            </a:r>
          </a:p>
          <a:p>
            <a:pPr marL="457200" indent="-457200">
              <a:buAutoNum type="alphaUcPeriod"/>
            </a:pPr>
            <a:r>
              <a:rPr lang="en-US" sz="2100" dirty="0" smtClean="0"/>
              <a:t>Dena needs to subtract 0.20</a:t>
            </a:r>
            <a:r>
              <a:rPr lang="en-US" sz="2100" i="1" dirty="0" smtClean="0"/>
              <a:t>p</a:t>
            </a:r>
            <a:r>
              <a:rPr lang="en-US" sz="2100" dirty="0" smtClean="0"/>
              <a:t> from the regular price, </a:t>
            </a:r>
            <a:r>
              <a:rPr lang="en-US" sz="2100" i="1" dirty="0" smtClean="0"/>
              <a:t>p</a:t>
            </a:r>
            <a:r>
              <a:rPr lang="en-US" sz="2100" dirty="0" smtClean="0"/>
              <a:t>.</a:t>
            </a:r>
          </a:p>
          <a:p>
            <a:pPr marL="457200" indent="-457200">
              <a:buAutoNum type="alphaUcPeriod"/>
            </a:pPr>
            <a:r>
              <a:rPr lang="en-US" sz="2100" dirty="0" smtClean="0"/>
              <a:t>Dena should calculate the sale price as 20</a:t>
            </a:r>
            <a:r>
              <a:rPr lang="en-US" sz="2100" i="1" dirty="0" smtClean="0"/>
              <a:t>p</a:t>
            </a:r>
            <a:r>
              <a:rPr lang="en-US" sz="2100" dirty="0" smtClean="0"/>
              <a:t> and then divided by 100.</a:t>
            </a:r>
          </a:p>
          <a:p>
            <a:pPr marL="457200" indent="-457200">
              <a:buAutoNum type="alphaUcPeriod"/>
            </a:pPr>
            <a:r>
              <a:rPr lang="en-US" sz="2100" dirty="0" smtClean="0"/>
              <a:t>Dena is trying to solve an impossible problem because it doesn’t say what the regular price is.</a:t>
            </a:r>
          </a:p>
          <a:p>
            <a:pPr marL="0" indent="0">
              <a:buNone/>
            </a:pPr>
            <a:endParaRPr lang="en-US" sz="2100" dirty="0" smtClean="0"/>
          </a:p>
          <a:p>
            <a:pPr marL="0" indent="0">
              <a:buNone/>
            </a:pPr>
            <a:endParaRPr lang="en-US" sz="2100" dirty="0"/>
          </a:p>
          <a:p>
            <a:pPr marL="0" indent="0">
              <a:buNone/>
            </a:pPr>
            <a:endParaRPr lang="en-US" sz="2100" dirty="0" smtClean="0"/>
          </a:p>
          <a:p>
            <a:pPr>
              <a:buAutoNum type="alphaUcPeriod"/>
            </a:pPr>
            <a:endParaRPr lang="en-US" sz="2100" dirty="0"/>
          </a:p>
        </p:txBody>
      </p:sp>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13</a:t>
            </a:r>
            <a:endParaRPr lang="en-US" sz="4000" b="1" dirty="0"/>
          </a:p>
        </p:txBody>
      </p:sp>
    </p:spTree>
    <p:extLst>
      <p:ext uri="{BB962C8B-B14F-4D97-AF65-F5344CB8AC3E}">
        <p14:creationId xmlns:p14="http://schemas.microsoft.com/office/powerpoint/2010/main" val="1310582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2677656"/>
          </a:xfrm>
          <a:prstGeom prst="rect">
            <a:avLst/>
          </a:prstGeom>
        </p:spPr>
        <p:txBody>
          <a:bodyPr wrap="square">
            <a:spAutoFit/>
          </a:bodyPr>
          <a:lstStyle/>
          <a:p>
            <a:r>
              <a:rPr lang="en-US" sz="2800" b="1" dirty="0" smtClean="0"/>
              <a:t>Rubric:</a:t>
            </a:r>
          </a:p>
          <a:p>
            <a:r>
              <a:rPr lang="en-US" sz="2800" dirty="0" smtClean="0"/>
              <a:t>(1 point) The student selects the statement that represents correct reasoning.</a:t>
            </a:r>
          </a:p>
          <a:p>
            <a:endParaRPr lang="en-US" sz="2800" dirty="0" smtClean="0"/>
          </a:p>
          <a:p>
            <a:endParaRPr lang="en-US" sz="2800" b="1" dirty="0"/>
          </a:p>
          <a:p>
            <a:r>
              <a:rPr lang="en-US" sz="2800" b="1" dirty="0" smtClean="0"/>
              <a:t>Answer: </a:t>
            </a:r>
            <a:r>
              <a:rPr lang="en-US" sz="2800" dirty="0"/>
              <a:t>B</a:t>
            </a:r>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13 </a:t>
            </a:r>
            <a:r>
              <a:rPr lang="en-US" sz="3600" b="1" dirty="0"/>
              <a:t>Answer</a:t>
            </a:r>
          </a:p>
        </p:txBody>
      </p:sp>
    </p:spTree>
    <p:extLst>
      <p:ext uri="{BB962C8B-B14F-4D97-AF65-F5344CB8AC3E}">
        <p14:creationId xmlns:p14="http://schemas.microsoft.com/office/powerpoint/2010/main" val="22075441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914400"/>
                <a:ext cx="8229600" cy="762000"/>
              </a:xfrm>
            </p:spPr>
            <p:txBody>
              <a:bodyPr>
                <a:normAutofit/>
              </a:bodyPr>
              <a:lstStyle/>
              <a:p>
                <a:pPr algn="l"/>
                <a:r>
                  <a:rPr lang="en-US" sz="1900" dirty="0" smtClean="0">
                    <a:latin typeface="Calibri (Body)"/>
                  </a:rPr>
                  <a:t>Clyde and Lily were solving the equation </a:t>
                </a:r>
                <a14:m>
                  <m:oMath xmlns:m="http://schemas.openxmlformats.org/officeDocument/2006/math">
                    <m:f>
                      <m:fPr>
                        <m:ctrlPr>
                          <a:rPr lang="en-US" sz="1900" i="1" smtClean="0">
                            <a:latin typeface="Cambria Math"/>
                          </a:rPr>
                        </m:ctrlPr>
                      </m:fPr>
                      <m:num>
                        <m:r>
                          <a:rPr lang="en-US" sz="1900" b="0" i="1" smtClean="0">
                            <a:latin typeface="Cambria Math"/>
                          </a:rPr>
                          <m:t>8</m:t>
                        </m:r>
                      </m:num>
                      <m:den>
                        <m:r>
                          <a:rPr lang="en-US" sz="1900" b="0" i="1" smtClean="0">
                            <a:latin typeface="Cambria Math"/>
                          </a:rPr>
                          <m:t>9</m:t>
                        </m:r>
                      </m:den>
                    </m:f>
                    <m:r>
                      <a:rPr lang="en-US" sz="1900" i="1" smtClean="0">
                        <a:latin typeface="Cambria Math"/>
                        <a:ea typeface="Cambria Math"/>
                      </a:rPr>
                      <m:t>÷</m:t>
                    </m:r>
                    <m:f>
                      <m:fPr>
                        <m:ctrlPr>
                          <a:rPr lang="en-US" sz="1900" i="1" smtClean="0">
                            <a:latin typeface="Cambria Math"/>
                            <a:ea typeface="Cambria Math"/>
                          </a:rPr>
                        </m:ctrlPr>
                      </m:fPr>
                      <m:num>
                        <m:r>
                          <a:rPr lang="en-US" sz="1900" b="0" i="1" smtClean="0">
                            <a:latin typeface="Cambria Math"/>
                            <a:ea typeface="Cambria Math"/>
                          </a:rPr>
                          <m:t>1</m:t>
                        </m:r>
                      </m:num>
                      <m:den>
                        <m:r>
                          <a:rPr lang="en-US" sz="1900" b="0" i="1" smtClean="0">
                            <a:latin typeface="Cambria Math"/>
                            <a:ea typeface="Cambria Math"/>
                          </a:rPr>
                          <m:t>2</m:t>
                        </m:r>
                      </m:den>
                    </m:f>
                    <m:r>
                      <a:rPr lang="en-US" sz="1900" b="0" i="1" smtClean="0">
                        <a:latin typeface="Cambria Math"/>
                        <a:ea typeface="Cambria Math"/>
                      </a:rPr>
                      <m:t>=</m:t>
                    </m:r>
                    <m:r>
                      <a:rPr lang="en-US" sz="1900" b="0" i="1" smtClean="0">
                        <a:latin typeface="Cambria Math"/>
                        <a:ea typeface="Cambria Math"/>
                      </a:rPr>
                      <m:t>𝑥</m:t>
                    </m:r>
                  </m:oMath>
                </a14:m>
                <a:endParaRPr lang="en-US" sz="1900" dirty="0">
                  <a:latin typeface="Calibri (Body)"/>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914400"/>
                <a:ext cx="8229600" cy="762000"/>
              </a:xfrm>
              <a:blipFill rotWithShape="1">
                <a:blip r:embed="rId3"/>
                <a:stretch>
                  <a:fillRect l="-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sz="half" idx="1"/>
              </p:nvPr>
            </p:nvSpPr>
            <p:spPr>
              <a:xfrm>
                <a:off x="457200" y="1600201"/>
                <a:ext cx="4038600" cy="2438400"/>
              </a:xfrm>
            </p:spPr>
            <p:txBody>
              <a:bodyPr>
                <a:noAutofit/>
              </a:bodyPr>
              <a:lstStyle/>
              <a:p>
                <a:pPr marL="0" indent="0">
                  <a:buNone/>
                </a:pPr>
                <a:r>
                  <a:rPr lang="en-US" sz="1600" dirty="0" smtClean="0">
                    <a:latin typeface="Calibri (Body)"/>
                  </a:rPr>
                  <a:t>Clyde said, “I can think of this division problem as a multiplication problem.” Then he wrote:</a:t>
                </a:r>
              </a:p>
              <a:p>
                <a:pPr marL="0" indent="0">
                  <a:buNone/>
                </a:pPr>
                <a:r>
                  <a:rPr lang="en-US" sz="1600" dirty="0" smtClean="0">
                    <a:latin typeface="Calibri (Body)"/>
                  </a:rPr>
                  <a:t>Step 1: </a:t>
                </a:r>
                <a14:m>
                  <m:oMath xmlns:m="http://schemas.openxmlformats.org/officeDocument/2006/math">
                    <m:f>
                      <m:fPr>
                        <m:ctrlPr>
                          <a:rPr lang="en-US" sz="1600" i="1" smtClean="0">
                            <a:latin typeface="Cambria Math"/>
                          </a:rPr>
                        </m:ctrlPr>
                      </m:fPr>
                      <m:num>
                        <m:r>
                          <a:rPr lang="en-US" sz="1600" b="0" i="1" smtClean="0">
                            <a:latin typeface="Cambria Math"/>
                          </a:rPr>
                          <m:t>8</m:t>
                        </m:r>
                      </m:num>
                      <m:den>
                        <m:r>
                          <a:rPr lang="en-US" sz="1600" b="0" i="1" smtClean="0">
                            <a:latin typeface="Cambria Math"/>
                          </a:rPr>
                          <m:t>9</m:t>
                        </m:r>
                      </m:den>
                    </m:f>
                    <m:r>
                      <a:rPr lang="en-US" sz="1600" i="1" smtClean="0">
                        <a:latin typeface="Cambria Math"/>
                        <a:ea typeface="Cambria Math"/>
                      </a:rPr>
                      <m:t>÷</m:t>
                    </m:r>
                    <m:f>
                      <m:fPr>
                        <m:ctrlPr>
                          <a:rPr lang="en-US" sz="1600" i="1" smtClean="0">
                            <a:latin typeface="Cambria Math"/>
                            <a:ea typeface="Cambria Math"/>
                          </a:rPr>
                        </m:ctrlPr>
                      </m:fPr>
                      <m:num>
                        <m:r>
                          <a:rPr lang="en-US" sz="1600" b="0" i="1" smtClean="0">
                            <a:latin typeface="Cambria Math"/>
                            <a:ea typeface="Cambria Math"/>
                          </a:rPr>
                          <m:t>1</m:t>
                        </m:r>
                      </m:num>
                      <m:den>
                        <m:r>
                          <a:rPr lang="en-US" sz="1600" b="0" i="1" smtClean="0">
                            <a:latin typeface="Cambria Math"/>
                            <a:ea typeface="Cambria Math"/>
                          </a:rPr>
                          <m:t>2</m:t>
                        </m:r>
                      </m:den>
                    </m:f>
                    <m:r>
                      <a:rPr lang="en-US" sz="1600" b="0" i="1" smtClean="0">
                        <a:latin typeface="Cambria Math"/>
                        <a:ea typeface="Cambria Math"/>
                      </a:rPr>
                      <m:t>=</m:t>
                    </m:r>
                    <m:r>
                      <a:rPr lang="en-US" sz="1600" b="0" i="1" smtClean="0">
                        <a:latin typeface="Cambria Math"/>
                        <a:ea typeface="Cambria Math"/>
                      </a:rPr>
                      <m:t>𝑥</m:t>
                    </m:r>
                  </m:oMath>
                </a14:m>
                <a:endParaRPr lang="en-US" sz="1600" dirty="0" smtClean="0">
                  <a:latin typeface="Calibri (Body)"/>
                </a:endParaRPr>
              </a:p>
              <a:p>
                <a:pPr marL="0" indent="0">
                  <a:buNone/>
                </a:pPr>
                <a:endParaRPr lang="en-US" sz="1600" dirty="0">
                  <a:latin typeface="Calibri (Body)"/>
                </a:endParaRPr>
              </a:p>
              <a:p>
                <a:pPr marL="0" indent="0">
                  <a:buNone/>
                </a:pPr>
                <a:r>
                  <a:rPr lang="en-US" sz="1600" dirty="0" smtClean="0">
                    <a:latin typeface="Calibri (Body)"/>
                  </a:rPr>
                  <a:t>Step 2: </a:t>
                </a:r>
                <a14:m>
                  <m:oMath xmlns:m="http://schemas.openxmlformats.org/officeDocument/2006/math">
                    <m:f>
                      <m:fPr>
                        <m:ctrlPr>
                          <a:rPr lang="en-US" sz="1600" i="1" smtClean="0">
                            <a:latin typeface="Cambria Math"/>
                          </a:rPr>
                        </m:ctrlPr>
                      </m:fPr>
                      <m:num>
                        <m:r>
                          <a:rPr lang="en-US" sz="1600" b="0" i="1" smtClean="0">
                            <a:latin typeface="Cambria Math"/>
                          </a:rPr>
                          <m:t>1</m:t>
                        </m:r>
                      </m:num>
                      <m:den>
                        <m:r>
                          <a:rPr lang="en-US" sz="1600" b="0" i="1" smtClean="0">
                            <a:latin typeface="Cambria Math"/>
                          </a:rPr>
                          <m:t>2</m:t>
                        </m:r>
                      </m:den>
                    </m:f>
                    <m:r>
                      <a:rPr lang="en-US" sz="1600" b="0" i="1" smtClean="0">
                        <a:latin typeface="Cambria Math"/>
                      </a:rPr>
                      <m:t>𝑥</m:t>
                    </m:r>
                    <m:r>
                      <a:rPr lang="en-US" sz="1600" b="0" i="1" smtClean="0">
                        <a:latin typeface="Cambria Math"/>
                      </a:rPr>
                      <m:t>=</m:t>
                    </m:r>
                    <m:f>
                      <m:fPr>
                        <m:ctrlPr>
                          <a:rPr lang="en-US" sz="1600" b="0" i="1" smtClean="0">
                            <a:latin typeface="Cambria Math"/>
                          </a:rPr>
                        </m:ctrlPr>
                      </m:fPr>
                      <m:num>
                        <m:r>
                          <a:rPr lang="en-US" sz="1600" b="0" i="1" smtClean="0">
                            <a:latin typeface="Cambria Math"/>
                          </a:rPr>
                          <m:t>8</m:t>
                        </m:r>
                      </m:num>
                      <m:den>
                        <m:r>
                          <a:rPr lang="en-US" sz="1600" b="0" i="1" smtClean="0">
                            <a:latin typeface="Cambria Math"/>
                          </a:rPr>
                          <m:t>9</m:t>
                        </m:r>
                      </m:den>
                    </m:f>
                  </m:oMath>
                </a14:m>
                <a:endParaRPr lang="en-US" sz="1600" dirty="0" smtClean="0">
                  <a:latin typeface="Calibri (Body)"/>
                </a:endParaRPr>
              </a:p>
              <a:p>
                <a:pPr marL="0" indent="0">
                  <a:buNone/>
                </a:pPr>
                <a:endParaRPr lang="en-US" sz="1600" dirty="0">
                  <a:latin typeface="Calibri (Body)"/>
                </a:endParaRPr>
              </a:p>
              <a:p>
                <a:pPr marL="0" indent="0">
                  <a:buNone/>
                </a:pPr>
                <a:r>
                  <a:rPr lang="en-US" sz="1600" dirty="0" smtClean="0">
                    <a:latin typeface="Calibri (Body)"/>
                  </a:rPr>
                  <a:t>Step 3: </a:t>
                </a:r>
                <a14:m>
                  <m:oMath xmlns:m="http://schemas.openxmlformats.org/officeDocument/2006/math">
                    <m:r>
                      <a:rPr lang="en-US" sz="1600" b="0" i="1" smtClean="0">
                        <a:latin typeface="Cambria Math"/>
                      </a:rPr>
                      <m:t>2</m:t>
                    </m:r>
                    <m:d>
                      <m:dPr>
                        <m:ctrlPr>
                          <a:rPr lang="en-US" sz="1600" b="0" i="1" smtClean="0">
                            <a:latin typeface="Cambria Math"/>
                          </a:rPr>
                        </m:ctrlPr>
                      </m:dPr>
                      <m:e>
                        <m:f>
                          <m:fPr>
                            <m:ctrlPr>
                              <a:rPr lang="en-US" sz="1600" b="0" i="1" smtClean="0">
                                <a:latin typeface="Cambria Math"/>
                              </a:rPr>
                            </m:ctrlPr>
                          </m:fPr>
                          <m:num>
                            <m:r>
                              <a:rPr lang="en-US" sz="1600" b="0" i="1" smtClean="0">
                                <a:latin typeface="Cambria Math"/>
                              </a:rPr>
                              <m:t>1</m:t>
                            </m:r>
                          </m:num>
                          <m:den>
                            <m:r>
                              <a:rPr lang="en-US" sz="1600" b="0" i="1" smtClean="0">
                                <a:latin typeface="Cambria Math"/>
                              </a:rPr>
                              <m:t>2</m:t>
                            </m:r>
                          </m:den>
                        </m:f>
                        <m:r>
                          <a:rPr lang="en-US" sz="1600" b="0" i="1" smtClean="0">
                            <a:latin typeface="Cambria Math"/>
                          </a:rPr>
                          <m:t>𝑥</m:t>
                        </m:r>
                      </m:e>
                    </m:d>
                    <m:r>
                      <a:rPr lang="en-US" sz="1600" b="0" i="1" smtClean="0">
                        <a:latin typeface="Cambria Math"/>
                      </a:rPr>
                      <m:t>=2(</m:t>
                    </m:r>
                    <m:f>
                      <m:fPr>
                        <m:ctrlPr>
                          <a:rPr lang="en-US" sz="1600" b="0" i="1" smtClean="0">
                            <a:latin typeface="Cambria Math"/>
                          </a:rPr>
                        </m:ctrlPr>
                      </m:fPr>
                      <m:num>
                        <m:r>
                          <a:rPr lang="en-US" sz="1600" b="0" i="1" smtClean="0">
                            <a:latin typeface="Cambria Math"/>
                          </a:rPr>
                          <m:t>8</m:t>
                        </m:r>
                      </m:num>
                      <m:den>
                        <m:r>
                          <a:rPr lang="en-US" sz="1600" b="0" i="1" smtClean="0">
                            <a:latin typeface="Cambria Math"/>
                          </a:rPr>
                          <m:t>9</m:t>
                        </m:r>
                      </m:den>
                    </m:f>
                    <m:r>
                      <a:rPr lang="en-US" sz="1600" b="0" i="1" smtClean="0">
                        <a:latin typeface="Cambria Math"/>
                      </a:rPr>
                      <m:t>)</m:t>
                    </m:r>
                  </m:oMath>
                </a14:m>
                <a:endParaRPr lang="en-US" sz="1600" dirty="0" smtClean="0">
                  <a:latin typeface="Calibri (Body)"/>
                </a:endParaRPr>
              </a:p>
              <a:p>
                <a:pPr marL="0" indent="0">
                  <a:buNone/>
                </a:pPr>
                <a:endParaRPr lang="en-US" sz="1600" dirty="0">
                  <a:latin typeface="Calibri (Body)"/>
                </a:endParaRPr>
              </a:p>
              <a:p>
                <a:pPr marL="0" indent="0">
                  <a:buNone/>
                </a:pPr>
                <a:r>
                  <a:rPr lang="en-US" sz="1600" dirty="0" smtClean="0">
                    <a:latin typeface="Calibri (Body)"/>
                  </a:rPr>
                  <a:t>Step 4: </a:t>
                </a:r>
                <a14:m>
                  <m:oMath xmlns:m="http://schemas.openxmlformats.org/officeDocument/2006/math">
                    <m:r>
                      <a:rPr lang="en-US" sz="1600" b="0" i="1" smtClean="0">
                        <a:latin typeface="Cambria Math"/>
                      </a:rPr>
                      <m:t>𝑥</m:t>
                    </m:r>
                    <m:r>
                      <a:rPr lang="en-US" sz="1600" b="0" i="1" smtClean="0">
                        <a:latin typeface="Cambria Math"/>
                      </a:rPr>
                      <m:t>=</m:t>
                    </m:r>
                    <m:f>
                      <m:fPr>
                        <m:ctrlPr>
                          <a:rPr lang="en-US" sz="1600" b="0" i="1" smtClean="0">
                            <a:latin typeface="Cambria Math"/>
                          </a:rPr>
                        </m:ctrlPr>
                      </m:fPr>
                      <m:num>
                        <m:r>
                          <a:rPr lang="en-US" sz="1600" b="0" i="1" smtClean="0">
                            <a:latin typeface="Cambria Math"/>
                          </a:rPr>
                          <m:t>16</m:t>
                        </m:r>
                      </m:num>
                      <m:den>
                        <m:r>
                          <a:rPr lang="en-US" sz="1600" b="0" i="1" smtClean="0">
                            <a:latin typeface="Cambria Math"/>
                          </a:rPr>
                          <m:t>9</m:t>
                        </m:r>
                      </m:den>
                    </m:f>
                  </m:oMath>
                </a14:m>
                <a:endParaRPr lang="en-US" sz="1600" dirty="0" smtClean="0">
                  <a:latin typeface="Calibri (Body)"/>
                </a:endParaRPr>
              </a:p>
            </p:txBody>
          </p:sp>
        </mc:Choice>
        <mc:Fallback xmlns="">
          <p:sp>
            <p:nvSpPr>
              <p:cNvPr id="3" name="Content Placeholder 2"/>
              <p:cNvSpPr>
                <a:spLocks noGrp="1" noRot="1" noChangeAspect="1" noMove="1" noResize="1" noEditPoints="1" noAdjustHandles="1" noChangeArrowheads="1" noChangeShapeType="1" noTextEdit="1"/>
              </p:cNvSpPr>
              <p:nvPr>
                <p:ph sz="half" idx="1"/>
              </p:nvPr>
            </p:nvSpPr>
            <p:spPr>
              <a:xfrm>
                <a:off x="457200" y="1600201"/>
                <a:ext cx="4038600" cy="2438400"/>
              </a:xfrm>
              <a:blipFill rotWithShape="1">
                <a:blip r:embed="rId4"/>
                <a:stretch>
                  <a:fillRect l="-754" t="-750" r="-1508" b="-39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ontent Placeholder 3"/>
              <p:cNvSpPr>
                <a:spLocks noGrp="1"/>
              </p:cNvSpPr>
              <p:nvPr>
                <p:ph sz="half" idx="2"/>
              </p:nvPr>
            </p:nvSpPr>
            <p:spPr/>
            <p:txBody>
              <a:bodyPr>
                <a:normAutofit/>
              </a:bodyPr>
              <a:lstStyle/>
              <a:p>
                <a:pPr marL="0" indent="0">
                  <a:buNone/>
                </a:pPr>
                <a:r>
                  <a:rPr lang="en-US" sz="1600" dirty="0" smtClean="0">
                    <a:latin typeface="Calibri (Body)"/>
                  </a:rPr>
                  <a:t>Lily said, “You need to invert and multiply.” Then she wrote:</a:t>
                </a:r>
              </a:p>
              <a:p>
                <a:pPr marL="0" indent="0">
                  <a:buNone/>
                </a:pPr>
                <a:r>
                  <a:rPr lang="en-US" sz="1600" dirty="0" smtClean="0">
                    <a:latin typeface="Calibri (Body)"/>
                  </a:rPr>
                  <a:t>Step 1:  </a:t>
                </a:r>
                <a14:m>
                  <m:oMath xmlns:m="http://schemas.openxmlformats.org/officeDocument/2006/math">
                    <m:f>
                      <m:fPr>
                        <m:ctrlPr>
                          <a:rPr lang="en-US" sz="1600" i="1">
                            <a:latin typeface="Cambria Math"/>
                          </a:rPr>
                        </m:ctrlPr>
                      </m:fPr>
                      <m:num>
                        <m:r>
                          <a:rPr lang="en-US" sz="1600" i="1">
                            <a:latin typeface="Cambria Math"/>
                          </a:rPr>
                          <m:t>8</m:t>
                        </m:r>
                      </m:num>
                      <m:den>
                        <m:r>
                          <a:rPr lang="en-US" sz="1600" i="1">
                            <a:latin typeface="Cambria Math"/>
                          </a:rPr>
                          <m:t>9</m:t>
                        </m:r>
                      </m:den>
                    </m:f>
                    <m:r>
                      <a:rPr lang="en-US" sz="1600" i="1">
                        <a:latin typeface="Cambria Math"/>
                        <a:ea typeface="Cambria Math"/>
                      </a:rPr>
                      <m:t>÷</m:t>
                    </m:r>
                    <m:f>
                      <m:fPr>
                        <m:ctrlPr>
                          <a:rPr lang="en-US" sz="1600" i="1">
                            <a:latin typeface="Cambria Math"/>
                            <a:ea typeface="Cambria Math"/>
                          </a:rPr>
                        </m:ctrlPr>
                      </m:fPr>
                      <m:num>
                        <m:r>
                          <a:rPr lang="en-US" sz="1600" i="1">
                            <a:latin typeface="Cambria Math"/>
                            <a:ea typeface="Cambria Math"/>
                          </a:rPr>
                          <m:t>1</m:t>
                        </m:r>
                      </m:num>
                      <m:den>
                        <m:r>
                          <a:rPr lang="en-US" sz="1600" i="1">
                            <a:latin typeface="Cambria Math"/>
                            <a:ea typeface="Cambria Math"/>
                          </a:rPr>
                          <m:t>2</m:t>
                        </m:r>
                      </m:den>
                    </m:f>
                    <m:r>
                      <a:rPr lang="en-US" sz="1600" i="1">
                        <a:latin typeface="Cambria Math"/>
                        <a:ea typeface="Cambria Math"/>
                      </a:rPr>
                      <m:t>=</m:t>
                    </m:r>
                    <m:r>
                      <a:rPr lang="en-US" sz="1600" i="1">
                        <a:latin typeface="Cambria Math"/>
                        <a:ea typeface="Cambria Math"/>
                      </a:rPr>
                      <m:t>𝑥</m:t>
                    </m:r>
                  </m:oMath>
                </a14:m>
                <a:endParaRPr lang="en-US" sz="1600" dirty="0">
                  <a:latin typeface="Calibri (Body)"/>
                </a:endParaRPr>
              </a:p>
              <a:p>
                <a:pPr marL="0" indent="0">
                  <a:buNone/>
                </a:pPr>
                <a:endParaRPr lang="en-US" sz="1600" dirty="0" smtClean="0">
                  <a:latin typeface="Calibri (Body)"/>
                </a:endParaRPr>
              </a:p>
              <a:p>
                <a:pPr marL="0" indent="0">
                  <a:buNone/>
                </a:pPr>
                <a:r>
                  <a:rPr lang="en-US" sz="1600" dirty="0" smtClean="0">
                    <a:latin typeface="Calibri (Body)"/>
                  </a:rPr>
                  <a:t>Step 2: </a:t>
                </a:r>
                <a14:m>
                  <m:oMath xmlns:m="http://schemas.openxmlformats.org/officeDocument/2006/math">
                    <m:f>
                      <m:fPr>
                        <m:ctrlPr>
                          <a:rPr lang="en-US" sz="1600" i="1" smtClean="0">
                            <a:latin typeface="Cambria Math"/>
                          </a:rPr>
                        </m:ctrlPr>
                      </m:fPr>
                      <m:num>
                        <m:r>
                          <a:rPr lang="en-US" sz="1600" b="0" i="1" smtClean="0">
                            <a:latin typeface="Cambria Math"/>
                          </a:rPr>
                          <m:t>8</m:t>
                        </m:r>
                      </m:num>
                      <m:den>
                        <m:r>
                          <a:rPr lang="en-US" sz="1600" b="0" i="1" smtClean="0">
                            <a:latin typeface="Cambria Math"/>
                          </a:rPr>
                          <m:t>9</m:t>
                        </m:r>
                      </m:den>
                    </m:f>
                    <m:r>
                      <a:rPr lang="en-US" sz="1600" b="0" i="1" smtClean="0">
                        <a:latin typeface="Cambria Math"/>
                      </a:rPr>
                      <m:t>=2</m:t>
                    </m:r>
                    <m:r>
                      <a:rPr lang="en-US" sz="1600" b="0" i="1" smtClean="0">
                        <a:latin typeface="Cambria Math"/>
                        <a:ea typeface="Cambria Math"/>
                      </a:rPr>
                      <m:t>∙</m:t>
                    </m:r>
                    <m:r>
                      <a:rPr lang="en-US" sz="1600" b="0" i="1" smtClean="0">
                        <a:latin typeface="Cambria Math"/>
                        <a:ea typeface="Cambria Math"/>
                      </a:rPr>
                      <m:t>𝑥</m:t>
                    </m:r>
                  </m:oMath>
                </a14:m>
                <a:endParaRPr lang="en-US" sz="1600" b="0" dirty="0" smtClean="0">
                  <a:latin typeface="Calibri (Body)"/>
                  <a:ea typeface="Cambria Math"/>
                </a:endParaRPr>
              </a:p>
              <a:p>
                <a:pPr marL="0" indent="0">
                  <a:buNone/>
                </a:pPr>
                <a:endParaRPr lang="en-US" sz="1600" dirty="0" smtClean="0">
                  <a:latin typeface="Calibri (Body)"/>
                </a:endParaRPr>
              </a:p>
              <a:p>
                <a:pPr marL="0" indent="0">
                  <a:buNone/>
                </a:pPr>
                <a:r>
                  <a:rPr lang="en-US" sz="1600" dirty="0" smtClean="0">
                    <a:latin typeface="Calibri (Body)"/>
                  </a:rPr>
                  <a:t>Step 3: </a:t>
                </a:r>
                <a14:m>
                  <m:oMath xmlns:m="http://schemas.openxmlformats.org/officeDocument/2006/math">
                    <m:f>
                      <m:fPr>
                        <m:ctrlPr>
                          <a:rPr lang="en-US" sz="1600" i="1" smtClean="0">
                            <a:latin typeface="Cambria Math"/>
                          </a:rPr>
                        </m:ctrlPr>
                      </m:fPr>
                      <m:num>
                        <m:r>
                          <a:rPr lang="en-US" sz="1600" b="0" i="1" smtClean="0">
                            <a:latin typeface="Cambria Math"/>
                          </a:rPr>
                          <m:t>1</m:t>
                        </m:r>
                      </m:num>
                      <m:den>
                        <m:r>
                          <a:rPr lang="en-US" sz="1600" b="0" i="1" smtClean="0">
                            <a:latin typeface="Cambria Math"/>
                          </a:rPr>
                          <m:t>2</m:t>
                        </m:r>
                      </m:den>
                    </m:f>
                    <m:d>
                      <m:dPr>
                        <m:ctrlPr>
                          <a:rPr lang="en-US" sz="1600" b="0" i="1" smtClean="0">
                            <a:latin typeface="Cambria Math"/>
                          </a:rPr>
                        </m:ctrlPr>
                      </m:dPr>
                      <m:e>
                        <m:r>
                          <a:rPr lang="en-US" sz="1600" b="0" i="1" smtClean="0">
                            <a:latin typeface="Cambria Math"/>
                          </a:rPr>
                          <m:t>2</m:t>
                        </m:r>
                        <m:r>
                          <a:rPr lang="en-US" sz="1600" b="0" i="1" smtClean="0">
                            <a:latin typeface="Cambria Math"/>
                          </a:rPr>
                          <m:t>𝑥</m:t>
                        </m:r>
                      </m:e>
                    </m:d>
                    <m:r>
                      <a:rPr lang="en-US" sz="1600" b="0" i="1" smtClean="0">
                        <a:latin typeface="Cambria Math"/>
                      </a:rPr>
                      <m:t>=(</m:t>
                    </m:r>
                    <m:f>
                      <m:fPr>
                        <m:ctrlPr>
                          <a:rPr lang="en-US" sz="1600" b="0" i="1" smtClean="0">
                            <a:latin typeface="Cambria Math"/>
                          </a:rPr>
                        </m:ctrlPr>
                      </m:fPr>
                      <m:num>
                        <m:r>
                          <a:rPr lang="en-US" sz="1600" b="0" i="1" smtClean="0">
                            <a:latin typeface="Cambria Math"/>
                          </a:rPr>
                          <m:t>1</m:t>
                        </m:r>
                      </m:num>
                      <m:den>
                        <m:r>
                          <a:rPr lang="en-US" sz="1600" b="0" i="1" smtClean="0">
                            <a:latin typeface="Cambria Math"/>
                          </a:rPr>
                          <m:t>2</m:t>
                        </m:r>
                      </m:den>
                    </m:f>
                    <m:r>
                      <a:rPr lang="en-US" sz="1600" b="0" i="1" smtClean="0">
                        <a:latin typeface="Cambria Math"/>
                      </a:rPr>
                      <m:t>)</m:t>
                    </m:r>
                    <m:r>
                      <a:rPr lang="en-US" sz="1600" b="0" i="1" smtClean="0">
                        <a:latin typeface="Cambria Math"/>
                        <a:ea typeface="Cambria Math"/>
                      </a:rPr>
                      <m:t>∙(</m:t>
                    </m:r>
                    <m:f>
                      <m:fPr>
                        <m:ctrlPr>
                          <a:rPr lang="en-US" sz="1600" b="0" i="1" smtClean="0">
                            <a:latin typeface="Cambria Math"/>
                            <a:ea typeface="Cambria Math"/>
                          </a:rPr>
                        </m:ctrlPr>
                      </m:fPr>
                      <m:num>
                        <m:r>
                          <a:rPr lang="en-US" sz="1600" b="0" i="1" smtClean="0">
                            <a:latin typeface="Cambria Math"/>
                            <a:ea typeface="Cambria Math"/>
                          </a:rPr>
                          <m:t>8</m:t>
                        </m:r>
                      </m:num>
                      <m:den>
                        <m:r>
                          <a:rPr lang="en-US" sz="1600" b="0" i="1" smtClean="0">
                            <a:latin typeface="Cambria Math"/>
                            <a:ea typeface="Cambria Math"/>
                          </a:rPr>
                          <m:t>9</m:t>
                        </m:r>
                      </m:den>
                    </m:f>
                    <m:r>
                      <a:rPr lang="en-US" sz="1600" b="0" i="1" smtClean="0">
                        <a:latin typeface="Cambria Math"/>
                        <a:ea typeface="Cambria Math"/>
                      </a:rPr>
                      <m:t>)</m:t>
                    </m:r>
                  </m:oMath>
                </a14:m>
                <a:endParaRPr lang="en-US" sz="1600" dirty="0" smtClean="0">
                  <a:latin typeface="Calibri (Body)"/>
                </a:endParaRPr>
              </a:p>
              <a:p>
                <a:pPr marL="0" indent="0">
                  <a:buNone/>
                </a:pPr>
                <a:endParaRPr lang="en-US" sz="1600" dirty="0">
                  <a:latin typeface="Calibri (Body)"/>
                </a:endParaRPr>
              </a:p>
              <a:p>
                <a:pPr marL="0" indent="0">
                  <a:buNone/>
                </a:pPr>
                <a:r>
                  <a:rPr lang="en-US" sz="1600" dirty="0" smtClean="0">
                    <a:latin typeface="Calibri (Body)"/>
                  </a:rPr>
                  <a:t>Step 4: </a:t>
                </a:r>
                <a14:m>
                  <m:oMath xmlns:m="http://schemas.openxmlformats.org/officeDocument/2006/math">
                    <m:r>
                      <a:rPr lang="en-US" sz="1600" b="0" i="1" smtClean="0">
                        <a:latin typeface="Cambria Math"/>
                      </a:rPr>
                      <m:t>𝑥</m:t>
                    </m:r>
                    <m:r>
                      <a:rPr lang="en-US" sz="1600" b="0" i="1" smtClean="0">
                        <a:latin typeface="Cambria Math"/>
                      </a:rPr>
                      <m:t>=</m:t>
                    </m:r>
                    <m:f>
                      <m:fPr>
                        <m:ctrlPr>
                          <a:rPr lang="en-US" sz="1600" b="0" i="1" smtClean="0">
                            <a:latin typeface="Cambria Math"/>
                          </a:rPr>
                        </m:ctrlPr>
                      </m:fPr>
                      <m:num>
                        <m:r>
                          <a:rPr lang="en-US" sz="1600" b="0" i="1" smtClean="0">
                            <a:latin typeface="Cambria Math"/>
                          </a:rPr>
                          <m:t>8</m:t>
                        </m:r>
                      </m:num>
                      <m:den>
                        <m:r>
                          <a:rPr lang="en-US" sz="1600" b="0" i="1" smtClean="0">
                            <a:latin typeface="Cambria Math"/>
                          </a:rPr>
                          <m:t>18</m:t>
                        </m:r>
                      </m:den>
                    </m:f>
                  </m:oMath>
                </a14:m>
                <a:endParaRPr lang="en-US" sz="1600" dirty="0">
                  <a:latin typeface="Calibri (Body)"/>
                </a:endParaRPr>
              </a:p>
            </p:txBody>
          </p:sp>
        </mc:Choice>
        <mc:Fallback xmlns="">
          <p:sp>
            <p:nvSpPr>
              <p:cNvPr id="4" name="Content Placeholder 3"/>
              <p:cNvSpPr>
                <a:spLocks noGrp="1" noRot="1" noChangeAspect="1" noMove="1" noResize="1" noEditPoints="1" noAdjustHandles="1" noChangeArrowheads="1" noChangeShapeType="1" noTextEdit="1"/>
              </p:cNvSpPr>
              <p:nvPr>
                <p:ph sz="half" idx="2"/>
              </p:nvPr>
            </p:nvSpPr>
            <p:spPr>
              <a:blipFill rotWithShape="1">
                <a:blip r:embed="rId5"/>
                <a:stretch>
                  <a:fillRect l="-906" t="-404" r="-604"/>
                </a:stretch>
              </a:blipFill>
            </p:spPr>
            <p:txBody>
              <a:bodyPr/>
              <a:lstStyle/>
              <a:p>
                <a:r>
                  <a:rPr lang="en-US">
                    <a:noFill/>
                  </a:rPr>
                  <a:t> </a:t>
                </a:r>
              </a:p>
            </p:txBody>
          </p:sp>
        </mc:Fallback>
      </mc:AlternateContent>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14</a:t>
            </a:r>
            <a:endParaRPr lang="en-US" sz="4000" b="1" dirty="0"/>
          </a:p>
        </p:txBody>
      </p:sp>
      <p:sp>
        <p:nvSpPr>
          <p:cNvPr id="6" name="TextBox 5"/>
          <p:cNvSpPr txBox="1"/>
          <p:nvPr/>
        </p:nvSpPr>
        <p:spPr>
          <a:xfrm>
            <a:off x="457200" y="5058076"/>
            <a:ext cx="4301947" cy="1323439"/>
          </a:xfrm>
          <a:prstGeom prst="rect">
            <a:avLst/>
          </a:prstGeom>
          <a:noFill/>
        </p:spPr>
        <p:txBody>
          <a:bodyPr wrap="none" rtlCol="0">
            <a:spAutoFit/>
          </a:bodyPr>
          <a:lstStyle/>
          <a:p>
            <a:r>
              <a:rPr lang="en-US" sz="1600" dirty="0" smtClean="0">
                <a:latin typeface="Calibri (Body)"/>
              </a:rPr>
              <a:t>Who solved the problem correctly?</a:t>
            </a:r>
          </a:p>
          <a:p>
            <a:pPr marL="342900" indent="-342900">
              <a:buAutoNum type="alphaUcPeriod"/>
            </a:pPr>
            <a:r>
              <a:rPr lang="en-US" sz="1600" dirty="0" smtClean="0">
                <a:latin typeface="Calibri (Body)"/>
              </a:rPr>
              <a:t>Only Clyde solved the equation correctly.</a:t>
            </a:r>
          </a:p>
          <a:p>
            <a:pPr marL="342900" indent="-342900">
              <a:buAutoNum type="alphaUcPeriod"/>
            </a:pPr>
            <a:r>
              <a:rPr lang="en-US" sz="1600" dirty="0" smtClean="0">
                <a:latin typeface="Calibri (Body)"/>
              </a:rPr>
              <a:t>Only Lily solved the equation correctly.</a:t>
            </a:r>
          </a:p>
          <a:p>
            <a:pPr marL="342900" indent="-342900">
              <a:buAutoNum type="alphaUcPeriod"/>
            </a:pPr>
            <a:r>
              <a:rPr lang="en-US" sz="1600" dirty="0" smtClean="0">
                <a:latin typeface="Calibri (Body)"/>
              </a:rPr>
              <a:t>They both solved the equation correctly.</a:t>
            </a:r>
          </a:p>
          <a:p>
            <a:pPr marL="342900" indent="-342900">
              <a:buAutoNum type="alphaUcPeriod"/>
            </a:pPr>
            <a:r>
              <a:rPr lang="en-US" sz="1600" dirty="0" smtClean="0">
                <a:latin typeface="Calibri (Body)"/>
              </a:rPr>
              <a:t>Neither one solved the equation correctly.</a:t>
            </a:r>
            <a:endParaRPr lang="en-US" sz="1600" dirty="0">
              <a:latin typeface="Calibri (Body)"/>
            </a:endParaRPr>
          </a:p>
        </p:txBody>
      </p:sp>
    </p:spTree>
    <p:extLst>
      <p:ext uri="{BB962C8B-B14F-4D97-AF65-F5344CB8AC3E}">
        <p14:creationId xmlns:p14="http://schemas.microsoft.com/office/powerpoint/2010/main" val="20523718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2246769"/>
          </a:xfrm>
          <a:prstGeom prst="rect">
            <a:avLst/>
          </a:prstGeom>
        </p:spPr>
        <p:txBody>
          <a:bodyPr wrap="square">
            <a:spAutoFit/>
          </a:bodyPr>
          <a:lstStyle/>
          <a:p>
            <a:r>
              <a:rPr lang="en-US" sz="2800" b="1" dirty="0" smtClean="0"/>
              <a:t>Rubric:</a:t>
            </a:r>
          </a:p>
          <a:p>
            <a:r>
              <a:rPr lang="en-US" sz="2800" dirty="0" smtClean="0"/>
              <a:t>(1 point) The student selects the correct characterization of these two approaches. </a:t>
            </a:r>
          </a:p>
          <a:p>
            <a:endParaRPr lang="en-US" sz="2800" b="1" dirty="0"/>
          </a:p>
          <a:p>
            <a:r>
              <a:rPr lang="en-US" sz="2800" b="1" dirty="0" smtClean="0"/>
              <a:t>Answer: </a:t>
            </a:r>
            <a:r>
              <a:rPr lang="en-US" sz="2800" dirty="0" smtClean="0"/>
              <a:t>A</a:t>
            </a:r>
            <a:endParaRPr lang="en-US" sz="28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14 </a:t>
            </a:r>
            <a:r>
              <a:rPr lang="en-US" sz="3600" b="1" dirty="0"/>
              <a:t>Answer</a:t>
            </a:r>
          </a:p>
        </p:txBody>
      </p:sp>
    </p:spTree>
    <p:extLst>
      <p:ext uri="{BB962C8B-B14F-4D97-AF65-F5344CB8AC3E}">
        <p14:creationId xmlns:p14="http://schemas.microsoft.com/office/powerpoint/2010/main" val="3602765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229600" cy="3108543"/>
          </a:xfrm>
          <a:prstGeom prst="rect">
            <a:avLst/>
          </a:prstGeom>
        </p:spPr>
        <p:txBody>
          <a:bodyPr wrap="square">
            <a:spAutoFit/>
          </a:bodyPr>
          <a:lstStyle/>
          <a:p>
            <a:r>
              <a:rPr lang="en-US" sz="2800" b="1" dirty="0"/>
              <a:t>Rubric</a:t>
            </a:r>
            <a:r>
              <a:rPr lang="en-US" sz="2800" b="1" dirty="0" smtClean="0"/>
              <a:t>:</a:t>
            </a:r>
          </a:p>
          <a:p>
            <a:r>
              <a:rPr lang="en-US" sz="2800" dirty="0"/>
              <a:t>(2 points) The student is able to complete all four </a:t>
            </a:r>
            <a:r>
              <a:rPr lang="en-US" sz="2800"/>
              <a:t>equations </a:t>
            </a:r>
            <a:r>
              <a:rPr lang="en-US" sz="2800" smtClean="0"/>
              <a:t>correctly.</a:t>
            </a:r>
            <a:endParaRPr lang="en-US" sz="2800" dirty="0" smtClean="0"/>
          </a:p>
          <a:p>
            <a:r>
              <a:rPr lang="en-US" sz="2800" dirty="0" smtClean="0"/>
              <a:t>(</a:t>
            </a:r>
            <a:r>
              <a:rPr lang="en-US" sz="2800" dirty="0"/>
              <a:t>1 point) The student is able to complete 3 out of 4 equations correctly. </a:t>
            </a:r>
            <a:endParaRPr lang="en-US" sz="2800" dirty="0" smtClean="0"/>
          </a:p>
          <a:p>
            <a:endParaRPr lang="en-US" sz="2800" dirty="0"/>
          </a:p>
          <a:p>
            <a:r>
              <a:rPr lang="en-US" sz="2800" dirty="0" smtClean="0"/>
              <a:t>Answer:</a:t>
            </a:r>
            <a:endParaRPr lang="en-US" sz="2800" dirty="0"/>
          </a:p>
        </p:txBody>
      </p:sp>
      <mc:AlternateContent xmlns:mc="http://schemas.openxmlformats.org/markup-compatibility/2006" xmlns:a14="http://schemas.microsoft.com/office/drawing/2010/main">
        <mc:Choice Requires="a14">
          <p:sp>
            <p:nvSpPr>
              <p:cNvPr id="3" name="TextBox 2"/>
              <p:cNvSpPr txBox="1"/>
              <p:nvPr/>
            </p:nvSpPr>
            <p:spPr>
              <a:xfrm>
                <a:off x="1295400" y="3581400"/>
                <a:ext cx="2514600" cy="2588657"/>
              </a:xfrm>
              <a:prstGeom prst="rect">
                <a:avLst/>
              </a:prstGeom>
              <a:noFill/>
            </p:spPr>
            <p:txBody>
              <a:bodyPr wrap="square" rtlCol="0">
                <a:spAutoFit/>
              </a:bodyPr>
              <a:lstStyle/>
              <a:p>
                <a:pPr algn="ct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𝑎</m:t>
                    </m:r>
                    <m:r>
                      <a:rPr lang="en-US" b="0" i="1" smtClean="0">
                        <a:latin typeface="Cambria Math" panose="02040503050406030204" pitchFamily="18" charset="0"/>
                        <a:ea typeface="Cambria Math" panose="02040503050406030204" pitchFamily="18" charset="0"/>
                      </a:rPr>
                      <m:t>∙</m:t>
                    </m:r>
                    <m:borderBox>
                      <m:borderBoxPr>
                        <m:ctrlPr>
                          <a:rPr lang="en-US" b="0" i="1" smtClean="0">
                            <a:latin typeface="Cambria Math"/>
                            <a:ea typeface="Cambria Math" panose="02040503050406030204" pitchFamily="18" charset="0"/>
                          </a:rPr>
                        </m:ctrlPr>
                      </m:borderBoxPr>
                      <m:e>
                        <m:r>
                          <a:rPr lang="en-US" b="0" i="1" smtClean="0">
                            <a:latin typeface="Cambria Math" panose="02040503050406030204" pitchFamily="18" charset="0"/>
                            <a:ea typeface="Cambria Math" panose="02040503050406030204" pitchFamily="18" charset="0"/>
                          </a:rPr>
                          <m:t>𝑏</m:t>
                        </m:r>
                      </m:e>
                    </m:borderBox>
                  </m:oMath>
                </a14:m>
                <a:r>
                  <a:rPr lang="en-US" dirty="0" smtClean="0"/>
                  <a:t> = </a:t>
                </a:r>
                <a:r>
                  <a:rPr lang="en-US" i="1" dirty="0" smtClean="0"/>
                  <a:t>c</a:t>
                </a:r>
              </a:p>
              <a:p>
                <a:pPr algn="ctr"/>
                <a:endParaRPr lang="en-US" i="1" dirty="0"/>
              </a:p>
              <a:p>
                <a:pPr algn="ctr"/>
                <a14:m>
                  <m:oMathPara xmlns:m="http://schemas.openxmlformats.org/officeDocument/2006/math">
                    <m:oMathParaPr>
                      <m:jc m:val="centerGroup"/>
                    </m:oMathParaPr>
                    <m:oMath xmlns:m="http://schemas.openxmlformats.org/officeDocument/2006/math">
                      <m:borderBox>
                        <m:borderBoxPr>
                          <m:ctrlPr>
                            <a:rPr lang="en-US" i="1" smtClean="0">
                              <a:latin typeface="Cambria Math"/>
                            </a:rPr>
                          </m:ctrlPr>
                        </m:borderBoxPr>
                        <m:e>
                          <m:r>
                            <a:rPr lang="en-US" b="0" i="1" smtClean="0">
                              <a:latin typeface="Cambria Math" panose="02040503050406030204" pitchFamily="18" charset="0"/>
                            </a:rPr>
                            <m:t>−</m:t>
                          </m:r>
                          <m:r>
                            <a:rPr lang="en-US" b="0" i="1" smtClean="0">
                              <a:latin typeface="Cambria Math" panose="02040503050406030204" pitchFamily="18" charset="0"/>
                            </a:rPr>
                            <m:t>𝑎</m:t>
                          </m:r>
                        </m:e>
                      </m:borderBox>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m:t>
                      </m:r>
                      <m:borderBox>
                        <m:borderBoxPr>
                          <m:ctrlPr>
                            <a:rPr lang="en-US" b="0" i="1" smtClean="0">
                              <a:latin typeface="Cambria Math"/>
                              <a:ea typeface="Cambria Math" panose="02040503050406030204" pitchFamily="18" charset="0"/>
                            </a:rPr>
                          </m:ctrlPr>
                        </m:borderBoxPr>
                        <m:e>
                          <m:r>
                            <a:rPr lang="en-US" b="0" i="1" smtClean="0">
                              <a:latin typeface="Cambria Math"/>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𝑏</m:t>
                          </m:r>
                        </m:e>
                      </m:borderBox>
                      <m:r>
                        <a:rPr lang="en-US" b="0" i="1" smtClean="0">
                          <a:latin typeface="Cambria Math" panose="02040503050406030204" pitchFamily="18" charset="0"/>
                          <a:ea typeface="Cambria Math" panose="02040503050406030204" pitchFamily="18" charset="0"/>
                        </a:rPr>
                        <m:t>=</m:t>
                      </m:r>
                      <m:r>
                        <a:rPr lang="en-US" b="0" i="1" smtClean="0">
                          <a:latin typeface="Cambria Math"/>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𝑐</m:t>
                      </m:r>
                    </m:oMath>
                  </m:oMathPara>
                </a14:m>
                <a:endParaRPr lang="en-US" i="1" dirty="0" smtClean="0"/>
              </a:p>
              <a:p>
                <a:pPr algn="ctr"/>
                <a:endParaRPr lang="en-US" i="1" dirty="0"/>
              </a:p>
              <a:p>
                <a:pPr algn="ct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borderBox>
                            <m:borderBoxPr>
                              <m:ctrlPr>
                                <a:rPr lang="en-US" i="1" smtClean="0">
                                  <a:latin typeface="Cambria Math"/>
                                </a:rPr>
                              </m:ctrlPr>
                            </m:borderBoxPr>
                            <m:e>
                              <m:r>
                                <a:rPr lang="en-US" b="0" i="1" smtClean="0">
                                  <a:latin typeface="Cambria Math" panose="02040503050406030204" pitchFamily="18" charset="0"/>
                                </a:rPr>
                                <m:t>−</m:t>
                              </m:r>
                              <m:r>
                                <a:rPr lang="en-US" b="0" i="1" smtClean="0">
                                  <a:latin typeface="Cambria Math" panose="02040503050406030204" pitchFamily="18" charset="0"/>
                                </a:rPr>
                                <m:t>𝑐</m:t>
                              </m:r>
                            </m:e>
                          </m:borderBox>
                        </m:num>
                        <m:den>
                          <m:r>
                            <a:rPr lang="en-US" b="0" i="1" smtClean="0">
                              <a:latin typeface="Cambria Math" panose="02040503050406030204" pitchFamily="18" charset="0"/>
                            </a:rPr>
                            <m:t>−</m:t>
                          </m:r>
                          <m:r>
                            <a:rPr lang="en-US" b="0" i="1" smtClean="0">
                              <a:latin typeface="Cambria Math" panose="02040503050406030204" pitchFamily="18" charset="0"/>
                            </a:rPr>
                            <m:t>𝑏</m:t>
                          </m:r>
                        </m:den>
                      </m:f>
                      <m:r>
                        <a:rPr lang="en-US" b="0" i="1" smtClean="0">
                          <a:latin typeface="Cambria Math" panose="02040503050406030204" pitchFamily="18" charset="0"/>
                        </a:rPr>
                        <m:t>=</m:t>
                      </m:r>
                      <m:r>
                        <a:rPr lang="en-US" b="0" i="1" smtClean="0">
                          <a:latin typeface="Cambria Math" panose="02040503050406030204" pitchFamily="18" charset="0"/>
                        </a:rPr>
                        <m:t>𝑎</m:t>
                      </m:r>
                    </m:oMath>
                  </m:oMathPara>
                </a14:m>
                <a:endParaRPr lang="en-US" i="1" dirty="0" smtClean="0"/>
              </a:p>
              <a:p>
                <a:pPr algn="ctr"/>
                <a:endParaRPr lang="en-US" i="1" dirty="0"/>
              </a:p>
              <a:p>
                <a:pPr algn="ctr"/>
                <a14:m>
                  <m:oMathPara xmlns:m="http://schemas.openxmlformats.org/officeDocument/2006/math">
                    <m:oMathParaPr>
                      <m:jc m:val="centerGroup"/>
                    </m:oMathParaPr>
                    <m:oMath xmlns:m="http://schemas.openxmlformats.org/officeDocument/2006/math">
                      <m:f>
                        <m:fPr>
                          <m:ctrlPr>
                            <a:rPr lang="en-US" i="1">
                              <a:latin typeface="Cambria Math"/>
                            </a:rPr>
                          </m:ctrlPr>
                        </m:fPr>
                        <m:num>
                          <m:borderBox>
                            <m:borderBoxPr>
                              <m:ctrlPr>
                                <a:rPr lang="en-US" i="1">
                                  <a:latin typeface="Cambria Math"/>
                                </a:rPr>
                              </m:ctrlPr>
                            </m:borderBoxPr>
                            <m:e>
                              <m:r>
                                <a:rPr lang="en-US" i="1">
                                  <a:latin typeface="Cambria Math" panose="02040503050406030204" pitchFamily="18" charset="0"/>
                                </a:rPr>
                                <m:t>𝑐</m:t>
                              </m:r>
                            </m:e>
                          </m:borderBox>
                        </m:num>
                        <m:den>
                          <m:r>
                            <a:rPr lang="en-US" i="1">
                              <a:latin typeface="Cambria Math" panose="02040503050406030204" pitchFamily="18" charset="0"/>
                            </a:rPr>
                            <m:t>−</m:t>
                          </m:r>
                          <m:r>
                            <a:rPr lang="en-US" i="1">
                              <a:latin typeface="Cambria Math" panose="02040503050406030204" pitchFamily="18" charset="0"/>
                            </a:rPr>
                            <m:t>𝑏</m:t>
                          </m:r>
                        </m:den>
                      </m:f>
                      <m:r>
                        <a:rPr lang="en-US" i="1">
                          <a:latin typeface="Cambria Math" panose="02040503050406030204" pitchFamily="18" charset="0"/>
                        </a:rPr>
                        <m:t>=</m:t>
                      </m:r>
                      <m:r>
                        <a:rPr lang="en-US" b="0" i="1" smtClean="0">
                          <a:latin typeface="Cambria Math" panose="02040503050406030204" pitchFamily="18" charset="0"/>
                        </a:rPr>
                        <m:t>−</m:t>
                      </m:r>
                      <m:r>
                        <a:rPr lang="en-US" i="1">
                          <a:latin typeface="Cambria Math" panose="02040503050406030204" pitchFamily="18" charset="0"/>
                        </a:rPr>
                        <m:t>𝑎</m:t>
                      </m:r>
                    </m:oMath>
                  </m:oMathPara>
                </a14:m>
                <a:endParaRPr lang="en-US" i="1" dirty="0"/>
              </a:p>
            </p:txBody>
          </p:sp>
        </mc:Choice>
        <mc:Fallback xmlns="">
          <p:sp>
            <p:nvSpPr>
              <p:cNvPr id="3" name="TextBox 2"/>
              <p:cNvSpPr txBox="1">
                <a:spLocks noRot="1" noChangeAspect="1" noMove="1" noResize="1" noEditPoints="1" noAdjustHandles="1" noChangeArrowheads="1" noChangeShapeType="1" noTextEdit="1"/>
              </p:cNvSpPr>
              <p:nvPr/>
            </p:nvSpPr>
            <p:spPr>
              <a:xfrm>
                <a:off x="1295400" y="3581400"/>
                <a:ext cx="2514600" cy="2588657"/>
              </a:xfrm>
              <a:prstGeom prst="rect">
                <a:avLst/>
              </a:prstGeom>
              <a:blipFill rotWithShape="1">
                <a:blip r:embed="rId3"/>
                <a:stretch>
                  <a:fillRect/>
                </a:stretch>
              </a:blipFill>
            </p:spPr>
            <p:txBody>
              <a:bodyPr/>
              <a:lstStyle/>
              <a:p>
                <a:r>
                  <a:rPr lang="en-US">
                    <a:noFill/>
                  </a:rPr>
                  <a:t> </a:t>
                </a:r>
              </a:p>
            </p:txBody>
          </p:sp>
        </mc:Fallback>
      </mc:AlternateContent>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#1 Answer</a:t>
            </a:r>
          </a:p>
        </p:txBody>
      </p:sp>
    </p:spTree>
    <p:extLst>
      <p:ext uri="{BB962C8B-B14F-4D97-AF65-F5344CB8AC3E}">
        <p14:creationId xmlns:p14="http://schemas.microsoft.com/office/powerpoint/2010/main" val="28746488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305800" cy="5638800"/>
          </a:xfrm>
        </p:spPr>
        <p:txBody>
          <a:bodyPr>
            <a:noAutofit/>
          </a:bodyPr>
          <a:lstStyle/>
          <a:p>
            <a:pPr marL="0" indent="0">
              <a:buNone/>
            </a:pPr>
            <a:r>
              <a:rPr lang="en-US" sz="2800" i="1" dirty="0" smtClean="0"/>
              <a:t>P</a:t>
            </a:r>
            <a:r>
              <a:rPr lang="en-US" sz="2800" dirty="0" smtClean="0"/>
              <a:t> and </a:t>
            </a:r>
            <a:r>
              <a:rPr lang="en-US" sz="2800" i="1" dirty="0" smtClean="0"/>
              <a:t>T</a:t>
            </a:r>
            <a:r>
              <a:rPr lang="en-US" sz="2800" dirty="0" smtClean="0"/>
              <a:t> are numbers and </a:t>
            </a:r>
            <a:r>
              <a:rPr lang="en-US" sz="2800" i="1" dirty="0" smtClean="0"/>
              <a:t>P </a:t>
            </a:r>
            <a:r>
              <a:rPr lang="en-US" sz="2800" dirty="0" smtClean="0"/>
              <a:t>+ </a:t>
            </a:r>
            <a:r>
              <a:rPr lang="en-US" sz="2800" i="1" dirty="0" smtClean="0"/>
              <a:t>T</a:t>
            </a:r>
            <a:r>
              <a:rPr lang="en-US" sz="2800" dirty="0" smtClean="0"/>
              <a:t> = 0.</a:t>
            </a:r>
          </a:p>
          <a:p>
            <a:pPr marL="0" indent="0">
              <a:buNone/>
            </a:pPr>
            <a:endParaRPr lang="en-US" sz="2800" i="1" dirty="0"/>
          </a:p>
          <a:p>
            <a:pPr marL="0" indent="0">
              <a:buNone/>
            </a:pPr>
            <a:r>
              <a:rPr lang="en-US" sz="2800" dirty="0" smtClean="0"/>
              <a:t>Select </a:t>
            </a:r>
            <a:r>
              <a:rPr lang="en-US" sz="2800" b="1" dirty="0" smtClean="0"/>
              <a:t>all</a:t>
            </a:r>
            <a:r>
              <a:rPr lang="en-US" sz="2800" dirty="0" smtClean="0"/>
              <a:t> of the statements about </a:t>
            </a:r>
            <a:r>
              <a:rPr lang="en-US" sz="2800" i="1" dirty="0" smtClean="0"/>
              <a:t>P</a:t>
            </a:r>
            <a:r>
              <a:rPr lang="en-US" sz="2800" dirty="0" smtClean="0"/>
              <a:t> and </a:t>
            </a:r>
            <a:r>
              <a:rPr lang="en-US" sz="2800" i="1" dirty="0" smtClean="0"/>
              <a:t>T</a:t>
            </a:r>
            <a:r>
              <a:rPr lang="en-US" sz="2800" dirty="0" smtClean="0"/>
              <a:t>  that could be true.</a:t>
            </a:r>
          </a:p>
          <a:p>
            <a:pPr marL="0" indent="0">
              <a:buNone/>
            </a:pPr>
            <a:endParaRPr lang="en-US" sz="2800" dirty="0"/>
          </a:p>
          <a:p>
            <a:pPr marL="514350" indent="-514350">
              <a:buAutoNum type="alphaUcPeriod"/>
            </a:pPr>
            <a:r>
              <a:rPr lang="en-US" sz="2800" dirty="0" smtClean="0"/>
              <a:t> </a:t>
            </a:r>
            <a:r>
              <a:rPr lang="en-US" sz="2800" i="1" dirty="0" smtClean="0"/>
              <a:t>P</a:t>
            </a:r>
            <a:r>
              <a:rPr lang="en-US" sz="2800" dirty="0" smtClean="0"/>
              <a:t>= 0 and </a:t>
            </a:r>
            <a:r>
              <a:rPr lang="en-US" sz="2800" i="1" dirty="0" smtClean="0"/>
              <a:t>T</a:t>
            </a:r>
            <a:r>
              <a:rPr lang="en-US" sz="2800" dirty="0" smtClean="0"/>
              <a:t> = 0.</a:t>
            </a:r>
          </a:p>
          <a:p>
            <a:pPr marL="514350" indent="-514350">
              <a:buAutoNum type="alphaUcPeriod"/>
            </a:pPr>
            <a:r>
              <a:rPr lang="en-US" sz="2800" dirty="0" smtClean="0"/>
              <a:t> </a:t>
            </a:r>
            <a:r>
              <a:rPr lang="en-US" sz="2800" i="1" dirty="0" smtClean="0"/>
              <a:t>P</a:t>
            </a:r>
            <a:r>
              <a:rPr lang="en-US" sz="2800" dirty="0" smtClean="0"/>
              <a:t> = 0 or </a:t>
            </a:r>
            <a:r>
              <a:rPr lang="en-US" sz="2800" i="1" dirty="0" smtClean="0"/>
              <a:t>T </a:t>
            </a:r>
            <a:r>
              <a:rPr lang="en-US" sz="2800" dirty="0" smtClean="0"/>
              <a:t>= 0, but not both.</a:t>
            </a:r>
          </a:p>
          <a:p>
            <a:pPr marL="514350" indent="-514350">
              <a:buAutoNum type="alphaUcPeriod"/>
            </a:pPr>
            <a:r>
              <a:rPr lang="en-US" sz="2800" dirty="0" smtClean="0"/>
              <a:t> </a:t>
            </a:r>
            <a:r>
              <a:rPr lang="en-US" sz="2800" i="1" dirty="0" smtClean="0"/>
              <a:t>P </a:t>
            </a:r>
            <a:r>
              <a:rPr lang="en-US" sz="2800" dirty="0" smtClean="0"/>
              <a:t>can be any positive number and </a:t>
            </a:r>
            <a:r>
              <a:rPr lang="en-US" sz="2800" i="1" dirty="0" smtClean="0"/>
              <a:t>T</a:t>
            </a:r>
            <a:r>
              <a:rPr lang="en-US" sz="2800" dirty="0" smtClean="0"/>
              <a:t> can be any negative number. </a:t>
            </a:r>
          </a:p>
          <a:p>
            <a:pPr marL="514350" indent="-514350">
              <a:buAutoNum type="alphaUcPeriod"/>
            </a:pPr>
            <a:r>
              <a:rPr lang="en-US" sz="2800" dirty="0" smtClean="0"/>
              <a:t> </a:t>
            </a:r>
            <a:r>
              <a:rPr lang="en-US" sz="2800" i="1" dirty="0" smtClean="0"/>
              <a:t>P</a:t>
            </a:r>
            <a:r>
              <a:rPr lang="en-US" sz="2800" dirty="0" smtClean="0"/>
              <a:t> and </a:t>
            </a:r>
            <a:r>
              <a:rPr lang="en-US" sz="2800" i="1" dirty="0" smtClean="0"/>
              <a:t>T</a:t>
            </a:r>
            <a:r>
              <a:rPr lang="en-US" sz="2800" dirty="0" smtClean="0"/>
              <a:t> are on opposite sides of zero and equally distant from zero on the number line. </a:t>
            </a:r>
          </a:p>
          <a:p>
            <a:pPr marL="514350" indent="-514350">
              <a:buAutoNum type="alphaUcPeriod"/>
            </a:pPr>
            <a:endParaRPr lang="en-US" sz="2800" dirty="0" smtClean="0"/>
          </a:p>
          <a:p>
            <a:pPr marL="514350" indent="-514350">
              <a:buAutoNum type="alphaUcPeriod"/>
            </a:pPr>
            <a:endParaRPr lang="en-US" sz="2800" dirty="0" smtClean="0"/>
          </a:p>
          <a:p>
            <a:pPr marL="0" indent="0">
              <a:buNone/>
            </a:pPr>
            <a:endParaRPr lang="en-US" sz="2800" dirty="0"/>
          </a:p>
          <a:p>
            <a:pPr marL="0" indent="0">
              <a:buNone/>
            </a:pPr>
            <a:endParaRPr lang="en-US" sz="2800" dirty="0" smtClean="0"/>
          </a:p>
          <a:p>
            <a:pPr>
              <a:buAutoNum type="alphaUcPeriod"/>
            </a:pPr>
            <a:endParaRPr lang="en-US" sz="2800" dirty="0"/>
          </a:p>
        </p:txBody>
      </p:sp>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15</a:t>
            </a:r>
            <a:endParaRPr lang="en-US" sz="4000" b="1" dirty="0"/>
          </a:p>
        </p:txBody>
      </p:sp>
    </p:spTree>
    <p:extLst>
      <p:ext uri="{BB962C8B-B14F-4D97-AF65-F5344CB8AC3E}">
        <p14:creationId xmlns:p14="http://schemas.microsoft.com/office/powerpoint/2010/main" val="24434398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1815882"/>
          </a:xfrm>
          <a:prstGeom prst="rect">
            <a:avLst/>
          </a:prstGeom>
        </p:spPr>
        <p:txBody>
          <a:bodyPr wrap="square">
            <a:spAutoFit/>
          </a:bodyPr>
          <a:lstStyle/>
          <a:p>
            <a:r>
              <a:rPr lang="en-US" sz="2800" b="1" dirty="0" smtClean="0"/>
              <a:t>Rubric:</a:t>
            </a:r>
          </a:p>
          <a:p>
            <a:r>
              <a:rPr lang="en-US" sz="2800" dirty="0" smtClean="0"/>
              <a:t>(1 point) The student selects the correct statements. </a:t>
            </a:r>
          </a:p>
          <a:p>
            <a:endParaRPr lang="en-US" sz="2800" b="1" dirty="0"/>
          </a:p>
          <a:p>
            <a:r>
              <a:rPr lang="en-US" sz="2800" b="1" dirty="0" smtClean="0"/>
              <a:t>Answer: </a:t>
            </a:r>
            <a:r>
              <a:rPr lang="en-US" sz="2800" dirty="0" smtClean="0"/>
              <a:t>A and D</a:t>
            </a:r>
            <a:endParaRPr lang="en-US" sz="28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15 </a:t>
            </a:r>
            <a:r>
              <a:rPr lang="en-US" sz="3600" b="1" dirty="0"/>
              <a:t>Answer</a:t>
            </a:r>
          </a:p>
        </p:txBody>
      </p:sp>
    </p:spTree>
    <p:extLst>
      <p:ext uri="{BB962C8B-B14F-4D97-AF65-F5344CB8AC3E}">
        <p14:creationId xmlns:p14="http://schemas.microsoft.com/office/powerpoint/2010/main" val="35911221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305800" cy="5638800"/>
          </a:xfrm>
        </p:spPr>
        <p:txBody>
          <a:bodyPr>
            <a:noAutofit/>
          </a:bodyPr>
          <a:lstStyle/>
          <a:p>
            <a:pPr marL="0" indent="0">
              <a:buNone/>
            </a:pPr>
            <a:r>
              <a:rPr lang="en-US" sz="2800" dirty="0" smtClean="0"/>
              <a:t>Two trucks are traveling on a highway at a constant speed. The graphs of their distances, </a:t>
            </a:r>
            <a:r>
              <a:rPr lang="en-US" sz="2800" i="1" dirty="0" smtClean="0"/>
              <a:t>d</a:t>
            </a:r>
            <a:r>
              <a:rPr lang="en-US" sz="2800" dirty="0" smtClean="0"/>
              <a:t>, over time, </a:t>
            </a:r>
            <a:r>
              <a:rPr lang="en-US" sz="2800" i="1" dirty="0" smtClean="0"/>
              <a:t>t</a:t>
            </a:r>
            <a:r>
              <a:rPr lang="en-US" sz="2800" dirty="0" smtClean="0"/>
              <a:t>, as shown.</a:t>
            </a:r>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smtClean="0"/>
          </a:p>
          <a:p>
            <a:pPr marL="0" indent="0">
              <a:buNone/>
            </a:pPr>
            <a:endParaRPr lang="en-US" sz="2800" dirty="0"/>
          </a:p>
          <a:p>
            <a:pPr marL="0" indent="0">
              <a:buNone/>
            </a:pPr>
            <a:r>
              <a:rPr lang="en-US" sz="2800" dirty="0" smtClean="0"/>
              <a:t>Which truck is traveling faster, and how do you know?</a:t>
            </a:r>
          </a:p>
          <a:p>
            <a:pPr marL="0" indent="0">
              <a:buNone/>
            </a:pPr>
            <a:r>
              <a:rPr lang="en-US" sz="2800" dirty="0" smtClean="0"/>
              <a:t>Truck (A, B) is traveling faster because the graph is (steeper, less steep, longer, shorter).</a:t>
            </a:r>
          </a:p>
          <a:p>
            <a:pPr marL="514350" indent="-514350">
              <a:buAutoNum type="alphaUcPeriod"/>
            </a:pPr>
            <a:endParaRPr lang="en-US" sz="2800" dirty="0" smtClean="0"/>
          </a:p>
          <a:p>
            <a:pPr marL="0" indent="0">
              <a:buNone/>
            </a:pPr>
            <a:endParaRPr lang="en-US" sz="2800" dirty="0"/>
          </a:p>
          <a:p>
            <a:pPr marL="0" indent="0">
              <a:buNone/>
            </a:pPr>
            <a:endParaRPr lang="en-US" sz="2800" dirty="0" smtClean="0"/>
          </a:p>
          <a:p>
            <a:pPr>
              <a:buAutoNum type="alphaUcPeriod"/>
            </a:pPr>
            <a:endParaRPr lang="en-US" sz="2800" dirty="0"/>
          </a:p>
        </p:txBody>
      </p:sp>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16</a:t>
            </a:r>
            <a:endParaRPr lang="en-US" sz="40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2209800"/>
            <a:ext cx="2909887" cy="2307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64951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2246769"/>
          </a:xfrm>
          <a:prstGeom prst="rect">
            <a:avLst/>
          </a:prstGeom>
        </p:spPr>
        <p:txBody>
          <a:bodyPr wrap="square">
            <a:spAutoFit/>
          </a:bodyPr>
          <a:lstStyle/>
          <a:p>
            <a:r>
              <a:rPr lang="en-US" sz="2800" b="1" dirty="0" smtClean="0"/>
              <a:t>Rubric:</a:t>
            </a:r>
          </a:p>
          <a:p>
            <a:r>
              <a:rPr lang="en-US" sz="2800" dirty="0" smtClean="0"/>
              <a:t>(1 point) The student chooses the correct truck and the correct reason. </a:t>
            </a:r>
          </a:p>
          <a:p>
            <a:endParaRPr lang="en-US" sz="2800" b="1" dirty="0"/>
          </a:p>
          <a:p>
            <a:r>
              <a:rPr lang="en-US" sz="2800" b="1" dirty="0" smtClean="0"/>
              <a:t>Answer: </a:t>
            </a:r>
            <a:r>
              <a:rPr lang="en-US" sz="2800" dirty="0" smtClean="0"/>
              <a:t>Truck A</a:t>
            </a:r>
            <a:r>
              <a:rPr lang="en-US" sz="2800" smtClean="0"/>
              <a:t>; steeper</a:t>
            </a:r>
            <a:endParaRPr lang="en-US" sz="2800" dirty="0"/>
          </a:p>
        </p:txBody>
      </p:sp>
      <p:sp>
        <p:nvSpPr>
          <p:cNvPr id="4" name="Pentagon 3"/>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a:t>
            </a:r>
            <a:r>
              <a:rPr lang="en-US" sz="3600" b="1" dirty="0" smtClean="0"/>
              <a:t>16 </a:t>
            </a:r>
            <a:r>
              <a:rPr lang="en-US" sz="3600" b="1" dirty="0"/>
              <a:t>Answer</a:t>
            </a:r>
          </a:p>
        </p:txBody>
      </p:sp>
    </p:spTree>
    <p:extLst>
      <p:ext uri="{BB962C8B-B14F-4D97-AF65-F5344CB8AC3E}">
        <p14:creationId xmlns:p14="http://schemas.microsoft.com/office/powerpoint/2010/main" val="1177197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53350"/>
            <a:ext cx="6781800" cy="435114"/>
          </a:xfrm>
        </p:spPr>
        <p:txBody>
          <a:bodyPr>
            <a:noAutofit/>
          </a:bodyPr>
          <a:lstStyle/>
          <a:p>
            <a:pPr marL="0" indent="0">
              <a:buNone/>
            </a:pPr>
            <a:r>
              <a:rPr lang="en-US" sz="2400" dirty="0" smtClean="0"/>
              <a:t>Select the </a:t>
            </a:r>
            <a:r>
              <a:rPr lang="en-US" sz="2400" b="1" dirty="0" smtClean="0"/>
              <a:t>two</a:t>
            </a:r>
            <a:r>
              <a:rPr lang="en-US" sz="2400" dirty="0" smtClean="0"/>
              <a:t> statements that are true in </a:t>
            </a:r>
            <a:r>
              <a:rPr lang="en-US" sz="2400" b="1" dirty="0" smtClean="0"/>
              <a:t>all</a:t>
            </a:r>
            <a:r>
              <a:rPr lang="en-US" sz="2400" dirty="0" smtClean="0"/>
              <a:t> cases.</a:t>
            </a:r>
            <a:endParaRPr lang="en-US" sz="2400" dirty="0"/>
          </a:p>
          <a:p>
            <a:pPr marL="0" indent="0">
              <a:buNone/>
            </a:pPr>
            <a:endParaRPr lang="en-US" sz="2400" dirty="0"/>
          </a:p>
        </p:txBody>
      </p:sp>
      <p:sp>
        <p:nvSpPr>
          <p:cNvPr id="7" name="Content Placeholder 2"/>
          <p:cNvSpPr txBox="1">
            <a:spLocks/>
          </p:cNvSpPr>
          <p:nvPr/>
        </p:nvSpPr>
        <p:spPr>
          <a:xfrm>
            <a:off x="609600" y="2008415"/>
            <a:ext cx="8001000" cy="838200"/>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t>Statement 1: The greatest common factor of two distinct prime numbers is 1.</a:t>
            </a:r>
            <a:endParaRPr lang="en-US" sz="2400" dirty="0"/>
          </a:p>
        </p:txBody>
      </p:sp>
      <p:sp>
        <p:nvSpPr>
          <p:cNvPr id="8" name="Content Placeholder 2"/>
          <p:cNvSpPr txBox="1">
            <a:spLocks/>
          </p:cNvSpPr>
          <p:nvPr/>
        </p:nvSpPr>
        <p:spPr>
          <a:xfrm>
            <a:off x="609600" y="3055257"/>
            <a:ext cx="8001000" cy="838200"/>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t>Statement 2: The greatest common factor of two distinct composite numbers is 1.</a:t>
            </a:r>
            <a:endParaRPr lang="en-US" sz="2400" dirty="0"/>
          </a:p>
        </p:txBody>
      </p:sp>
      <p:sp>
        <p:nvSpPr>
          <p:cNvPr id="9" name="Content Placeholder 2"/>
          <p:cNvSpPr txBox="1">
            <a:spLocks/>
          </p:cNvSpPr>
          <p:nvPr/>
        </p:nvSpPr>
        <p:spPr>
          <a:xfrm>
            <a:off x="609600" y="4102099"/>
            <a:ext cx="8001000" cy="587829"/>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t>Statement 3: The product of two integers is a rational number.</a:t>
            </a:r>
            <a:endParaRPr lang="en-US" sz="2400" dirty="0"/>
          </a:p>
        </p:txBody>
      </p:sp>
      <p:sp>
        <p:nvSpPr>
          <p:cNvPr id="10" name="Content Placeholder 2"/>
          <p:cNvSpPr txBox="1">
            <a:spLocks/>
          </p:cNvSpPr>
          <p:nvPr/>
        </p:nvSpPr>
        <p:spPr>
          <a:xfrm>
            <a:off x="609600" y="4898571"/>
            <a:ext cx="8001000" cy="587829"/>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t>Statement 4: The quotient of two integers is a rational number.</a:t>
            </a:r>
            <a:endParaRPr lang="en-US" sz="2400" dirty="0"/>
          </a:p>
        </p:txBody>
      </p:sp>
      <p:sp>
        <p:nvSpPr>
          <p:cNvPr id="11" name="Pentagon 10"/>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2</a:t>
            </a:r>
            <a:endParaRPr lang="en-US" sz="4000" b="1" dirty="0"/>
          </a:p>
        </p:txBody>
      </p:sp>
    </p:spTree>
    <p:extLst>
      <p:ext uri="{BB962C8B-B14F-4D97-AF65-F5344CB8AC3E}">
        <p14:creationId xmlns:p14="http://schemas.microsoft.com/office/powerpoint/2010/main" val="1767942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0"/>
            <a:ext cx="7848600" cy="3539430"/>
          </a:xfrm>
          <a:prstGeom prst="rect">
            <a:avLst/>
          </a:prstGeom>
        </p:spPr>
        <p:txBody>
          <a:bodyPr wrap="square">
            <a:spAutoFit/>
          </a:bodyPr>
          <a:lstStyle/>
          <a:p>
            <a:r>
              <a:rPr lang="en-US" sz="2800" b="1" dirty="0"/>
              <a:t>Rubric</a:t>
            </a:r>
            <a:r>
              <a:rPr lang="en-US" sz="2800" b="1" dirty="0" smtClean="0"/>
              <a:t>:</a:t>
            </a:r>
          </a:p>
          <a:p>
            <a:r>
              <a:rPr lang="en-US" sz="2800" dirty="0"/>
              <a:t>(2 points) The student identifies all the correct conditions that make the argument </a:t>
            </a:r>
            <a:r>
              <a:rPr lang="en-US" sz="2800" dirty="0" smtClean="0"/>
              <a:t>true.</a:t>
            </a:r>
            <a:endParaRPr lang="en-US" sz="2800" dirty="0"/>
          </a:p>
          <a:p>
            <a:r>
              <a:rPr lang="en-US" sz="2800" dirty="0"/>
              <a:t>(1 point) The student identifies the correct conditions that make the argument true, but fails to consider the case of division by zero </a:t>
            </a:r>
            <a:r>
              <a:rPr lang="en-US" sz="2800" dirty="0" smtClean="0"/>
              <a:t>(4</a:t>
            </a:r>
            <a:r>
              <a:rPr lang="en-US" sz="2800" dirty="0"/>
              <a:t>). </a:t>
            </a:r>
            <a:endParaRPr lang="en-US" sz="2800" dirty="0" smtClean="0"/>
          </a:p>
          <a:p>
            <a:endParaRPr lang="en-US" sz="2800" dirty="0"/>
          </a:p>
          <a:p>
            <a:r>
              <a:rPr lang="en-US" sz="2800" dirty="0" smtClean="0"/>
              <a:t>Answer: Statements 1, 3</a:t>
            </a:r>
            <a:r>
              <a:rPr lang="en-US" sz="2800" dirty="0"/>
              <a:t>	</a:t>
            </a:r>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#2 </a:t>
            </a:r>
            <a:r>
              <a:rPr lang="en-US" sz="3600" b="1" dirty="0"/>
              <a:t>Answer</a:t>
            </a:r>
          </a:p>
        </p:txBody>
      </p:sp>
    </p:spTree>
    <p:extLst>
      <p:ext uri="{BB962C8B-B14F-4D97-AF65-F5344CB8AC3E}">
        <p14:creationId xmlns:p14="http://schemas.microsoft.com/office/powerpoint/2010/main" val="3376341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105400"/>
          </a:xfrm>
        </p:spPr>
        <p:txBody>
          <a:bodyPr>
            <a:noAutofit/>
          </a:bodyPr>
          <a:lstStyle/>
          <a:p>
            <a:pPr marL="0" indent="0">
              <a:buNone/>
            </a:pPr>
            <a:r>
              <a:rPr lang="en-US" sz="2000" dirty="0"/>
              <a:t>Jane wants to buy the following items at a store. </a:t>
            </a:r>
          </a:p>
          <a:p>
            <a:r>
              <a:rPr lang="en-US" sz="2000" dirty="0" smtClean="0"/>
              <a:t>Jeans</a:t>
            </a:r>
            <a:r>
              <a:rPr lang="en-US" sz="2000" dirty="0"/>
              <a:t>, $32.99 </a:t>
            </a:r>
          </a:p>
          <a:p>
            <a:r>
              <a:rPr lang="en-US" sz="2000" dirty="0" smtClean="0"/>
              <a:t>Earrings</a:t>
            </a:r>
            <a:r>
              <a:rPr lang="en-US" sz="2000" dirty="0"/>
              <a:t>, $29.99 </a:t>
            </a:r>
          </a:p>
          <a:p>
            <a:r>
              <a:rPr lang="en-US" sz="2000" dirty="0" smtClean="0"/>
              <a:t>T-shirt</a:t>
            </a:r>
            <a:r>
              <a:rPr lang="en-US" sz="2000" dirty="0"/>
              <a:t>, $9.99 </a:t>
            </a:r>
          </a:p>
          <a:p>
            <a:r>
              <a:rPr lang="en-US" sz="2000" dirty="0" smtClean="0"/>
              <a:t>Shoes</a:t>
            </a:r>
            <a:r>
              <a:rPr lang="en-US" sz="2000" dirty="0"/>
              <a:t>, $23.99 </a:t>
            </a:r>
          </a:p>
          <a:p>
            <a:pPr marL="0" indent="0">
              <a:buNone/>
            </a:pPr>
            <a:r>
              <a:rPr lang="en-US" sz="2000" dirty="0" smtClean="0"/>
              <a:t>Jane </a:t>
            </a:r>
            <a:r>
              <a:rPr lang="en-US" sz="2000" dirty="0"/>
              <a:t>will either use coupon A or coupon B to reduce the cost of her purchase. She sees some socks that cost $4.99. Jane thinks that adding socks to her purchase will cost her less than making the purchase without socks. </a:t>
            </a:r>
            <a:r>
              <a:rPr lang="en-US" sz="2000" dirty="0" smtClean="0"/>
              <a:t>Which </a:t>
            </a:r>
            <a:r>
              <a:rPr lang="en-US" sz="2000" dirty="0"/>
              <a:t>option should Jane choose to spend the </a:t>
            </a:r>
            <a:r>
              <a:rPr lang="en-US" sz="2000" b="1" dirty="0"/>
              <a:t>least </a:t>
            </a:r>
            <a:r>
              <a:rPr lang="en-US" sz="2000" dirty="0"/>
              <a:t>amount of money? </a:t>
            </a:r>
            <a:endParaRPr lang="en-US" sz="2000" dirty="0" smtClean="0"/>
          </a:p>
          <a:p>
            <a:pPr marL="0" indent="0">
              <a:buNone/>
            </a:pPr>
            <a:endParaRPr lang="en-US" sz="2000" dirty="0"/>
          </a:p>
          <a:p>
            <a:pPr marL="0" indent="0">
              <a:buNone/>
            </a:pPr>
            <a:r>
              <a:rPr lang="en-US" sz="2000" dirty="0"/>
              <a:t>A. Jane should add the socks to her purchase and then use Coupon A. </a:t>
            </a:r>
          </a:p>
          <a:p>
            <a:pPr marL="0" indent="0">
              <a:buNone/>
            </a:pPr>
            <a:r>
              <a:rPr lang="en-US" sz="2000" dirty="0"/>
              <a:t>B. Jane should add the socks to her purchase and then use Coupon B. </a:t>
            </a:r>
          </a:p>
          <a:p>
            <a:pPr marL="0" indent="0">
              <a:buNone/>
            </a:pPr>
            <a:r>
              <a:rPr lang="en-US" sz="2000" dirty="0"/>
              <a:t>C. Jane should make the purchase without socks and use Coupon A. </a:t>
            </a:r>
          </a:p>
          <a:p>
            <a:pPr marL="0" indent="0">
              <a:buNone/>
            </a:pPr>
            <a:r>
              <a:rPr lang="en-US" sz="2000" dirty="0"/>
              <a:t>D. Jane should make the purchase without socks and use Coupon B. </a:t>
            </a:r>
          </a:p>
        </p:txBody>
      </p:sp>
      <p:pic>
        <p:nvPicPr>
          <p:cNvPr id="2" name="Picture 1"/>
          <p:cNvPicPr>
            <a:picLocks noChangeAspect="1"/>
          </p:cNvPicPr>
          <p:nvPr/>
        </p:nvPicPr>
        <p:blipFill>
          <a:blip r:embed="rId3" cstate="print"/>
          <a:stretch>
            <a:fillRect/>
          </a:stretch>
        </p:blipFill>
        <p:spPr>
          <a:xfrm>
            <a:off x="3657600" y="1447800"/>
            <a:ext cx="3749040" cy="1102634"/>
          </a:xfrm>
          <a:prstGeom prst="rect">
            <a:avLst/>
          </a:prstGeom>
        </p:spPr>
      </p:pic>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3</a:t>
            </a:r>
            <a:endParaRPr lang="en-US" sz="4000" b="1" dirty="0"/>
          </a:p>
        </p:txBody>
      </p:sp>
    </p:spTree>
    <p:extLst>
      <p:ext uri="{BB962C8B-B14F-4D97-AF65-F5344CB8AC3E}">
        <p14:creationId xmlns:p14="http://schemas.microsoft.com/office/powerpoint/2010/main" val="3281565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7800"/>
            <a:ext cx="7652544" cy="2246769"/>
          </a:xfrm>
          <a:prstGeom prst="rect">
            <a:avLst/>
          </a:prstGeom>
        </p:spPr>
        <p:txBody>
          <a:bodyPr wrap="square">
            <a:spAutoFit/>
          </a:bodyPr>
          <a:lstStyle/>
          <a:p>
            <a:r>
              <a:rPr lang="en-US" sz="2800" b="1" dirty="0" smtClean="0"/>
              <a:t>Rubric:</a:t>
            </a:r>
          </a:p>
          <a:p>
            <a:r>
              <a:rPr lang="en-US" sz="2800" dirty="0" smtClean="0"/>
              <a:t>(1 point) </a:t>
            </a:r>
            <a:r>
              <a:rPr lang="en-US" sz="2800" dirty="0"/>
              <a:t>The student selects the statement that represents correct </a:t>
            </a:r>
            <a:r>
              <a:rPr lang="en-US" sz="2800" dirty="0" smtClean="0"/>
              <a:t>reasoning.</a:t>
            </a:r>
          </a:p>
          <a:p>
            <a:endParaRPr lang="en-US" sz="2800" dirty="0"/>
          </a:p>
          <a:p>
            <a:r>
              <a:rPr lang="en-US" sz="2800" dirty="0" smtClean="0"/>
              <a:t>Answer: A</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#3 </a:t>
            </a:r>
            <a:r>
              <a:rPr lang="en-US" sz="3600" b="1" dirty="0"/>
              <a:t>Answer</a:t>
            </a:r>
          </a:p>
        </p:txBody>
      </p:sp>
    </p:spTree>
    <p:extLst>
      <p:ext uri="{BB962C8B-B14F-4D97-AF65-F5344CB8AC3E}">
        <p14:creationId xmlns:p14="http://schemas.microsoft.com/office/powerpoint/2010/main" val="2370480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990600"/>
                <a:ext cx="7620000" cy="1654314"/>
              </a:xfrm>
            </p:spPr>
            <p:txBody>
              <a:bodyPr>
                <a:noAutofit/>
              </a:bodyPr>
              <a:lstStyle/>
              <a:p>
                <a:pPr marL="0" indent="0">
                  <a:buNone/>
                </a:pPr>
                <a:r>
                  <a:rPr lang="en-US" sz="2400" dirty="0" smtClean="0"/>
                  <a:t>Shelly incorrectly solves the equation </a:t>
                </a:r>
                <a14:m>
                  <m:oMath xmlns:m="http://schemas.openxmlformats.org/officeDocument/2006/math">
                    <m:f>
                      <m:fPr>
                        <m:ctrlPr>
                          <a:rPr lang="en-US" sz="2400" i="1" smtClean="0">
                            <a:latin typeface="Cambria Math"/>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2</m:t>
                        </m:r>
                      </m:den>
                    </m:f>
                    <m:d>
                      <m:dPr>
                        <m:ctrlPr>
                          <a:rPr lang="en-US" sz="2400" i="1" smtClean="0">
                            <a:latin typeface="Cambria Math"/>
                          </a:rPr>
                        </m:ctrlPr>
                      </m:dPr>
                      <m:e>
                        <m:r>
                          <a:rPr lang="en-US" sz="2400" b="0" i="1" smtClean="0">
                            <a:latin typeface="Cambria Math" panose="02040503050406030204" pitchFamily="18" charset="0"/>
                          </a:rPr>
                          <m:t>𝑐</m:t>
                        </m:r>
                        <m:r>
                          <a:rPr lang="en-US" sz="2400" b="0" i="1" smtClean="0">
                            <a:latin typeface="Cambria Math" panose="02040503050406030204" pitchFamily="18" charset="0"/>
                          </a:rPr>
                          <m:t>+6</m:t>
                        </m:r>
                      </m:e>
                    </m:d>
                    <m:r>
                      <a:rPr lang="en-US" sz="2400" b="0" i="1" smtClean="0">
                        <a:latin typeface="Cambria Math" panose="02040503050406030204" pitchFamily="18" charset="0"/>
                      </a:rPr>
                      <m:t>=7</m:t>
                    </m:r>
                  </m:oMath>
                </a14:m>
                <a:r>
                  <a:rPr lang="en-US" sz="2400" dirty="0" smtClean="0"/>
                  <a:t>. Her work is shown.</a:t>
                </a:r>
              </a:p>
              <a:p>
                <a:pPr marL="0" indent="0">
                  <a:buNone/>
                </a:pPr>
                <a:r>
                  <a:rPr lang="en-US" sz="2400" b="1" dirty="0" smtClean="0"/>
                  <a:t>Part A:</a:t>
                </a:r>
                <a:r>
                  <a:rPr lang="en-US" sz="2400" dirty="0" smtClean="0"/>
                  <a:t> Select all the steps that show an error based on the equation in the previous step.</a:t>
                </a:r>
              </a:p>
              <a:p>
                <a:pPr marL="0" indent="0">
                  <a:buNone/>
                </a:pPr>
                <a:r>
                  <a:rPr lang="en-US" sz="2400" b="1" dirty="0" smtClean="0"/>
                  <a:t>Part B: </a:t>
                </a:r>
                <a:r>
                  <a:rPr lang="en-US" sz="2400" dirty="0" smtClean="0"/>
                  <a:t>Use the Add Point tool to show the correct solution of the given equation.</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990600"/>
                <a:ext cx="7620000" cy="1654314"/>
              </a:xfrm>
              <a:blipFill rotWithShape="0">
                <a:blip r:embed="rId3"/>
                <a:stretch>
                  <a:fillRect l="-1200" b="-64576"/>
                </a:stretch>
              </a:blipFill>
            </p:spPr>
            <p:txBody>
              <a:bodyPr/>
              <a:lstStyle/>
              <a:p>
                <a:r>
                  <a:rPr lang="en-US">
                    <a:noFill/>
                  </a:rPr>
                  <a:t> </a:t>
                </a:r>
              </a:p>
            </p:txBody>
          </p:sp>
        </mc:Fallback>
      </mc:AlternateContent>
      <p:pic>
        <p:nvPicPr>
          <p:cNvPr id="4" name="Picture 3"/>
          <p:cNvPicPr>
            <a:picLocks noChangeAspect="1"/>
          </p:cNvPicPr>
          <p:nvPr/>
        </p:nvPicPr>
        <p:blipFill rotWithShape="1">
          <a:blip r:embed="rId4" cstate="print"/>
          <a:srcRect l="50926" t="33333" r="25926" b="37037"/>
          <a:stretch/>
        </p:blipFill>
        <p:spPr>
          <a:xfrm>
            <a:off x="4038600" y="3352800"/>
            <a:ext cx="3657600" cy="2926080"/>
          </a:xfrm>
          <a:prstGeom prst="rect">
            <a:avLst/>
          </a:prstGeom>
        </p:spPr>
      </p:pic>
      <p:sp>
        <p:nvSpPr>
          <p:cNvPr id="5" name="Pentagon 4"/>
          <p:cNvSpPr/>
          <p:nvPr/>
        </p:nvSpPr>
        <p:spPr>
          <a:xfrm flipH="1">
            <a:off x="4691856" y="0"/>
            <a:ext cx="4452144"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Question </a:t>
            </a:r>
            <a:r>
              <a:rPr lang="en-US" sz="4000" b="1" dirty="0" smtClean="0"/>
              <a:t>4</a:t>
            </a:r>
            <a:endParaRPr lang="en-US" sz="4000" b="1" dirty="0"/>
          </a:p>
        </p:txBody>
      </p:sp>
    </p:spTree>
    <p:extLst>
      <p:ext uri="{BB962C8B-B14F-4D97-AF65-F5344CB8AC3E}">
        <p14:creationId xmlns:p14="http://schemas.microsoft.com/office/powerpoint/2010/main" val="3486466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95400"/>
            <a:ext cx="8001000" cy="3970318"/>
          </a:xfrm>
          <a:prstGeom prst="rect">
            <a:avLst/>
          </a:prstGeom>
        </p:spPr>
        <p:txBody>
          <a:bodyPr wrap="square">
            <a:spAutoFit/>
          </a:bodyPr>
          <a:lstStyle/>
          <a:p>
            <a:r>
              <a:rPr lang="en-US" sz="2800" b="1" dirty="0" smtClean="0"/>
              <a:t>Rubric:</a:t>
            </a:r>
          </a:p>
          <a:p>
            <a:r>
              <a:rPr lang="en-US" sz="2800" dirty="0"/>
              <a:t>(2 points) The student selects the correct steps and plots the correct point on the number line. </a:t>
            </a:r>
          </a:p>
          <a:p>
            <a:r>
              <a:rPr lang="en-US" sz="2800" dirty="0"/>
              <a:t>(1 point) The student either selects the correct steps or plots the correct point on the number line. </a:t>
            </a:r>
            <a:endParaRPr lang="en-US" sz="2800" dirty="0" smtClean="0"/>
          </a:p>
          <a:p>
            <a:endParaRPr lang="en-US" sz="2800" dirty="0"/>
          </a:p>
          <a:p>
            <a:r>
              <a:rPr lang="en-US" sz="2800" dirty="0" smtClean="0"/>
              <a:t>Answers: </a:t>
            </a:r>
          </a:p>
          <a:p>
            <a:r>
              <a:rPr lang="en-US" sz="2800" b="1" dirty="0" smtClean="0"/>
              <a:t>Part A:</a:t>
            </a:r>
            <a:r>
              <a:rPr lang="en-US" sz="2800" dirty="0" smtClean="0"/>
              <a:t> 1, 2, 4</a:t>
            </a:r>
          </a:p>
          <a:p>
            <a:r>
              <a:rPr lang="en-US" sz="2800" b="1" dirty="0" smtClean="0"/>
              <a:t>Part B:</a:t>
            </a:r>
            <a:r>
              <a:rPr lang="en-US" sz="2800" dirty="0" smtClean="0"/>
              <a:t> 8</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#4 </a:t>
            </a:r>
            <a:r>
              <a:rPr lang="en-US" sz="3600" b="1" dirty="0"/>
              <a:t>Answer</a:t>
            </a:r>
          </a:p>
        </p:txBody>
      </p:sp>
    </p:spTree>
    <p:extLst>
      <p:ext uri="{BB962C8B-B14F-4D97-AF65-F5344CB8AC3E}">
        <p14:creationId xmlns:p14="http://schemas.microsoft.com/office/powerpoint/2010/main" val="3248070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2548</TotalTime>
  <Words>2104</Words>
  <Application>Microsoft Office PowerPoint</Application>
  <PresentationFormat>On-screen Show (4:3)</PresentationFormat>
  <Paragraphs>303</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Clyde and Lily were solving the equation 8/9÷1/2=x</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SBAC Samples</dc:title>
  <dc:creator>Shannon McCaw</dc:creator>
  <cp:lastModifiedBy>Shannon</cp:lastModifiedBy>
  <cp:revision>49</cp:revision>
  <dcterms:created xsi:type="dcterms:W3CDTF">2014-11-05T17:36:58Z</dcterms:created>
  <dcterms:modified xsi:type="dcterms:W3CDTF">2015-11-14T23:28:14Z</dcterms:modified>
</cp:coreProperties>
</file>