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7" r:id="rId3"/>
    <p:sldId id="268" r:id="rId4"/>
    <p:sldId id="303" r:id="rId5"/>
    <p:sldId id="304" r:id="rId6"/>
    <p:sldId id="271" r:id="rId7"/>
    <p:sldId id="272" r:id="rId8"/>
    <p:sldId id="273" r:id="rId9"/>
    <p:sldId id="274" r:id="rId10"/>
    <p:sldId id="275" r:id="rId11"/>
    <p:sldId id="276" r:id="rId12"/>
    <p:sldId id="283" r:id="rId13"/>
    <p:sldId id="284" r:id="rId14"/>
    <p:sldId id="291" r:id="rId15"/>
    <p:sldId id="292" r:id="rId16"/>
    <p:sldId id="297" r:id="rId17"/>
    <p:sldId id="298" r:id="rId18"/>
    <p:sldId id="305" r:id="rId19"/>
    <p:sldId id="306" r:id="rId20"/>
    <p:sldId id="301" r:id="rId21"/>
    <p:sldId id="302"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862F373-6BA6-49FA-8264-29294732F5C6}">
          <p14:sldIdLst>
            <p14:sldId id="256"/>
            <p14:sldId id="267"/>
            <p14:sldId id="268"/>
            <p14:sldId id="303"/>
            <p14:sldId id="304"/>
            <p14:sldId id="271"/>
            <p14:sldId id="272"/>
            <p14:sldId id="273"/>
            <p14:sldId id="274"/>
            <p14:sldId id="275"/>
            <p14:sldId id="276"/>
            <p14:sldId id="283"/>
            <p14:sldId id="284"/>
            <p14:sldId id="291"/>
            <p14:sldId id="292"/>
            <p14:sldId id="297"/>
            <p14:sldId id="298"/>
            <p14:sldId id="305"/>
            <p14:sldId id="306"/>
            <p14:sldId id="301"/>
            <p14:sldId id="302"/>
            <p14:sldId id="307"/>
            <p14:sldId id="308"/>
            <p14:sldId id="309"/>
            <p14:sldId id="310"/>
            <p14:sldId id="311"/>
            <p14:sldId id="312"/>
            <p14:sldId id="313"/>
            <p14:sldId id="314"/>
            <p14:sldId id="315"/>
            <p14:sldId id="316"/>
            <p14:sldId id="317"/>
            <p14:sldId id="318"/>
            <p14:sldId id="319"/>
            <p14:sldId id="320"/>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40" autoAdjust="0"/>
    <p:restoredTop sz="94660"/>
  </p:normalViewPr>
  <p:slideViewPr>
    <p:cSldViewPr>
      <p:cViewPr varScale="1">
        <p:scale>
          <a:sx n="83" d="100"/>
          <a:sy n="83" d="100"/>
        </p:scale>
        <p:origin x="-154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5B06D-43CA-46E9-A016-7201919FAA0A}" type="datetimeFigureOut">
              <a:rPr lang="en-US" smtClean="0"/>
              <a:pPr/>
              <a:t>11/14/2015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228466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1036187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213185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3591900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2876313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14</a:t>
            </a:fld>
            <a:endParaRPr lang="en-US"/>
          </a:p>
        </p:txBody>
      </p:sp>
    </p:spTree>
    <p:extLst>
      <p:ext uri="{BB962C8B-B14F-4D97-AF65-F5344CB8AC3E}">
        <p14:creationId xmlns:p14="http://schemas.microsoft.com/office/powerpoint/2010/main" val="26888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15</a:t>
            </a:fld>
            <a:endParaRPr lang="en-US"/>
          </a:p>
        </p:txBody>
      </p:sp>
    </p:spTree>
    <p:extLst>
      <p:ext uri="{BB962C8B-B14F-4D97-AF65-F5344CB8AC3E}">
        <p14:creationId xmlns:p14="http://schemas.microsoft.com/office/powerpoint/2010/main" val="3708230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16</a:t>
            </a:fld>
            <a:endParaRPr lang="en-US"/>
          </a:p>
        </p:txBody>
      </p:sp>
    </p:spTree>
    <p:extLst>
      <p:ext uri="{BB962C8B-B14F-4D97-AF65-F5344CB8AC3E}">
        <p14:creationId xmlns:p14="http://schemas.microsoft.com/office/powerpoint/2010/main" val="141518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17</a:t>
            </a:fld>
            <a:endParaRPr lang="en-US"/>
          </a:p>
        </p:txBody>
      </p:sp>
    </p:spTree>
    <p:extLst>
      <p:ext uri="{BB962C8B-B14F-4D97-AF65-F5344CB8AC3E}">
        <p14:creationId xmlns:p14="http://schemas.microsoft.com/office/powerpoint/2010/main" val="1775862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18</a:t>
            </a:fld>
            <a:endParaRPr lang="en-US"/>
          </a:p>
        </p:txBody>
      </p:sp>
    </p:spTree>
    <p:extLst>
      <p:ext uri="{BB962C8B-B14F-4D97-AF65-F5344CB8AC3E}">
        <p14:creationId xmlns:p14="http://schemas.microsoft.com/office/powerpoint/2010/main" val="141518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19</a:t>
            </a:fld>
            <a:endParaRPr lang="en-US"/>
          </a:p>
        </p:txBody>
      </p:sp>
    </p:spTree>
    <p:extLst>
      <p:ext uri="{BB962C8B-B14F-4D97-AF65-F5344CB8AC3E}">
        <p14:creationId xmlns:p14="http://schemas.microsoft.com/office/powerpoint/2010/main" val="4187941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4000872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20</a:t>
            </a:fld>
            <a:endParaRPr lang="en-US"/>
          </a:p>
        </p:txBody>
      </p:sp>
    </p:spTree>
    <p:extLst>
      <p:ext uri="{BB962C8B-B14F-4D97-AF65-F5344CB8AC3E}">
        <p14:creationId xmlns:p14="http://schemas.microsoft.com/office/powerpoint/2010/main" val="2617424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21</a:t>
            </a:fld>
            <a:endParaRPr lang="en-US"/>
          </a:p>
        </p:txBody>
      </p:sp>
    </p:spTree>
    <p:extLst>
      <p:ext uri="{BB962C8B-B14F-4D97-AF65-F5344CB8AC3E}">
        <p14:creationId xmlns:p14="http://schemas.microsoft.com/office/powerpoint/2010/main" val="4187941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22</a:t>
            </a:fld>
            <a:endParaRPr lang="en-US"/>
          </a:p>
        </p:txBody>
      </p:sp>
    </p:spTree>
    <p:extLst>
      <p:ext uri="{BB962C8B-B14F-4D97-AF65-F5344CB8AC3E}">
        <p14:creationId xmlns:p14="http://schemas.microsoft.com/office/powerpoint/2010/main" val="2617424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23</a:t>
            </a:fld>
            <a:endParaRPr lang="en-US"/>
          </a:p>
        </p:txBody>
      </p:sp>
    </p:spTree>
    <p:extLst>
      <p:ext uri="{BB962C8B-B14F-4D97-AF65-F5344CB8AC3E}">
        <p14:creationId xmlns:p14="http://schemas.microsoft.com/office/powerpoint/2010/main" val="41879411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24</a:t>
            </a:fld>
            <a:endParaRPr lang="en-US"/>
          </a:p>
        </p:txBody>
      </p:sp>
    </p:spTree>
    <p:extLst>
      <p:ext uri="{BB962C8B-B14F-4D97-AF65-F5344CB8AC3E}">
        <p14:creationId xmlns:p14="http://schemas.microsoft.com/office/powerpoint/2010/main" val="26174244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25</a:t>
            </a:fld>
            <a:endParaRPr lang="en-US"/>
          </a:p>
        </p:txBody>
      </p:sp>
    </p:spTree>
    <p:extLst>
      <p:ext uri="{BB962C8B-B14F-4D97-AF65-F5344CB8AC3E}">
        <p14:creationId xmlns:p14="http://schemas.microsoft.com/office/powerpoint/2010/main" val="41879411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26</a:t>
            </a:fld>
            <a:endParaRPr lang="en-US"/>
          </a:p>
        </p:txBody>
      </p:sp>
    </p:spTree>
    <p:extLst>
      <p:ext uri="{BB962C8B-B14F-4D97-AF65-F5344CB8AC3E}">
        <p14:creationId xmlns:p14="http://schemas.microsoft.com/office/powerpoint/2010/main" val="26174244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27</a:t>
            </a:fld>
            <a:endParaRPr lang="en-US"/>
          </a:p>
        </p:txBody>
      </p:sp>
    </p:spTree>
    <p:extLst>
      <p:ext uri="{BB962C8B-B14F-4D97-AF65-F5344CB8AC3E}">
        <p14:creationId xmlns:p14="http://schemas.microsoft.com/office/powerpoint/2010/main" val="41879411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28</a:t>
            </a:fld>
            <a:endParaRPr lang="en-US"/>
          </a:p>
        </p:txBody>
      </p:sp>
    </p:spTree>
    <p:extLst>
      <p:ext uri="{BB962C8B-B14F-4D97-AF65-F5344CB8AC3E}">
        <p14:creationId xmlns:p14="http://schemas.microsoft.com/office/powerpoint/2010/main" val="26174244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29</a:t>
            </a:fld>
            <a:endParaRPr lang="en-US"/>
          </a:p>
        </p:txBody>
      </p:sp>
    </p:spTree>
    <p:extLst>
      <p:ext uri="{BB962C8B-B14F-4D97-AF65-F5344CB8AC3E}">
        <p14:creationId xmlns:p14="http://schemas.microsoft.com/office/powerpoint/2010/main" val="4187941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18687661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30</a:t>
            </a:fld>
            <a:endParaRPr lang="en-US"/>
          </a:p>
        </p:txBody>
      </p:sp>
    </p:spTree>
    <p:extLst>
      <p:ext uri="{BB962C8B-B14F-4D97-AF65-F5344CB8AC3E}">
        <p14:creationId xmlns:p14="http://schemas.microsoft.com/office/powerpoint/2010/main" val="26174244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31</a:t>
            </a:fld>
            <a:endParaRPr lang="en-US"/>
          </a:p>
        </p:txBody>
      </p:sp>
    </p:spTree>
    <p:extLst>
      <p:ext uri="{BB962C8B-B14F-4D97-AF65-F5344CB8AC3E}">
        <p14:creationId xmlns:p14="http://schemas.microsoft.com/office/powerpoint/2010/main" val="41879411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32</a:t>
            </a:fld>
            <a:endParaRPr lang="en-US"/>
          </a:p>
        </p:txBody>
      </p:sp>
    </p:spTree>
    <p:extLst>
      <p:ext uri="{BB962C8B-B14F-4D97-AF65-F5344CB8AC3E}">
        <p14:creationId xmlns:p14="http://schemas.microsoft.com/office/powerpoint/2010/main" val="26174244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33</a:t>
            </a:fld>
            <a:endParaRPr lang="en-US"/>
          </a:p>
        </p:txBody>
      </p:sp>
    </p:spTree>
    <p:extLst>
      <p:ext uri="{BB962C8B-B14F-4D97-AF65-F5344CB8AC3E}">
        <p14:creationId xmlns:p14="http://schemas.microsoft.com/office/powerpoint/2010/main" val="41879411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34</a:t>
            </a:fld>
            <a:endParaRPr lang="en-US"/>
          </a:p>
        </p:txBody>
      </p:sp>
    </p:spTree>
    <p:extLst>
      <p:ext uri="{BB962C8B-B14F-4D97-AF65-F5344CB8AC3E}">
        <p14:creationId xmlns:p14="http://schemas.microsoft.com/office/powerpoint/2010/main" val="26174244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35</a:t>
            </a:fld>
            <a:endParaRPr lang="en-US"/>
          </a:p>
        </p:txBody>
      </p:sp>
    </p:spTree>
    <p:extLst>
      <p:ext uri="{BB962C8B-B14F-4D97-AF65-F5344CB8AC3E}">
        <p14:creationId xmlns:p14="http://schemas.microsoft.com/office/powerpoint/2010/main" val="4187941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1948482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126541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1948482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126541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350131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3120669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dirty="0">
                <a:ln w="11430"/>
                <a:solidFill>
                  <a:srgbClr val="FF0000"/>
                </a:solidFill>
                <a:latin typeface="+mj-lt"/>
                <a:cs typeface="Arial" charset="0"/>
              </a:rPr>
              <a:t>Grade </a:t>
            </a:r>
            <a:r>
              <a:rPr lang="en-US" sz="2400" b="1" dirty="0" smtClean="0">
                <a:ln w="11430"/>
                <a:solidFill>
                  <a:srgbClr val="FF0000"/>
                </a:solidFill>
                <a:latin typeface="+mj-lt"/>
                <a:cs typeface="Arial" charset="0"/>
              </a:rPr>
              <a:t>7 </a:t>
            </a:r>
            <a:r>
              <a:rPr lang="en-US" sz="2400" b="1" dirty="0">
                <a:ln w="11430"/>
                <a:solidFill>
                  <a:srgbClr val="FF0000"/>
                </a:solidFill>
                <a:latin typeface="+mj-lt"/>
                <a:cs typeface="Arial" charset="0"/>
              </a:rPr>
              <a:t>- Claim </a:t>
            </a:r>
            <a:r>
              <a:rPr lang="en-US" sz="2400" b="1" dirty="0" smtClean="0">
                <a:ln w="11430"/>
                <a:solidFill>
                  <a:srgbClr val="FF0000"/>
                </a:solidFill>
                <a:latin typeface="+mj-lt"/>
                <a:cs typeface="Arial" charset="0"/>
              </a:rPr>
              <a:t>2</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cssmathactiviti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2864246" y="4343400"/>
            <a:ext cx="3866753" cy="6477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b="1" dirty="0" smtClean="0">
                <a:solidFill>
                  <a:srgbClr val="FF0000"/>
                </a:solidFill>
              </a:rPr>
              <a:t>Problem Solving</a:t>
            </a:r>
            <a:endParaRPr lang="en-US" sz="4000" b="1" dirty="0">
              <a:solidFill>
                <a:srgbClr val="FF0000"/>
              </a:solidFill>
            </a:endParaRPr>
          </a:p>
        </p:txBody>
      </p:sp>
      <p:sp>
        <p:nvSpPr>
          <p:cNvPr id="7" name="TextBox 6"/>
          <p:cNvSpPr txBox="1"/>
          <p:nvPr/>
        </p:nvSpPr>
        <p:spPr>
          <a:xfrm>
            <a:off x="519906" y="5959475"/>
            <a:ext cx="8104187" cy="784225"/>
          </a:xfrm>
          <a:prstGeom prst="rect">
            <a:avLst/>
          </a:prstGeom>
          <a:no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500" dirty="0">
                <a:latin typeface="+mj-lt"/>
                <a:cs typeface="Arial" charset="0"/>
              </a:rPr>
              <a:t>Questions courtesy of the Smarter Balanced Assessment Consortium Item Specifications – </a:t>
            </a:r>
            <a:r>
              <a:rPr lang="en-US" sz="1500">
                <a:latin typeface="+mj-lt"/>
                <a:cs typeface="Arial" charset="0"/>
              </a:rPr>
              <a:t>Version </a:t>
            </a:r>
            <a:r>
              <a:rPr lang="en-US" sz="150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3"/>
              </a:rPr>
              <a:t>www.ccssmathactivities.com</a:t>
            </a:r>
            <a:endParaRPr lang="en-US" sz="1500" dirty="0">
              <a:latin typeface="+mj-lt"/>
              <a:cs typeface="Arial" charset="0"/>
            </a:endParaRPr>
          </a:p>
          <a:p>
            <a:pPr algn="ctr">
              <a:defRPr/>
            </a:pPr>
            <a:endParaRPr lang="en-US" sz="1500" dirty="0">
              <a:latin typeface="+mj-lt"/>
              <a:cs typeface="Arial" charset="0"/>
            </a:endParaRPr>
          </a:p>
        </p:txBody>
      </p:sp>
      <p:pic>
        <p:nvPicPr>
          <p:cNvPr id="8" name="Picture 7" descr="Smc logo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2999" y="1143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noGrp="1"/>
          </p:cNvSpPr>
          <p:nvPr/>
        </p:nvSpPr>
        <p:spPr>
          <a:xfrm>
            <a:off x="685799" y="2168525"/>
            <a:ext cx="7772400" cy="14700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4000" b="1" dirty="0">
                <a:latin typeface="+mj-lt"/>
              </a:rPr>
              <a:t>Claim 2</a:t>
            </a:r>
            <a:br>
              <a:rPr lang="en-US" altLang="en-US" sz="4000" b="1" dirty="0">
                <a:latin typeface="+mj-lt"/>
              </a:rPr>
            </a:br>
            <a:r>
              <a:rPr lang="en-US" altLang="en-US" sz="4000" b="1" dirty="0">
                <a:latin typeface="+mj-lt"/>
              </a:rPr>
              <a:t>Smarter Balanced Sample Items</a:t>
            </a:r>
            <a:br>
              <a:rPr lang="en-US" altLang="en-US" sz="4000" b="1" dirty="0">
                <a:latin typeface="+mj-lt"/>
              </a:rPr>
            </a:br>
            <a:r>
              <a:rPr lang="en-US" altLang="en-US" sz="4000" b="1" dirty="0">
                <a:latin typeface="+mj-lt"/>
              </a:rPr>
              <a:t>Grade </a:t>
            </a:r>
            <a:r>
              <a:rPr lang="en-US" altLang="en-US" sz="4000" b="1" dirty="0" smtClean="0">
                <a:latin typeface="+mj-lt"/>
              </a:rPr>
              <a:t>7</a:t>
            </a:r>
            <a:endParaRPr lang="en-US" altLang="en-US" sz="4000" b="1" dirty="0">
              <a:latin typeface="+mj-lt"/>
            </a:endParaRPr>
          </a:p>
        </p:txBody>
      </p:sp>
      <p:sp>
        <p:nvSpPr>
          <p:cNvPr id="10" name="Rounded Rectangle 9"/>
          <p:cNvSpPr/>
          <p:nvPr/>
        </p:nvSpPr>
        <p:spPr>
          <a:xfrm>
            <a:off x="76200" y="38100"/>
            <a:ext cx="24384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828800"/>
                <a:ext cx="7924800" cy="2530771"/>
              </a:xfrm>
            </p:spPr>
            <p:txBody>
              <a:bodyPr>
                <a:noAutofit/>
              </a:bodyPr>
              <a:lstStyle/>
              <a:p>
                <a:pPr marL="0" indent="0">
                  <a:buNone/>
                </a:pPr>
                <a:r>
                  <a:rPr lang="en-US" sz="2800" dirty="0" smtClean="0"/>
                  <a:t>A bottle is </a:t>
                </a:r>
                <a14:m>
                  <m:oMath xmlns:m="http://schemas.openxmlformats.org/officeDocument/2006/math">
                    <m:f>
                      <m:fPr>
                        <m:ctrlPr>
                          <a:rPr lang="en-US" sz="2800" i="1" smtClean="0">
                            <a:latin typeface="Cambria Math"/>
                          </a:rPr>
                        </m:ctrlPr>
                      </m:fPr>
                      <m:num>
                        <m:r>
                          <a:rPr lang="en-US" sz="2800" b="0" i="1" smtClean="0">
                            <a:latin typeface="Cambria Math"/>
                          </a:rPr>
                          <m:t>1</m:t>
                        </m:r>
                      </m:num>
                      <m:den>
                        <m:r>
                          <a:rPr lang="en-US" sz="2800" b="0" i="1" smtClean="0">
                            <a:latin typeface="Cambria Math"/>
                          </a:rPr>
                          <m:t>2</m:t>
                        </m:r>
                      </m:den>
                    </m:f>
                  </m:oMath>
                </a14:m>
                <a:r>
                  <a:rPr lang="en-US" sz="2800" dirty="0" smtClean="0"/>
                  <a:t> </a:t>
                </a:r>
                <a:r>
                  <a:rPr lang="en-US" sz="2800" dirty="0"/>
                  <a:t>full. It contains </a:t>
                </a:r>
                <a14:m>
                  <m:oMath xmlns:m="http://schemas.openxmlformats.org/officeDocument/2006/math">
                    <m:f>
                      <m:fPr>
                        <m:ctrlPr>
                          <a:rPr lang="en-US" sz="2800" i="1" smtClean="0">
                            <a:latin typeface="Cambria Math"/>
                          </a:rPr>
                        </m:ctrlPr>
                      </m:fPr>
                      <m:num>
                        <m:r>
                          <a:rPr lang="en-US" sz="2800" b="0" i="1" smtClean="0">
                            <a:latin typeface="Cambria Math"/>
                          </a:rPr>
                          <m:t>1</m:t>
                        </m:r>
                      </m:num>
                      <m:den>
                        <m:r>
                          <a:rPr lang="en-US" sz="2800" b="0" i="1" smtClean="0">
                            <a:latin typeface="Cambria Math"/>
                          </a:rPr>
                          <m:t>10</m:t>
                        </m:r>
                      </m:den>
                    </m:f>
                  </m:oMath>
                </a14:m>
                <a:r>
                  <a:rPr lang="en-US" sz="2800" dirty="0" smtClean="0"/>
                  <a:t> gallon </a:t>
                </a:r>
                <a:r>
                  <a:rPr lang="en-US" sz="2800" dirty="0"/>
                  <a:t>of water. </a:t>
                </a:r>
              </a:p>
              <a:p>
                <a:r>
                  <a:rPr lang="en-US" sz="2800" dirty="0" smtClean="0"/>
                  <a:t>There </a:t>
                </a:r>
                <a:r>
                  <a:rPr lang="en-US" sz="2800" dirty="0"/>
                  <a:t>are 16 cups in one gallon. </a:t>
                </a:r>
              </a:p>
              <a:p>
                <a:pPr marL="0" indent="0">
                  <a:buNone/>
                </a:pPr>
                <a:endParaRPr lang="en-US" sz="2800" dirty="0"/>
              </a:p>
              <a:p>
                <a:pPr marL="0" indent="0">
                  <a:buNone/>
                </a:pPr>
                <a:r>
                  <a:rPr lang="en-US" sz="2800" dirty="0"/>
                  <a:t>Enter the total number of </a:t>
                </a:r>
                <a:r>
                  <a:rPr lang="en-US" sz="2800" b="1" dirty="0"/>
                  <a:t>cups </a:t>
                </a:r>
                <a:r>
                  <a:rPr lang="en-US" sz="2800" dirty="0"/>
                  <a:t>it takes to completely fill the whole bottle.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828800"/>
                <a:ext cx="7924800" cy="2530771"/>
              </a:xfrm>
              <a:blipFill rotWithShape="0">
                <a:blip r:embed="rId3"/>
                <a:stretch>
                  <a:fillRect l="-1538" r="-923" b="-12530"/>
                </a:stretch>
              </a:blipFill>
            </p:spPr>
            <p:txBody>
              <a:bodyPr/>
              <a:lstStyle/>
              <a:p>
                <a:r>
                  <a:rPr lang="en-US">
                    <a:noFill/>
                  </a:rPr>
                  <a:t> </a:t>
                </a:r>
              </a:p>
            </p:txBody>
          </p:sp>
        </mc:Fallback>
      </mc:AlternateContent>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#5</a:t>
            </a:r>
            <a:endParaRPr lang="en-US" sz="4000" b="1" dirty="0"/>
          </a:p>
        </p:txBody>
      </p:sp>
    </p:spTree>
    <p:extLst>
      <p:ext uri="{BB962C8B-B14F-4D97-AF65-F5344CB8AC3E}">
        <p14:creationId xmlns:p14="http://schemas.microsoft.com/office/powerpoint/2010/main" val="1903441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04666" y="1676400"/>
                <a:ext cx="8382000" cy="2426946"/>
              </a:xfrm>
              <a:prstGeom prst="rect">
                <a:avLst/>
              </a:prstGeom>
            </p:spPr>
            <p:txBody>
              <a:bodyPr wrap="square">
                <a:spAutoFit/>
              </a:bodyPr>
              <a:lstStyle/>
              <a:p>
                <a:r>
                  <a:rPr lang="en-US" sz="2800" b="1" dirty="0" smtClean="0">
                    <a:solidFill>
                      <a:srgbClr val="000000"/>
                    </a:solidFill>
                    <a:latin typeface="+mj-lt"/>
                  </a:rPr>
                  <a:t>Rubric:</a:t>
                </a:r>
              </a:p>
              <a:p>
                <a:r>
                  <a:rPr lang="en-US" sz="2800" dirty="0" smtClean="0">
                    <a:latin typeface="+mj-lt"/>
                  </a:rPr>
                  <a:t>(1 point) The </a:t>
                </a:r>
                <a:r>
                  <a:rPr lang="en-US" sz="2800" dirty="0">
                    <a:latin typeface="+mj-lt"/>
                  </a:rPr>
                  <a:t>student gives the volume of the bottle in </a:t>
                </a:r>
                <a:r>
                  <a:rPr lang="en-US" sz="2800" dirty="0" smtClean="0">
                    <a:latin typeface="+mj-lt"/>
                  </a:rPr>
                  <a:t>cups.</a:t>
                </a:r>
              </a:p>
              <a:p>
                <a:endParaRPr lang="en-US" sz="2800" dirty="0">
                  <a:latin typeface="+mj-lt"/>
                </a:endParaRPr>
              </a:p>
              <a:p>
                <a:r>
                  <a:rPr lang="en-US" sz="2800" b="1" dirty="0" smtClean="0">
                    <a:latin typeface="+mj-lt"/>
                  </a:rPr>
                  <a:t>Answer: </a:t>
                </a:r>
                <a:r>
                  <a:rPr lang="en-US" sz="2800" dirty="0">
                    <a:latin typeface="+mj-lt"/>
                  </a:rPr>
                  <a:t>3</a:t>
                </a:r>
                <a14:m>
                  <m:oMath xmlns:m="http://schemas.openxmlformats.org/officeDocument/2006/math">
                    <m:f>
                      <m:fPr>
                        <m:ctrlPr>
                          <a:rPr lang="en-US" sz="2800" i="1" dirty="0" smtClean="0">
                            <a:latin typeface="Cambria Math"/>
                          </a:rPr>
                        </m:ctrlPr>
                      </m:fPr>
                      <m:num>
                        <m:r>
                          <a:rPr lang="en-US" sz="2800" b="0" i="1" dirty="0" smtClean="0">
                            <a:latin typeface="Cambria Math"/>
                          </a:rPr>
                          <m:t>1</m:t>
                        </m:r>
                      </m:num>
                      <m:den>
                        <m:r>
                          <a:rPr lang="en-US" sz="2800" b="0" i="1" dirty="0" smtClean="0">
                            <a:latin typeface="Cambria Math"/>
                          </a:rPr>
                          <m:t>5</m:t>
                        </m:r>
                      </m:den>
                    </m:f>
                  </m:oMath>
                </a14:m>
                <a:endParaRPr lang="en-US" sz="2800" dirty="0">
                  <a:latin typeface="+mj-lt"/>
                </a:endParaRPr>
              </a:p>
            </p:txBody>
          </p:sp>
        </mc:Choice>
        <mc:Fallback xmlns="">
          <p:sp>
            <p:nvSpPr>
              <p:cNvPr id="2" name="Rectangle 1"/>
              <p:cNvSpPr>
                <a:spLocks noRot="1" noChangeAspect="1" noMove="1" noResize="1" noEditPoints="1" noAdjustHandles="1" noChangeArrowheads="1" noChangeShapeType="1" noTextEdit="1"/>
              </p:cNvSpPr>
              <p:nvPr/>
            </p:nvSpPr>
            <p:spPr>
              <a:xfrm>
                <a:off x="504666" y="1676400"/>
                <a:ext cx="8382000" cy="2426946"/>
              </a:xfrm>
              <a:prstGeom prst="rect">
                <a:avLst/>
              </a:prstGeom>
              <a:blipFill rotWithShape="1">
                <a:blip r:embed="rId3"/>
                <a:stretch>
                  <a:fillRect l="-1527" t="-2261" b="-2764"/>
                </a:stretch>
              </a:blipFill>
            </p:spPr>
            <p:txBody>
              <a:bodyPr/>
              <a:lstStyle/>
              <a:p>
                <a:r>
                  <a:rPr lang="en-US">
                    <a:noFill/>
                  </a:rPr>
                  <a:t> </a:t>
                </a:r>
              </a:p>
            </p:txBody>
          </p:sp>
        </mc:Fallback>
      </mc:AlternateContent>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#5 Answer</a:t>
            </a:r>
            <a:endParaRPr lang="en-US" sz="3600" b="1" dirty="0"/>
          </a:p>
        </p:txBody>
      </p:sp>
    </p:spTree>
    <p:extLst>
      <p:ext uri="{BB962C8B-B14F-4D97-AF65-F5344CB8AC3E}">
        <p14:creationId xmlns:p14="http://schemas.microsoft.com/office/powerpoint/2010/main" val="2006874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800" y="609600"/>
            <a:ext cx="4773328" cy="5562600"/>
          </a:xfrm>
        </p:spPr>
        <p:txBody>
          <a:bodyPr>
            <a:noAutofit/>
          </a:bodyPr>
          <a:lstStyle/>
          <a:p>
            <a:pPr marL="0" indent="0">
              <a:spcBef>
                <a:spcPts val="0"/>
              </a:spcBef>
              <a:buNone/>
            </a:pPr>
            <a:r>
              <a:rPr lang="en-US" sz="2400" dirty="0"/>
              <a:t>John needs to paint one wall in his house. The wall is shaped like a rectangle with a triangular top, as shown. He knows that each 1-quart container of paint covers an area of 24 square feet. John uses a meter stick to measure the dimensions of the wall. </a:t>
            </a:r>
            <a:r>
              <a:rPr lang="en-US" sz="2400" dirty="0" smtClean="0"/>
              <a:t>[</a:t>
            </a:r>
            <a:r>
              <a:rPr lang="en-US" sz="2400" dirty="0"/>
              <a:t>1 meter is approximately 39 inches] </a:t>
            </a:r>
            <a:endParaRPr lang="en-US" sz="2400" dirty="0" smtClean="0"/>
          </a:p>
          <a:p>
            <a:pPr marL="0" indent="0">
              <a:spcBef>
                <a:spcPts val="0"/>
              </a:spcBef>
              <a:buNone/>
            </a:pPr>
            <a:endParaRPr lang="en-US" sz="2400" dirty="0"/>
          </a:p>
          <a:p>
            <a:pPr marL="0" indent="0">
              <a:spcBef>
                <a:spcPts val="0"/>
              </a:spcBef>
              <a:buNone/>
            </a:pPr>
            <a:r>
              <a:rPr lang="en-US" sz="2400" dirty="0" smtClean="0"/>
              <a:t>Select </a:t>
            </a:r>
            <a:r>
              <a:rPr lang="en-US" sz="2400" dirty="0"/>
              <a:t>the </a:t>
            </a:r>
            <a:r>
              <a:rPr lang="en-US" sz="2400" b="1" dirty="0"/>
              <a:t>fewest </a:t>
            </a:r>
            <a:r>
              <a:rPr lang="en-US" sz="2400" dirty="0"/>
              <a:t>number of </a:t>
            </a:r>
            <a:endParaRPr lang="en-US" sz="2400" dirty="0" smtClean="0"/>
          </a:p>
          <a:p>
            <a:pPr marL="0" indent="0">
              <a:spcBef>
                <a:spcPts val="0"/>
              </a:spcBef>
              <a:buNone/>
            </a:pPr>
            <a:r>
              <a:rPr lang="en-US" sz="2400" dirty="0" smtClean="0"/>
              <a:t>1-quart </a:t>
            </a:r>
            <a:r>
              <a:rPr lang="en-US" sz="2400" dirty="0"/>
              <a:t>containers of paint John can use to paint the wall. You may use the meter sticks to measure the dimensions of the wall. </a:t>
            </a:r>
            <a:r>
              <a:rPr lang="en-US" sz="2000" dirty="0"/>
              <a:t>	</a:t>
            </a:r>
          </a:p>
        </p:txBody>
      </p:sp>
      <p:pic>
        <p:nvPicPr>
          <p:cNvPr id="2" name="Picture 1"/>
          <p:cNvPicPr>
            <a:picLocks noChangeAspect="1"/>
          </p:cNvPicPr>
          <p:nvPr/>
        </p:nvPicPr>
        <p:blipFill>
          <a:blip r:embed="rId3" cstate="print"/>
          <a:stretch>
            <a:fillRect/>
          </a:stretch>
        </p:blipFill>
        <p:spPr>
          <a:xfrm>
            <a:off x="5089128" y="1752600"/>
            <a:ext cx="3657600" cy="2978134"/>
          </a:xfrm>
          <a:prstGeom prst="rect">
            <a:avLst/>
          </a:prstGeom>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#6</a:t>
            </a:r>
            <a:endParaRPr lang="en-US" sz="4000" b="1" dirty="0"/>
          </a:p>
        </p:txBody>
      </p:sp>
    </p:spTree>
    <p:extLst>
      <p:ext uri="{BB962C8B-B14F-4D97-AF65-F5344CB8AC3E}">
        <p14:creationId xmlns:p14="http://schemas.microsoft.com/office/powerpoint/2010/main" val="451961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256" y="1600200"/>
            <a:ext cx="8077200" cy="954107"/>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selects 4 paint cans</a:t>
            </a:r>
            <a:r>
              <a:rPr lang="en-US" sz="2800" dirty="0" smtClean="0"/>
              <a:t>.</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#6 </a:t>
            </a:r>
            <a:r>
              <a:rPr lang="en-US" sz="3600" b="1" dirty="0"/>
              <a:t>Answer</a:t>
            </a:r>
          </a:p>
        </p:txBody>
      </p:sp>
    </p:spTree>
    <p:extLst>
      <p:ext uri="{BB962C8B-B14F-4D97-AF65-F5344CB8AC3E}">
        <p14:creationId xmlns:p14="http://schemas.microsoft.com/office/powerpoint/2010/main" val="2032418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44215"/>
            <a:ext cx="8077200" cy="3254514"/>
          </a:xfrm>
        </p:spPr>
        <p:txBody>
          <a:bodyPr>
            <a:noAutofit/>
          </a:bodyPr>
          <a:lstStyle/>
          <a:p>
            <a:pPr marL="0" indent="0">
              <a:buNone/>
            </a:pPr>
            <a:r>
              <a:rPr lang="en-US" sz="2800" dirty="0"/>
              <a:t>David wants to buy 2 pineapples and some bananas and spend no more than $10.00. </a:t>
            </a:r>
          </a:p>
          <a:p>
            <a:r>
              <a:rPr lang="en-US" sz="2800" dirty="0" smtClean="0"/>
              <a:t>The </a:t>
            </a:r>
            <a:r>
              <a:rPr lang="en-US" sz="2800" dirty="0"/>
              <a:t>price of 1 pineapple is $2.99. </a:t>
            </a:r>
          </a:p>
          <a:p>
            <a:r>
              <a:rPr lang="en-US" sz="2800" dirty="0" smtClean="0"/>
              <a:t>The </a:t>
            </a:r>
            <a:r>
              <a:rPr lang="en-US" sz="2800" dirty="0"/>
              <a:t>price of bananas is $0.67 per pound. </a:t>
            </a:r>
          </a:p>
          <a:p>
            <a:pPr marL="0" indent="0">
              <a:buNone/>
            </a:pPr>
            <a:r>
              <a:rPr lang="en-US" sz="2800" dirty="0" smtClean="0"/>
              <a:t>Use </a:t>
            </a:r>
            <a:r>
              <a:rPr lang="en-US" sz="2800" dirty="0"/>
              <a:t>the Connect Line or Add Arrow tool to draw a graph that represents all possible values for the number of pounds of bananas, </a:t>
            </a:r>
            <a:r>
              <a:rPr lang="en-US" sz="2800" i="1" dirty="0"/>
              <a:t>b</a:t>
            </a:r>
            <a:r>
              <a:rPr lang="en-US" sz="2800" dirty="0"/>
              <a:t>, David can buy. 	</a:t>
            </a:r>
          </a:p>
        </p:txBody>
      </p:sp>
      <p:pic>
        <p:nvPicPr>
          <p:cNvPr id="2" name="Picture 1"/>
          <p:cNvPicPr>
            <a:picLocks noChangeAspect="1"/>
          </p:cNvPicPr>
          <p:nvPr/>
        </p:nvPicPr>
        <p:blipFill>
          <a:blip r:embed="rId3" cstate="print"/>
          <a:stretch>
            <a:fillRect/>
          </a:stretch>
        </p:blipFill>
        <p:spPr>
          <a:xfrm>
            <a:off x="1844040" y="5112046"/>
            <a:ext cx="5303520" cy="679154"/>
          </a:xfrm>
          <a:prstGeom prst="rect">
            <a:avLst/>
          </a:prstGeom>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#7</a:t>
            </a:r>
            <a:endParaRPr lang="en-US" sz="4000" b="1" dirty="0"/>
          </a:p>
        </p:txBody>
      </p:sp>
    </p:spTree>
    <p:extLst>
      <p:ext uri="{BB962C8B-B14F-4D97-AF65-F5344CB8AC3E}">
        <p14:creationId xmlns:p14="http://schemas.microsoft.com/office/powerpoint/2010/main" val="874304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077200" cy="2246769"/>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is able to correctly graph the inequality defined by the </a:t>
            </a:r>
            <a:r>
              <a:rPr lang="en-US" sz="2800" dirty="0" smtClean="0"/>
              <a:t>problem.</a:t>
            </a:r>
          </a:p>
          <a:p>
            <a:r>
              <a:rPr lang="en-US" sz="2800" dirty="0" smtClean="0"/>
              <a:t> </a:t>
            </a:r>
            <a:endParaRPr lang="en-US" sz="2800" dirty="0"/>
          </a:p>
          <a:p>
            <a:r>
              <a:rPr lang="en-US" sz="2800" b="1" dirty="0" smtClean="0"/>
              <a:t>Answer: </a:t>
            </a:r>
            <a:r>
              <a:rPr lang="en-US" sz="2800" dirty="0"/>
              <a:t>	</a:t>
            </a:r>
          </a:p>
        </p:txBody>
      </p:sp>
      <p:pic>
        <p:nvPicPr>
          <p:cNvPr id="3" name="Picture 2"/>
          <p:cNvPicPr>
            <a:picLocks noChangeAspect="1"/>
          </p:cNvPicPr>
          <p:nvPr/>
        </p:nvPicPr>
        <p:blipFill>
          <a:blip r:embed="rId3" cstate="print"/>
          <a:stretch>
            <a:fillRect/>
          </a:stretch>
        </p:blipFill>
        <p:spPr>
          <a:xfrm>
            <a:off x="1981200" y="2747649"/>
            <a:ext cx="6045201" cy="979440"/>
          </a:xfrm>
          <a:prstGeom prst="rect">
            <a:avLst/>
          </a:prstGeom>
        </p:spPr>
      </p:pic>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#7 </a:t>
            </a:r>
            <a:r>
              <a:rPr lang="en-US" sz="3600" b="1" dirty="0"/>
              <a:t>Answer</a:t>
            </a:r>
          </a:p>
        </p:txBody>
      </p:sp>
    </p:spTree>
    <p:extLst>
      <p:ext uri="{BB962C8B-B14F-4D97-AF65-F5344CB8AC3E}">
        <p14:creationId xmlns:p14="http://schemas.microsoft.com/office/powerpoint/2010/main" val="3700854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219200"/>
            <a:ext cx="8077200" cy="4495800"/>
          </a:xfrm>
        </p:spPr>
        <p:txBody>
          <a:bodyPr>
            <a:noAutofit/>
          </a:bodyPr>
          <a:lstStyle/>
          <a:p>
            <a:pPr marL="0" indent="0">
              <a:buNone/>
            </a:pPr>
            <a:r>
              <a:rPr lang="en-US" sz="2800" dirty="0"/>
              <a:t>Two circles touch a rectangle and each other as shown in this diagram. </a:t>
            </a:r>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smtClean="0"/>
          </a:p>
          <a:p>
            <a:pPr marL="0" indent="0">
              <a:buNone/>
            </a:pPr>
            <a:endParaRPr lang="en-US" sz="2800" dirty="0"/>
          </a:p>
          <a:p>
            <a:pPr marL="0" indent="0">
              <a:buNone/>
            </a:pPr>
            <a:r>
              <a:rPr lang="en-US" sz="2800" dirty="0"/>
              <a:t>The area of the rectangle is 50 square inches. Enter the radius (</a:t>
            </a:r>
            <a:r>
              <a:rPr lang="en-US" sz="2800" i="1" dirty="0"/>
              <a:t>r</a:t>
            </a:r>
            <a:r>
              <a:rPr lang="en-US" sz="2800" dirty="0"/>
              <a:t>), in inches, of each circle. 	</a:t>
            </a:r>
          </a:p>
        </p:txBody>
      </p:sp>
      <p:pic>
        <p:nvPicPr>
          <p:cNvPr id="4" name="Picture 3"/>
          <p:cNvPicPr>
            <a:picLocks noChangeAspect="1"/>
          </p:cNvPicPr>
          <p:nvPr/>
        </p:nvPicPr>
        <p:blipFill rotWithShape="1">
          <a:blip r:embed="rId3" cstate="print"/>
          <a:srcRect l="50000" t="36111" r="35996" b="51852"/>
          <a:stretch/>
        </p:blipFill>
        <p:spPr>
          <a:xfrm>
            <a:off x="2667000" y="2514600"/>
            <a:ext cx="3688080" cy="1981208"/>
          </a:xfrm>
          <a:prstGeom prst="rect">
            <a:avLst/>
          </a:prstGeom>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#8</a:t>
            </a:r>
            <a:endParaRPr lang="en-US" sz="4000" b="1" dirty="0"/>
          </a:p>
        </p:txBody>
      </p:sp>
    </p:spTree>
    <p:extLst>
      <p:ext uri="{BB962C8B-B14F-4D97-AF65-F5344CB8AC3E}">
        <p14:creationId xmlns:p14="http://schemas.microsoft.com/office/powerpoint/2010/main" val="672196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00200"/>
            <a:ext cx="8077200" cy="2246769"/>
          </a:xfrm>
          <a:prstGeom prst="rect">
            <a:avLst/>
          </a:prstGeom>
        </p:spPr>
        <p:txBody>
          <a:bodyPr wrap="square">
            <a:spAutoFit/>
          </a:bodyPr>
          <a:lstStyle/>
          <a:p>
            <a:r>
              <a:rPr lang="en-US" sz="2800" b="1" dirty="0" smtClean="0"/>
              <a:t>Rubric:</a:t>
            </a:r>
          </a:p>
          <a:p>
            <a:r>
              <a:rPr lang="en-US" sz="2800" dirty="0" smtClean="0"/>
              <a:t>(</a:t>
            </a:r>
            <a:r>
              <a:rPr lang="en-US" sz="2800" dirty="0"/>
              <a:t>1 point) The student is able to determine the </a:t>
            </a:r>
            <a:r>
              <a:rPr lang="en-US" sz="2800" dirty="0" smtClean="0"/>
              <a:t>radius.</a:t>
            </a:r>
          </a:p>
          <a:p>
            <a:endParaRPr lang="en-US" sz="2800" dirty="0"/>
          </a:p>
          <a:p>
            <a:r>
              <a:rPr lang="en-US" sz="2800" b="1" dirty="0" smtClean="0"/>
              <a:t>Answer: </a:t>
            </a:r>
            <a:r>
              <a:rPr lang="en-US" sz="2800" dirty="0" smtClean="0"/>
              <a:t>2.5 </a:t>
            </a:r>
            <a:r>
              <a:rPr lang="en-US" sz="2800" dirty="0"/>
              <a:t>	</a:t>
            </a:r>
          </a:p>
          <a:p>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#8 </a:t>
            </a:r>
            <a:r>
              <a:rPr lang="en-US" sz="3600" b="1" dirty="0"/>
              <a:t>Answer</a:t>
            </a:r>
          </a:p>
        </p:txBody>
      </p:sp>
    </p:spTree>
    <p:extLst>
      <p:ext uri="{BB962C8B-B14F-4D97-AF65-F5344CB8AC3E}">
        <p14:creationId xmlns:p14="http://schemas.microsoft.com/office/powerpoint/2010/main" val="2060080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3733800" cy="3574485"/>
          </a:xfrm>
        </p:spPr>
        <p:txBody>
          <a:bodyPr>
            <a:noAutofit/>
          </a:bodyPr>
          <a:lstStyle/>
          <a:p>
            <a:pPr marL="0" indent="0">
              <a:spcBef>
                <a:spcPts val="0"/>
              </a:spcBef>
              <a:buNone/>
            </a:pPr>
            <a:r>
              <a:rPr lang="en-US" sz="2400" dirty="0" smtClean="0"/>
              <a:t>Complete the sketch of triangle ABC in the coordinate plane.</a:t>
            </a:r>
          </a:p>
          <a:p>
            <a:pPr>
              <a:spcBef>
                <a:spcPts val="0"/>
              </a:spcBef>
            </a:pPr>
            <a:r>
              <a:rPr lang="en-US" sz="2400" dirty="0" smtClean="0"/>
              <a:t>Point A is plotted at </a:t>
            </a:r>
            <a:r>
              <a:rPr lang="en-US" sz="2400" dirty="0" smtClean="0"/>
              <a:t>        (-</a:t>
            </a:r>
            <a:r>
              <a:rPr lang="en-US" sz="2400" dirty="0" smtClean="0"/>
              <a:t>5, 2)</a:t>
            </a:r>
          </a:p>
          <a:p>
            <a:pPr>
              <a:spcBef>
                <a:spcPts val="0"/>
              </a:spcBef>
            </a:pPr>
            <a:r>
              <a:rPr lang="en-US" sz="2400" dirty="0" smtClean="0"/>
              <a:t>Point B is plotted at (1, 6)</a:t>
            </a:r>
          </a:p>
          <a:p>
            <a:pPr>
              <a:spcBef>
                <a:spcPts val="0"/>
              </a:spcBef>
            </a:pPr>
            <a:r>
              <a:rPr lang="en-US" sz="2400" dirty="0" smtClean="0"/>
              <a:t>Side AC is parallel to the </a:t>
            </a:r>
            <a:r>
              <a:rPr lang="en-US" sz="2400" i="1" dirty="0" smtClean="0"/>
              <a:t>x</a:t>
            </a:r>
            <a:r>
              <a:rPr lang="en-US" sz="2400" dirty="0" smtClean="0"/>
              <a:t>-axis and is 12 units long. </a:t>
            </a:r>
          </a:p>
          <a:p>
            <a:pPr marL="0" indent="0">
              <a:spcBef>
                <a:spcPts val="0"/>
              </a:spcBef>
              <a:buNone/>
            </a:pPr>
            <a:r>
              <a:rPr lang="en-US" sz="2400" dirty="0" smtClean="0"/>
              <a:t>Use the Add Point and Connect Line Tool to plot C in the coordinate plane and connect the three points. </a:t>
            </a:r>
            <a:r>
              <a:rPr lang="en-US" dirty="0"/>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81000"/>
            <a:ext cx="3606577" cy="1607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5399" t="10037" r="12716" b="8312"/>
          <a:stretch/>
        </p:blipFill>
        <p:spPr bwMode="auto">
          <a:xfrm>
            <a:off x="4191000" y="1192177"/>
            <a:ext cx="4739640" cy="4677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Pentagon 6"/>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#9</a:t>
            </a:r>
            <a:endParaRPr lang="en-US" sz="4000" b="1" dirty="0"/>
          </a:p>
        </p:txBody>
      </p:sp>
    </p:spTree>
    <p:extLst>
      <p:ext uri="{BB962C8B-B14F-4D97-AF65-F5344CB8AC3E}">
        <p14:creationId xmlns:p14="http://schemas.microsoft.com/office/powerpoint/2010/main" val="3647734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3108543"/>
          </a:xfrm>
          <a:prstGeom prst="rect">
            <a:avLst/>
          </a:prstGeom>
        </p:spPr>
        <p:txBody>
          <a:bodyPr wrap="square">
            <a:spAutoFit/>
          </a:bodyPr>
          <a:lstStyle/>
          <a:p>
            <a:r>
              <a:rPr lang="en-US" sz="2800" b="1" dirty="0" smtClean="0"/>
              <a:t>Rubric:</a:t>
            </a:r>
          </a:p>
          <a:p>
            <a:r>
              <a:rPr lang="en-US" sz="2800" dirty="0" smtClean="0"/>
              <a:t>(</a:t>
            </a:r>
            <a:r>
              <a:rPr lang="en-US" sz="2800" dirty="0"/>
              <a:t>1 point) The student </a:t>
            </a:r>
            <a:r>
              <a:rPr lang="en-US" sz="2800" dirty="0" smtClean="0"/>
              <a:t>plots point C in the coordinate plane and draws the three line segments.</a:t>
            </a:r>
          </a:p>
          <a:p>
            <a:endParaRPr lang="en-US" sz="2800" dirty="0"/>
          </a:p>
          <a:p>
            <a:r>
              <a:rPr lang="en-US" sz="2800" b="1" dirty="0" smtClean="0"/>
              <a:t>Answer: </a:t>
            </a:r>
            <a:r>
              <a:rPr lang="en-US" sz="2800" dirty="0" smtClean="0"/>
              <a:t>C is plotted at (7, 2) and segments AB, AC, and BC are created.</a:t>
            </a:r>
          </a:p>
          <a:p>
            <a:r>
              <a:rPr lang="en-US" sz="2800" dirty="0"/>
              <a:t>	</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#9 </a:t>
            </a:r>
            <a:r>
              <a:rPr lang="en-US" sz="3600" b="1" dirty="0"/>
              <a:t>Answer</a:t>
            </a:r>
          </a:p>
        </p:txBody>
      </p:sp>
    </p:spTree>
    <p:extLst>
      <p:ext uri="{BB962C8B-B14F-4D97-AF65-F5344CB8AC3E}">
        <p14:creationId xmlns:p14="http://schemas.microsoft.com/office/powerpoint/2010/main" val="376533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12686"/>
            <a:ext cx="6448607" cy="1981190"/>
          </a:xfrm>
        </p:spPr>
        <p:txBody>
          <a:bodyPr>
            <a:noAutofit/>
          </a:bodyPr>
          <a:lstStyle/>
          <a:p>
            <a:pPr marL="0" indent="0">
              <a:spcBef>
                <a:spcPts val="0"/>
              </a:spcBef>
              <a:buNone/>
            </a:pPr>
            <a:r>
              <a:rPr lang="en-US" sz="2000" dirty="0"/>
              <a:t>This table shows the total change in Sara's account balance for </a:t>
            </a:r>
            <a:r>
              <a:rPr lang="en-US" sz="2000" dirty="0" smtClean="0"/>
              <a:t>each </a:t>
            </a:r>
            <a:r>
              <a:rPr lang="en-US" sz="2000" dirty="0"/>
              <a:t>month listed. For example, the account change of </a:t>
            </a:r>
            <a:endParaRPr lang="en-US" sz="2000" dirty="0" smtClean="0"/>
          </a:p>
          <a:p>
            <a:pPr marL="0" indent="0">
              <a:spcBef>
                <a:spcPts val="0"/>
              </a:spcBef>
              <a:buNone/>
            </a:pPr>
            <a:r>
              <a:rPr lang="en-US" sz="2000" dirty="0" smtClean="0"/>
              <a:t>+$</a:t>
            </a:r>
            <a:r>
              <a:rPr lang="en-US" sz="2000" dirty="0"/>
              <a:t>38 </a:t>
            </a:r>
            <a:r>
              <a:rPr lang="en-US" sz="2000" dirty="0" smtClean="0"/>
              <a:t>means </a:t>
            </a:r>
            <a:r>
              <a:rPr lang="en-US" sz="2000" dirty="0"/>
              <a:t>that Sara's balance increased by $38 during </a:t>
            </a:r>
            <a:r>
              <a:rPr lang="en-US" sz="2000" dirty="0" smtClean="0"/>
              <a:t>the </a:t>
            </a:r>
          </a:p>
          <a:p>
            <a:pPr marL="0" indent="0">
              <a:spcBef>
                <a:spcPts val="0"/>
              </a:spcBef>
              <a:buNone/>
            </a:pPr>
            <a:r>
              <a:rPr lang="en-US" sz="2000" dirty="0" smtClean="0"/>
              <a:t>month </a:t>
            </a:r>
            <a:r>
              <a:rPr lang="en-US" sz="2000" dirty="0"/>
              <a:t>of January. </a:t>
            </a:r>
            <a:r>
              <a:rPr lang="en-US" sz="2000" dirty="0" smtClean="0"/>
              <a:t>Determine </a:t>
            </a:r>
            <a:r>
              <a:rPr lang="en-US" sz="2000" dirty="0"/>
              <a:t>whether each statement about Sara’s </a:t>
            </a:r>
            <a:r>
              <a:rPr lang="en-US" sz="2000" dirty="0" smtClean="0"/>
              <a:t>bank </a:t>
            </a:r>
            <a:r>
              <a:rPr lang="en-US" sz="2000" dirty="0"/>
              <a:t>account balance is true based on the table. </a:t>
            </a:r>
            <a:r>
              <a:rPr lang="en-US" sz="2000" dirty="0" smtClean="0"/>
              <a:t>Select </a:t>
            </a:r>
            <a:r>
              <a:rPr lang="en-US" sz="2000" dirty="0"/>
              <a:t>True or False for each statement. </a:t>
            </a:r>
          </a:p>
        </p:txBody>
      </p:sp>
      <p:graphicFrame>
        <p:nvGraphicFramePr>
          <p:cNvPr id="7" name="Table 6"/>
          <p:cNvGraphicFramePr>
            <a:graphicFrameLocks noGrp="1"/>
          </p:cNvGraphicFramePr>
          <p:nvPr>
            <p:extLst>
              <p:ext uri="{D42A27DB-BD31-4B8C-83A1-F6EECF244321}">
                <p14:modId xmlns:p14="http://schemas.microsoft.com/office/powerpoint/2010/main" val="1176803154"/>
              </p:ext>
            </p:extLst>
          </p:nvPr>
        </p:nvGraphicFramePr>
        <p:xfrm>
          <a:off x="1371600" y="3352800"/>
          <a:ext cx="6019800" cy="2926139"/>
        </p:xfrm>
        <a:graphic>
          <a:graphicData uri="http://schemas.openxmlformats.org/drawingml/2006/table">
            <a:tbl>
              <a:tblPr firstRow="1" bandRow="1">
                <a:tableStyleId>{5C22544A-7EE6-4342-B048-85BDC9FD1C3A}</a:tableStyleId>
              </a:tblPr>
              <a:tblGrid>
                <a:gridCol w="4495800"/>
                <a:gridCol w="762000"/>
                <a:gridCol w="762000"/>
              </a:tblGrid>
              <a:tr h="457253">
                <a:tc>
                  <a:txBody>
                    <a:bodyPr/>
                    <a:lstStyle/>
                    <a:p>
                      <a:pPr algn="ctr"/>
                      <a:r>
                        <a:rPr lang="en-US" sz="2000" b="1" dirty="0" smtClean="0">
                          <a:solidFill>
                            <a:schemeClr val="tx1"/>
                          </a:solidFill>
                        </a:rPr>
                        <a:t>Statement</a:t>
                      </a:r>
                      <a:endParaRPr lang="en-US" sz="2000" b="1" dirty="0">
                        <a:solidFill>
                          <a:schemeClr val="tx1"/>
                        </a:solidFill>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True</a:t>
                      </a:r>
                      <a:endParaRPr lang="en-US" sz="2000" b="1" dirty="0">
                        <a:solidFill>
                          <a:schemeClr val="tx1"/>
                        </a:solidFill>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False</a:t>
                      </a:r>
                      <a:endParaRPr lang="en-US" sz="2000" b="1" dirty="0">
                        <a:solidFill>
                          <a:schemeClr val="tx1"/>
                        </a:solidFill>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3066">
                <a:tc>
                  <a:txBody>
                    <a:bodyPr/>
                    <a:lstStyle/>
                    <a:p>
                      <a:r>
                        <a:rPr lang="en-US" sz="1800" b="0" i="0" u="none" strike="noStrike" kern="1200" baseline="0" dirty="0" smtClean="0">
                          <a:solidFill>
                            <a:schemeClr val="dk1"/>
                          </a:solidFill>
                          <a:latin typeface="+mn-lt"/>
                          <a:ea typeface="+mn-ea"/>
                          <a:cs typeface="+mn-cs"/>
                        </a:rPr>
                        <a:t>Sara has less money in her account at the end of February than at the end of any other month. </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253">
                <a:tc>
                  <a:txBody>
                    <a:bodyPr/>
                    <a:lstStyle/>
                    <a:p>
                      <a:r>
                        <a:rPr lang="en-US" sz="1800" b="0" i="0" u="none" strike="noStrike" kern="1200" baseline="0" dirty="0" smtClean="0">
                          <a:solidFill>
                            <a:schemeClr val="dk1"/>
                          </a:solidFill>
                          <a:latin typeface="+mn-lt"/>
                          <a:ea typeface="+mn-ea"/>
                          <a:cs typeface="+mn-cs"/>
                        </a:rPr>
                        <a:t>Sara’s account balance is the same at the end of April as it is at the end of January. </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3066">
                <a:tc>
                  <a:txBody>
                    <a:bodyPr/>
                    <a:lstStyle/>
                    <a:p>
                      <a:r>
                        <a:rPr lang="en-US" sz="1800" b="0" i="0" u="none" strike="noStrike" kern="1200" baseline="0" dirty="0" smtClean="0">
                          <a:solidFill>
                            <a:schemeClr val="dk1"/>
                          </a:solidFill>
                          <a:latin typeface="+mn-lt"/>
                          <a:ea typeface="+mn-ea"/>
                          <a:cs typeface="+mn-cs"/>
                        </a:rPr>
                        <a:t>Sara has more money in her account at the end of April than she had at the </a:t>
                      </a:r>
                      <a:r>
                        <a:rPr lang="en-US" sz="1800" b="1" i="0" u="none" strike="noStrike" kern="1200" baseline="0" dirty="0" smtClean="0">
                          <a:solidFill>
                            <a:schemeClr val="dk1"/>
                          </a:solidFill>
                          <a:latin typeface="+mn-lt"/>
                          <a:ea typeface="+mn-ea"/>
                          <a:cs typeface="+mn-cs"/>
                        </a:rPr>
                        <a:t>beginning </a:t>
                      </a:r>
                      <a:r>
                        <a:rPr lang="en-US" sz="1800" b="0" i="0" u="none" strike="noStrike" kern="1200" baseline="0" dirty="0" smtClean="0">
                          <a:solidFill>
                            <a:schemeClr val="dk1"/>
                          </a:solidFill>
                          <a:latin typeface="+mn-lt"/>
                          <a:ea typeface="+mn-ea"/>
                          <a:cs typeface="+mn-cs"/>
                        </a:rPr>
                        <a:t>of January. </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75280773"/>
              </p:ext>
            </p:extLst>
          </p:nvPr>
        </p:nvGraphicFramePr>
        <p:xfrm>
          <a:off x="6896157" y="1012686"/>
          <a:ext cx="2057400" cy="1981190"/>
        </p:xfrm>
        <a:graphic>
          <a:graphicData uri="http://schemas.openxmlformats.org/drawingml/2006/table">
            <a:tbl>
              <a:tblPr firstRow="1" bandRow="1">
                <a:tableStyleId>{5C22544A-7EE6-4342-B048-85BDC9FD1C3A}</a:tableStyleId>
              </a:tblPr>
              <a:tblGrid>
                <a:gridCol w="838200"/>
                <a:gridCol w="1219200"/>
              </a:tblGrid>
              <a:tr h="304853">
                <a:tc>
                  <a:txBody>
                    <a:bodyPr/>
                    <a:lstStyle/>
                    <a:p>
                      <a:pPr algn="ctr"/>
                      <a:r>
                        <a:rPr lang="en-US" sz="1200" b="1" dirty="0" smtClean="0">
                          <a:solidFill>
                            <a:schemeClr val="tx1"/>
                          </a:solidFill>
                        </a:rPr>
                        <a:t>Month</a:t>
                      </a:r>
                      <a:endParaRPr lang="en-US" sz="1200" b="1" dirty="0">
                        <a:solidFill>
                          <a:schemeClr val="tx1"/>
                        </a:solidFill>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smtClean="0">
                          <a:solidFill>
                            <a:schemeClr val="tx1"/>
                          </a:solidFill>
                        </a:rPr>
                        <a:t>Account Change</a:t>
                      </a:r>
                      <a:endParaRPr lang="en-US" sz="1200" b="1" dirty="0">
                        <a:solidFill>
                          <a:schemeClr val="tx1"/>
                        </a:solidFill>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58">
                <a:tc>
                  <a:txBody>
                    <a:bodyPr/>
                    <a:lstStyle/>
                    <a:p>
                      <a:pPr algn="ctr"/>
                      <a:r>
                        <a:rPr lang="en-US" sz="1400" b="0" i="0" u="none" strike="noStrike" kern="1200" baseline="0" dirty="0" smtClean="0">
                          <a:solidFill>
                            <a:schemeClr val="dk1"/>
                          </a:solidFill>
                          <a:latin typeface="+mn-lt"/>
                          <a:ea typeface="+mn-ea"/>
                          <a:cs typeface="+mn-cs"/>
                        </a:rPr>
                        <a:t>January</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 $38</a:t>
                      </a:r>
                      <a:endParaRPr lang="en-US" sz="14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253">
                <a:tc>
                  <a:txBody>
                    <a:bodyPr/>
                    <a:lstStyle/>
                    <a:p>
                      <a:pPr algn="ctr"/>
                      <a:r>
                        <a:rPr lang="en-US" sz="1400" b="0" i="0" u="none" strike="noStrike" kern="1200" baseline="0" dirty="0" smtClean="0">
                          <a:solidFill>
                            <a:schemeClr val="dk1"/>
                          </a:solidFill>
                          <a:latin typeface="+mn-lt"/>
                          <a:ea typeface="+mn-ea"/>
                          <a:cs typeface="+mn-cs"/>
                        </a:rPr>
                        <a:t>February</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ym typeface="Symbol" panose="05050102010706020507" pitchFamily="18" charset="2"/>
                        </a:rPr>
                        <a:t> </a:t>
                      </a:r>
                      <a:r>
                        <a:rPr lang="en-US" sz="1400" dirty="0" smtClean="0"/>
                        <a:t>$30</a:t>
                      </a:r>
                      <a:endParaRPr lang="en-US" sz="14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6663">
                <a:tc>
                  <a:txBody>
                    <a:bodyPr/>
                    <a:lstStyle/>
                    <a:p>
                      <a:pPr algn="ctr"/>
                      <a:r>
                        <a:rPr lang="en-US" sz="1400" b="0" i="0" u="none" strike="noStrike" kern="1200" baseline="0" dirty="0" smtClean="0">
                          <a:solidFill>
                            <a:schemeClr val="dk1"/>
                          </a:solidFill>
                          <a:latin typeface="+mn-lt"/>
                          <a:ea typeface="+mn-ea"/>
                          <a:cs typeface="+mn-cs"/>
                        </a:rPr>
                        <a:t>March</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ym typeface="Symbol" panose="05050102010706020507" pitchFamily="18" charset="2"/>
                        </a:rPr>
                        <a:t> </a:t>
                      </a:r>
                      <a:r>
                        <a:rPr lang="en-US" sz="1400" dirty="0" smtClean="0"/>
                        <a:t>$19</a:t>
                      </a:r>
                      <a:endParaRPr lang="en-US" sz="14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6663">
                <a:tc>
                  <a:txBody>
                    <a:bodyPr/>
                    <a:lstStyle/>
                    <a:p>
                      <a:pPr algn="ctr"/>
                      <a:r>
                        <a:rPr lang="en-US" sz="1400" b="0" i="0" u="none" strike="noStrike" kern="1200" baseline="0" dirty="0" smtClean="0">
                          <a:solidFill>
                            <a:schemeClr val="dk1"/>
                          </a:solidFill>
                          <a:latin typeface="+mn-lt"/>
                          <a:ea typeface="+mn-ea"/>
                          <a:cs typeface="+mn-cs"/>
                        </a:rPr>
                        <a:t>April</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t>+ $49</a:t>
                      </a:r>
                      <a:endParaRPr lang="en-US" sz="14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Pentagon 8"/>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a:t>
            </a:r>
            <a:endParaRPr lang="en-US" sz="4000" b="1" dirty="0"/>
          </a:p>
        </p:txBody>
      </p:sp>
    </p:spTree>
    <p:extLst>
      <p:ext uri="{BB962C8B-B14F-4D97-AF65-F5344CB8AC3E}">
        <p14:creationId xmlns:p14="http://schemas.microsoft.com/office/powerpoint/2010/main" val="1853450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936170"/>
                <a:ext cx="8305800" cy="5617029"/>
              </a:xfrm>
            </p:spPr>
            <p:txBody>
              <a:bodyPr>
                <a:noAutofit/>
              </a:bodyPr>
              <a:lstStyle/>
              <a:p>
                <a:pPr marL="0" indent="0">
                  <a:buNone/>
                </a:pPr>
                <a:r>
                  <a:rPr lang="en-US" sz="2200" dirty="0" smtClean="0"/>
                  <a:t>The students in Mr. Sanchez's class are converting distances measured in miles (</a:t>
                </a:r>
                <a:r>
                  <a:rPr lang="en-US" sz="2200" i="1" dirty="0"/>
                  <a:t>m</a:t>
                </a:r>
                <a:r>
                  <a:rPr lang="en-US" sz="2200" dirty="0"/>
                  <a:t>) to kilometers (</a:t>
                </a:r>
                <a:r>
                  <a:rPr lang="en-US" sz="2200" i="1" dirty="0"/>
                  <a:t>k</a:t>
                </a:r>
                <a:r>
                  <a:rPr lang="en-US" sz="2200" dirty="0"/>
                  <a:t>). Abby and Renato use the following methods to convert miles to kilometers. </a:t>
                </a:r>
              </a:p>
              <a:p>
                <a:r>
                  <a:rPr lang="en-US" sz="2200" dirty="0" smtClean="0"/>
                  <a:t>Abby </a:t>
                </a:r>
                <a:r>
                  <a:rPr lang="en-US" sz="2200" dirty="0"/>
                  <a:t>takes the number of miles, doubles it, then subtracts 20% of the result. </a:t>
                </a:r>
              </a:p>
              <a:p>
                <a:r>
                  <a:rPr lang="en-US" sz="2200" dirty="0" smtClean="0"/>
                  <a:t>Renato </a:t>
                </a:r>
                <a:r>
                  <a:rPr lang="en-US" sz="2200" dirty="0"/>
                  <a:t>first divides the number of miles by 5, then multiplies the result by 8. </a:t>
                </a:r>
              </a:p>
              <a:p>
                <a:pPr marL="0" indent="0">
                  <a:buNone/>
                </a:pPr>
                <a:r>
                  <a:rPr lang="en-US" sz="2200" dirty="0"/>
                  <a:t>Which equation correctly shows why both their methods produce the same result? </a:t>
                </a:r>
              </a:p>
              <a:p>
                <a:pPr marL="0" indent="0">
                  <a:buNone/>
                </a:pPr>
                <a:r>
                  <a:rPr lang="en-US" sz="2200" dirty="0"/>
                  <a:t>A. </a:t>
                </a:r>
                <a14:m>
                  <m:oMath xmlns:m="http://schemas.openxmlformats.org/officeDocument/2006/math">
                    <m:r>
                      <a:rPr lang="en-US" sz="2200" b="0" i="1" smtClean="0">
                        <a:latin typeface="Cambria Math"/>
                      </a:rPr>
                      <m:t>2</m:t>
                    </m:r>
                    <m:r>
                      <a:rPr lang="en-US" sz="2200" b="0" i="1" smtClean="0">
                        <a:latin typeface="Cambria Math"/>
                      </a:rPr>
                      <m:t>𝑚</m:t>
                    </m:r>
                    <m:r>
                      <a:rPr lang="en-US" sz="2200" b="0" i="1" smtClean="0">
                        <a:latin typeface="Cambria Math"/>
                      </a:rPr>
                      <m:t>−0.20=</m:t>
                    </m:r>
                    <m:f>
                      <m:fPr>
                        <m:ctrlPr>
                          <a:rPr lang="en-US" sz="2200" b="0" i="1" smtClean="0">
                            <a:latin typeface="Cambria Math"/>
                          </a:rPr>
                        </m:ctrlPr>
                      </m:fPr>
                      <m:num>
                        <m:r>
                          <a:rPr lang="en-US" sz="2200" b="0" i="1" smtClean="0">
                            <a:latin typeface="Cambria Math"/>
                          </a:rPr>
                          <m:t>𝑚</m:t>
                        </m:r>
                      </m:num>
                      <m:den>
                        <m:r>
                          <a:rPr lang="en-US" sz="2200" b="0" i="1" smtClean="0">
                            <a:latin typeface="Cambria Math"/>
                          </a:rPr>
                          <m:t>5</m:t>
                        </m:r>
                      </m:den>
                    </m:f>
                    <m:r>
                      <a:rPr lang="en-US" sz="2200" b="0" i="1" smtClean="0">
                        <a:latin typeface="Cambria Math"/>
                        <a:ea typeface="Cambria Math" panose="02040503050406030204" pitchFamily="18" charset="0"/>
                      </a:rPr>
                      <m:t>∙8</m:t>
                    </m:r>
                  </m:oMath>
                </a14:m>
                <a:endParaRPr lang="en-US" sz="2200" dirty="0"/>
              </a:p>
              <a:p>
                <a:pPr marL="0" indent="0">
                  <a:buNone/>
                </a:pPr>
                <a:r>
                  <a:rPr lang="en-US" sz="2200" dirty="0"/>
                  <a:t>B. </a:t>
                </a:r>
                <a14:m>
                  <m:oMath xmlns:m="http://schemas.openxmlformats.org/officeDocument/2006/math">
                    <m:r>
                      <a:rPr lang="en-US" sz="2200" b="0" i="1" smtClean="0">
                        <a:latin typeface="Cambria Math"/>
                      </a:rPr>
                      <m:t>2</m:t>
                    </m:r>
                    <m:r>
                      <a:rPr lang="en-US" sz="2200" b="0" i="1" smtClean="0">
                        <a:latin typeface="Cambria Math"/>
                      </a:rPr>
                      <m:t>𝑚</m:t>
                    </m:r>
                    <m:r>
                      <a:rPr lang="en-US" sz="2200" b="0" i="1" smtClean="0">
                        <a:latin typeface="Cambria Math"/>
                      </a:rPr>
                      <m:t>−0.20</m:t>
                    </m:r>
                    <m:d>
                      <m:dPr>
                        <m:ctrlPr>
                          <a:rPr lang="en-US" sz="2200" b="0" i="1" smtClean="0">
                            <a:latin typeface="Cambria Math"/>
                          </a:rPr>
                        </m:ctrlPr>
                      </m:dPr>
                      <m:e>
                        <m:r>
                          <a:rPr lang="en-US" sz="2200" b="0" i="1" smtClean="0">
                            <a:latin typeface="Cambria Math"/>
                          </a:rPr>
                          <m:t>2</m:t>
                        </m:r>
                        <m:r>
                          <a:rPr lang="en-US" sz="2200" b="0" i="1" smtClean="0">
                            <a:latin typeface="Cambria Math"/>
                          </a:rPr>
                          <m:t>𝑚</m:t>
                        </m:r>
                      </m:e>
                    </m:d>
                    <m:r>
                      <a:rPr lang="en-US" sz="2200" b="0" i="1" smtClean="0">
                        <a:latin typeface="Cambria Math"/>
                      </a:rPr>
                      <m:t>=</m:t>
                    </m:r>
                    <m:f>
                      <m:fPr>
                        <m:ctrlPr>
                          <a:rPr lang="en-US" sz="2200" b="0" i="1" smtClean="0">
                            <a:latin typeface="Cambria Math"/>
                          </a:rPr>
                        </m:ctrlPr>
                      </m:fPr>
                      <m:num>
                        <m:r>
                          <a:rPr lang="en-US" sz="2200" b="0" i="1" smtClean="0">
                            <a:latin typeface="Cambria Math"/>
                          </a:rPr>
                          <m:t>𝑚</m:t>
                        </m:r>
                      </m:num>
                      <m:den>
                        <m:r>
                          <a:rPr lang="en-US" sz="2200" b="0" i="1" smtClean="0">
                            <a:latin typeface="Cambria Math"/>
                          </a:rPr>
                          <m:t>5</m:t>
                        </m:r>
                      </m:den>
                    </m:f>
                    <m:r>
                      <a:rPr lang="en-US" sz="2200" b="0" i="1" smtClean="0">
                        <a:latin typeface="Cambria Math"/>
                        <a:ea typeface="Cambria Math" panose="02040503050406030204" pitchFamily="18" charset="0"/>
                      </a:rPr>
                      <m:t>∙8</m:t>
                    </m:r>
                  </m:oMath>
                </a14:m>
                <a:endParaRPr lang="en-US" sz="2200" dirty="0"/>
              </a:p>
              <a:p>
                <a:pPr marL="0" indent="0">
                  <a:buNone/>
                </a:pPr>
                <a:r>
                  <a:rPr lang="en-US" sz="2200" dirty="0"/>
                  <a:t>C. </a:t>
                </a:r>
                <a14:m>
                  <m:oMath xmlns:m="http://schemas.openxmlformats.org/officeDocument/2006/math">
                    <m:r>
                      <a:rPr lang="en-US" sz="2200" i="1">
                        <a:latin typeface="Cambria Math"/>
                      </a:rPr>
                      <m:t>2</m:t>
                    </m:r>
                    <m:r>
                      <a:rPr lang="en-US" sz="2200" i="1">
                        <a:latin typeface="Cambria Math"/>
                      </a:rPr>
                      <m:t>𝑚</m:t>
                    </m:r>
                    <m:r>
                      <a:rPr lang="en-US" sz="2200" i="1">
                        <a:latin typeface="Cambria Math"/>
                      </a:rPr>
                      <m:t>−2.20</m:t>
                    </m:r>
                    <m:r>
                      <a:rPr lang="en-US" sz="2200" b="0" i="1" smtClean="0">
                        <a:latin typeface="Cambria Math"/>
                      </a:rPr>
                      <m:t>𝑚</m:t>
                    </m:r>
                    <m:r>
                      <a:rPr lang="en-US" sz="2200" i="1">
                        <a:latin typeface="Cambria Math"/>
                      </a:rPr>
                      <m:t>=</m:t>
                    </m:r>
                    <m:f>
                      <m:fPr>
                        <m:ctrlPr>
                          <a:rPr lang="en-US" sz="2200" i="1">
                            <a:latin typeface="Cambria Math"/>
                          </a:rPr>
                        </m:ctrlPr>
                      </m:fPr>
                      <m:num>
                        <m:r>
                          <a:rPr lang="en-US" sz="2200" i="1">
                            <a:latin typeface="Cambria Math"/>
                          </a:rPr>
                          <m:t>𝑚</m:t>
                        </m:r>
                      </m:num>
                      <m:den>
                        <m:r>
                          <a:rPr lang="en-US" sz="2200" i="1">
                            <a:latin typeface="Cambria Math"/>
                          </a:rPr>
                          <m:t>5</m:t>
                        </m:r>
                      </m:den>
                    </m:f>
                    <m:r>
                      <a:rPr lang="en-US" sz="2200" b="0" i="1" smtClean="0">
                        <a:latin typeface="Cambria Math"/>
                        <a:ea typeface="Cambria Math" panose="02040503050406030204" pitchFamily="18" charset="0"/>
                      </a:rPr>
                      <m:t>+</m:t>
                    </m:r>
                    <m:r>
                      <a:rPr lang="en-US" sz="2200" i="1">
                        <a:latin typeface="Cambria Math"/>
                        <a:ea typeface="Cambria Math" panose="02040503050406030204" pitchFamily="18" charset="0"/>
                      </a:rPr>
                      <m:t>8</m:t>
                    </m:r>
                    <m:d>
                      <m:dPr>
                        <m:ctrlPr>
                          <a:rPr lang="en-US" sz="2200" i="1" smtClean="0">
                            <a:latin typeface="Cambria Math"/>
                            <a:ea typeface="Cambria Math" panose="02040503050406030204" pitchFamily="18" charset="0"/>
                          </a:rPr>
                        </m:ctrlPr>
                      </m:dPr>
                      <m:e>
                        <m:f>
                          <m:fPr>
                            <m:ctrlPr>
                              <a:rPr lang="en-US" sz="2200" i="1" smtClean="0">
                                <a:latin typeface="Cambria Math"/>
                                <a:ea typeface="Cambria Math" panose="02040503050406030204" pitchFamily="18" charset="0"/>
                              </a:rPr>
                            </m:ctrlPr>
                          </m:fPr>
                          <m:num>
                            <m:r>
                              <a:rPr lang="en-US" sz="2200" b="0" i="1" smtClean="0">
                                <a:latin typeface="Cambria Math"/>
                                <a:ea typeface="Cambria Math" panose="02040503050406030204" pitchFamily="18" charset="0"/>
                              </a:rPr>
                              <m:t>𝑚</m:t>
                            </m:r>
                          </m:num>
                          <m:den>
                            <m:r>
                              <a:rPr lang="en-US" sz="2200" b="0" i="1" smtClean="0">
                                <a:latin typeface="Cambria Math"/>
                                <a:ea typeface="Cambria Math" panose="02040503050406030204" pitchFamily="18" charset="0"/>
                              </a:rPr>
                              <m:t>5</m:t>
                            </m:r>
                          </m:den>
                        </m:f>
                      </m:e>
                    </m:d>
                  </m:oMath>
                </a14:m>
                <a:endParaRPr lang="en-US" sz="2200" dirty="0"/>
              </a:p>
              <a:p>
                <a:pPr marL="0" indent="0">
                  <a:buNone/>
                </a:pPr>
                <a:r>
                  <a:rPr lang="en-US" sz="2200" dirty="0"/>
                  <a:t>D. </a:t>
                </a:r>
                <a14:m>
                  <m:oMath xmlns:m="http://schemas.openxmlformats.org/officeDocument/2006/math">
                    <m:r>
                      <a:rPr lang="en-US" sz="2200" i="1">
                        <a:latin typeface="Cambria Math"/>
                      </a:rPr>
                      <m:t>0.20</m:t>
                    </m:r>
                    <m:d>
                      <m:dPr>
                        <m:ctrlPr>
                          <a:rPr lang="en-US" sz="2200" i="1">
                            <a:latin typeface="Cambria Math"/>
                          </a:rPr>
                        </m:ctrlPr>
                      </m:dPr>
                      <m:e>
                        <m:r>
                          <a:rPr lang="en-US" sz="2200" i="1">
                            <a:latin typeface="Cambria Math"/>
                          </a:rPr>
                          <m:t>2</m:t>
                        </m:r>
                        <m:r>
                          <a:rPr lang="en-US" sz="2200" i="1">
                            <a:latin typeface="Cambria Math"/>
                          </a:rPr>
                          <m:t>𝑚</m:t>
                        </m:r>
                      </m:e>
                    </m:d>
                    <m:r>
                      <a:rPr lang="en-US" sz="2200" b="0" i="0" smtClean="0">
                        <a:latin typeface="Cambria Math"/>
                      </a:rPr>
                      <m:t>−2</m:t>
                    </m:r>
                    <m:r>
                      <a:rPr lang="en-US" sz="2200" b="0" i="1" smtClean="0">
                        <a:latin typeface="Cambria Math"/>
                      </a:rPr>
                      <m:t>𝑚</m:t>
                    </m:r>
                    <m:r>
                      <a:rPr lang="en-US" sz="2200" b="0" i="0" smtClean="0">
                        <a:latin typeface="Cambria Math"/>
                      </a:rPr>
                      <m:t>=</m:t>
                    </m:r>
                    <m:f>
                      <m:fPr>
                        <m:ctrlPr>
                          <a:rPr lang="en-US" sz="2200" i="1">
                            <a:latin typeface="Cambria Math"/>
                          </a:rPr>
                        </m:ctrlPr>
                      </m:fPr>
                      <m:num>
                        <m:r>
                          <a:rPr lang="en-US" sz="2200" i="1">
                            <a:latin typeface="Cambria Math"/>
                          </a:rPr>
                          <m:t>𝑚</m:t>
                        </m:r>
                      </m:num>
                      <m:den>
                        <m:r>
                          <a:rPr lang="en-US" sz="2200" i="1">
                            <a:latin typeface="Cambria Math"/>
                          </a:rPr>
                          <m:t>5</m:t>
                        </m:r>
                      </m:den>
                    </m:f>
                    <m:r>
                      <a:rPr lang="en-US" sz="2200" i="1">
                        <a:latin typeface="Cambria Math"/>
                        <a:ea typeface="Cambria Math" panose="02040503050406030204" pitchFamily="18" charset="0"/>
                      </a:rPr>
                      <m:t>+8</m:t>
                    </m:r>
                    <m:d>
                      <m:dPr>
                        <m:ctrlPr>
                          <a:rPr lang="en-US" sz="2200" i="1">
                            <a:latin typeface="Cambria Math"/>
                            <a:ea typeface="Cambria Math" panose="02040503050406030204" pitchFamily="18" charset="0"/>
                          </a:rPr>
                        </m:ctrlPr>
                      </m:dPr>
                      <m:e>
                        <m:f>
                          <m:fPr>
                            <m:ctrlPr>
                              <a:rPr lang="en-US" sz="2200" i="1">
                                <a:latin typeface="Cambria Math"/>
                                <a:ea typeface="Cambria Math" panose="02040503050406030204" pitchFamily="18" charset="0"/>
                              </a:rPr>
                            </m:ctrlPr>
                          </m:fPr>
                          <m:num>
                            <m:r>
                              <a:rPr lang="en-US" sz="2200" i="1">
                                <a:latin typeface="Cambria Math"/>
                                <a:ea typeface="Cambria Math" panose="02040503050406030204" pitchFamily="18" charset="0"/>
                              </a:rPr>
                              <m:t>𝑚</m:t>
                            </m:r>
                          </m:num>
                          <m:den>
                            <m:r>
                              <a:rPr lang="en-US" sz="2200" i="1">
                                <a:latin typeface="Cambria Math"/>
                                <a:ea typeface="Cambria Math" panose="02040503050406030204" pitchFamily="18" charset="0"/>
                              </a:rPr>
                              <m:t>5</m:t>
                            </m:r>
                          </m:den>
                        </m:f>
                      </m:e>
                    </m:d>
                  </m:oMath>
                </a14:m>
                <a:endParaRPr lang="en-US" sz="2200" dirty="0"/>
              </a:p>
              <a:p>
                <a:pPr marL="0" indent="0">
                  <a:buNone/>
                </a:pPr>
                <a:r>
                  <a:rPr lang="en-US" sz="2200"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936170"/>
                <a:ext cx="8305800" cy="5617029"/>
              </a:xfrm>
              <a:blipFill rotWithShape="0">
                <a:blip r:embed="rId3"/>
                <a:stretch>
                  <a:fillRect l="-954" t="-760" b="-217"/>
                </a:stretch>
              </a:blipFill>
            </p:spPr>
            <p:txBody>
              <a:bodyPr/>
              <a:lstStyle/>
              <a:p>
                <a:r>
                  <a:rPr lang="en-US">
                    <a:noFill/>
                  </a:rPr>
                  <a:t> </a:t>
                </a:r>
              </a:p>
            </p:txBody>
          </p:sp>
        </mc:Fallback>
      </mc:AlternateContent>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#10</a:t>
            </a:r>
            <a:endParaRPr lang="en-US" sz="4000" b="1" dirty="0"/>
          </a:p>
        </p:txBody>
      </p:sp>
    </p:spTree>
    <p:extLst>
      <p:ext uri="{BB962C8B-B14F-4D97-AF65-F5344CB8AC3E}">
        <p14:creationId xmlns:p14="http://schemas.microsoft.com/office/powerpoint/2010/main" val="3576404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1815882"/>
          </a:xfrm>
          <a:prstGeom prst="rect">
            <a:avLst/>
          </a:prstGeom>
        </p:spPr>
        <p:txBody>
          <a:bodyPr wrap="square">
            <a:spAutoFit/>
          </a:bodyPr>
          <a:lstStyle/>
          <a:p>
            <a:r>
              <a:rPr lang="en-US" sz="2800" b="1" dirty="0" smtClean="0"/>
              <a:t>Rubric:</a:t>
            </a:r>
          </a:p>
          <a:p>
            <a:r>
              <a:rPr lang="en-US" sz="2800" dirty="0" smtClean="0"/>
              <a:t>(</a:t>
            </a:r>
            <a:r>
              <a:rPr lang="en-US" sz="2800" dirty="0"/>
              <a:t>1 point) The student selects the correct </a:t>
            </a:r>
            <a:r>
              <a:rPr lang="en-US" sz="2800" dirty="0" smtClean="0"/>
              <a:t>equation.</a:t>
            </a:r>
          </a:p>
          <a:p>
            <a:endParaRPr lang="en-US" sz="2800" dirty="0"/>
          </a:p>
          <a:p>
            <a:r>
              <a:rPr lang="en-US" sz="2800" b="1" dirty="0" smtClean="0"/>
              <a:t>Answer: </a:t>
            </a:r>
            <a:r>
              <a:rPr lang="en-US" sz="2800" dirty="0" smtClean="0"/>
              <a:t>B </a:t>
            </a:r>
            <a:r>
              <a:rPr lang="en-US" sz="2800" dirty="0"/>
              <a:t>	</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10 </a:t>
            </a:r>
            <a:r>
              <a:rPr lang="en-US" sz="3600" b="1" dirty="0"/>
              <a:t>Answer</a:t>
            </a:r>
          </a:p>
        </p:txBody>
      </p:sp>
    </p:spTree>
    <p:extLst>
      <p:ext uri="{BB962C8B-B14F-4D97-AF65-F5344CB8AC3E}">
        <p14:creationId xmlns:p14="http://schemas.microsoft.com/office/powerpoint/2010/main" val="4284927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36170"/>
            <a:ext cx="8305800" cy="5617029"/>
          </a:xfrm>
        </p:spPr>
        <p:txBody>
          <a:bodyPr>
            <a:noAutofit/>
          </a:bodyPr>
          <a:lstStyle/>
          <a:p>
            <a:pPr marL="0" indent="0">
              <a:buNone/>
            </a:pPr>
            <a:r>
              <a:rPr lang="en-US" sz="2800" dirty="0" smtClean="0"/>
              <a:t>The weather report predicted that the low temperatures would be -8 degrees Fahrenheit. The radio announcer said, “The low temperature was 5 degrees colder than predicted!”</a:t>
            </a:r>
          </a:p>
          <a:p>
            <a:pPr marL="0" indent="0">
              <a:buNone/>
            </a:pPr>
            <a:endParaRPr lang="en-US" sz="2800" dirty="0"/>
          </a:p>
          <a:p>
            <a:pPr marL="0" indent="0">
              <a:buNone/>
            </a:pPr>
            <a:r>
              <a:rPr lang="en-US" sz="2800" dirty="0" smtClean="0"/>
              <a:t>What was the low temperature, in degrees Fahrenheit?</a:t>
            </a:r>
          </a:p>
          <a:p>
            <a:pPr marL="0" indent="0">
              <a:buNone/>
            </a:pPr>
            <a:endParaRPr lang="en-US" sz="2800" dirty="0"/>
          </a:p>
          <a:p>
            <a:pPr marL="0" indent="0">
              <a:buNone/>
            </a:pPr>
            <a:r>
              <a:rPr lang="en-US" sz="2800" dirty="0" smtClean="0"/>
              <a:t>Enter your answer in the response box. </a:t>
            </a:r>
            <a:endParaRPr lang="en-US" sz="28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#11</a:t>
            </a:r>
            <a:endParaRPr lang="en-US" sz="4000" b="1" dirty="0"/>
          </a:p>
        </p:txBody>
      </p:sp>
    </p:spTree>
    <p:extLst>
      <p:ext uri="{BB962C8B-B14F-4D97-AF65-F5344CB8AC3E}">
        <p14:creationId xmlns:p14="http://schemas.microsoft.com/office/powerpoint/2010/main" val="1439089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2246769"/>
          </a:xfrm>
          <a:prstGeom prst="rect">
            <a:avLst/>
          </a:prstGeom>
        </p:spPr>
        <p:txBody>
          <a:bodyPr wrap="square">
            <a:spAutoFit/>
          </a:bodyPr>
          <a:lstStyle/>
          <a:p>
            <a:r>
              <a:rPr lang="en-US" sz="2800" b="1" dirty="0" smtClean="0"/>
              <a:t>Rubric:</a:t>
            </a:r>
          </a:p>
          <a:p>
            <a:r>
              <a:rPr lang="en-US" sz="2800" dirty="0" smtClean="0"/>
              <a:t>(</a:t>
            </a:r>
            <a:r>
              <a:rPr lang="en-US" sz="2800" dirty="0"/>
              <a:t>1 point) The student </a:t>
            </a:r>
            <a:r>
              <a:rPr lang="en-US" sz="2800" dirty="0" smtClean="0"/>
              <a:t>enters the correct temperature in the response box.</a:t>
            </a:r>
          </a:p>
          <a:p>
            <a:endParaRPr lang="en-US" sz="2800" b="1" dirty="0"/>
          </a:p>
          <a:p>
            <a:r>
              <a:rPr lang="en-US" sz="2800" b="1" dirty="0" smtClean="0"/>
              <a:t>Answer: </a:t>
            </a:r>
            <a:r>
              <a:rPr lang="en-US" sz="2800" dirty="0" smtClean="0"/>
              <a:t>-13</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#11 </a:t>
            </a:r>
            <a:r>
              <a:rPr lang="en-US" sz="3600" b="1" dirty="0"/>
              <a:t>Answer</a:t>
            </a:r>
          </a:p>
        </p:txBody>
      </p:sp>
    </p:spTree>
    <p:extLst>
      <p:ext uri="{BB962C8B-B14F-4D97-AF65-F5344CB8AC3E}">
        <p14:creationId xmlns:p14="http://schemas.microsoft.com/office/powerpoint/2010/main" val="4084491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36170"/>
            <a:ext cx="8305800" cy="5617029"/>
          </a:xfrm>
        </p:spPr>
        <p:txBody>
          <a:bodyPr>
            <a:noAutofit/>
          </a:bodyPr>
          <a:lstStyle/>
          <a:p>
            <a:pPr marL="0" indent="0">
              <a:buNone/>
            </a:pPr>
            <a:r>
              <a:rPr lang="en-US" sz="2800" dirty="0" smtClean="0"/>
              <a:t>The school bus driver follows the same route to pick students up in the morning and to drop them off in the afternoon. Because of traffic, the afternoon drive takes 1.5 times as long as the morning drive. </a:t>
            </a:r>
          </a:p>
          <a:p>
            <a:pPr marL="0" indent="0">
              <a:buNone/>
            </a:pPr>
            <a:endParaRPr lang="en-US" sz="2800" dirty="0"/>
          </a:p>
          <a:p>
            <a:pPr marL="0" indent="0">
              <a:buNone/>
            </a:pPr>
            <a:r>
              <a:rPr lang="en-US" sz="2800" dirty="0" smtClean="0"/>
              <a:t>Enter an equation that represents the relationship between the number of minutes </a:t>
            </a:r>
            <a:r>
              <a:rPr lang="en-US" sz="2800" i="1" dirty="0" smtClean="0"/>
              <a:t>x</a:t>
            </a:r>
            <a:r>
              <a:rPr lang="en-US" sz="2800" dirty="0" smtClean="0"/>
              <a:t>, of the morning drive, to the </a:t>
            </a:r>
            <a:r>
              <a:rPr lang="en-US" sz="2800" b="1" dirty="0" smtClean="0"/>
              <a:t>total</a:t>
            </a:r>
            <a:r>
              <a:rPr lang="en-US" sz="2800" dirty="0" smtClean="0"/>
              <a:t> number of minutes, </a:t>
            </a:r>
            <a:r>
              <a:rPr lang="en-US" sz="2800" i="1" dirty="0" smtClean="0"/>
              <a:t>y</a:t>
            </a:r>
            <a:r>
              <a:rPr lang="en-US" sz="2800" dirty="0" smtClean="0"/>
              <a:t>, that the bus driver spends picking up and dropping off students each day. </a:t>
            </a:r>
            <a:endParaRPr lang="en-US" sz="28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#12</a:t>
            </a:r>
            <a:endParaRPr lang="en-US" sz="4000" b="1" dirty="0"/>
          </a:p>
        </p:txBody>
      </p:sp>
    </p:spTree>
    <p:extLst>
      <p:ext uri="{BB962C8B-B14F-4D97-AF65-F5344CB8AC3E}">
        <p14:creationId xmlns:p14="http://schemas.microsoft.com/office/powerpoint/2010/main" val="3276369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2246769"/>
          </a:xfrm>
          <a:prstGeom prst="rect">
            <a:avLst/>
          </a:prstGeom>
        </p:spPr>
        <p:txBody>
          <a:bodyPr wrap="square">
            <a:spAutoFit/>
          </a:bodyPr>
          <a:lstStyle/>
          <a:p>
            <a:r>
              <a:rPr lang="en-US" sz="2800" b="1" dirty="0" smtClean="0"/>
              <a:t>Rubric:</a:t>
            </a:r>
          </a:p>
          <a:p>
            <a:r>
              <a:rPr lang="en-US" sz="2800" dirty="0" smtClean="0"/>
              <a:t>(</a:t>
            </a:r>
            <a:r>
              <a:rPr lang="en-US" sz="2800" dirty="0"/>
              <a:t>1 point) The student </a:t>
            </a:r>
            <a:r>
              <a:rPr lang="en-US" sz="2800" dirty="0" smtClean="0"/>
              <a:t>enters a correct equation in the response box.</a:t>
            </a:r>
          </a:p>
          <a:p>
            <a:endParaRPr lang="en-US" sz="2800" b="1" dirty="0"/>
          </a:p>
          <a:p>
            <a:r>
              <a:rPr lang="en-US" sz="2800" b="1" dirty="0" smtClean="0"/>
              <a:t>Answer: </a:t>
            </a:r>
            <a:r>
              <a:rPr lang="en-US" sz="2800" dirty="0" smtClean="0"/>
              <a:t>E.g. </a:t>
            </a:r>
            <a:r>
              <a:rPr lang="en-US" sz="2800" i="1" dirty="0" smtClean="0"/>
              <a:t>y</a:t>
            </a:r>
            <a:r>
              <a:rPr lang="en-US" sz="2800" dirty="0" smtClean="0"/>
              <a:t> = 2.5</a:t>
            </a:r>
            <a:r>
              <a:rPr lang="en-US" sz="2800" i="1" dirty="0" smtClean="0"/>
              <a:t>x</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12 </a:t>
            </a:r>
            <a:r>
              <a:rPr lang="en-US" sz="3600" b="1" dirty="0"/>
              <a:t>Answer</a:t>
            </a:r>
          </a:p>
        </p:txBody>
      </p:sp>
    </p:spTree>
    <p:extLst>
      <p:ext uri="{BB962C8B-B14F-4D97-AF65-F5344CB8AC3E}">
        <p14:creationId xmlns:p14="http://schemas.microsoft.com/office/powerpoint/2010/main" val="4205443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830" y="762000"/>
            <a:ext cx="4158456" cy="5943600"/>
          </a:xfrm>
        </p:spPr>
        <p:txBody>
          <a:bodyPr>
            <a:noAutofit/>
          </a:bodyPr>
          <a:lstStyle/>
          <a:p>
            <a:pPr marL="0" indent="0">
              <a:buNone/>
            </a:pPr>
            <a:r>
              <a:rPr lang="en-US" sz="2800" dirty="0" smtClean="0"/>
              <a:t>John needs to paint one wall in his school. He knows that one can of paint covers an area of 24 square feet. John uses a meter stick to measure the dimensions of the wall, as shown.</a:t>
            </a:r>
          </a:p>
          <a:p>
            <a:r>
              <a:rPr lang="en-US" sz="2800" dirty="0" smtClean="0"/>
              <a:t>1 meter is approximately 39 inches.</a:t>
            </a:r>
          </a:p>
          <a:p>
            <a:pPr marL="0" indent="0">
              <a:buNone/>
            </a:pPr>
            <a:r>
              <a:rPr lang="en-US" sz="2800" dirty="0" smtClean="0"/>
              <a:t>What is the </a:t>
            </a:r>
            <a:r>
              <a:rPr lang="en-US" sz="2800" b="1" dirty="0" smtClean="0"/>
              <a:t>fewest</a:t>
            </a:r>
            <a:r>
              <a:rPr lang="en-US" sz="2800" dirty="0" smtClean="0"/>
              <a:t> number of cans of paint John can use to paint the wall?</a:t>
            </a:r>
            <a:endParaRPr lang="en-US" sz="2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3400" y="1066800"/>
            <a:ext cx="3838575" cy="3724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#13</a:t>
            </a:r>
            <a:endParaRPr lang="en-US" sz="4000" b="1" dirty="0"/>
          </a:p>
        </p:txBody>
      </p:sp>
    </p:spTree>
    <p:extLst>
      <p:ext uri="{BB962C8B-B14F-4D97-AF65-F5344CB8AC3E}">
        <p14:creationId xmlns:p14="http://schemas.microsoft.com/office/powerpoint/2010/main" val="2575754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2246769"/>
          </a:xfrm>
          <a:prstGeom prst="rect">
            <a:avLst/>
          </a:prstGeom>
        </p:spPr>
        <p:txBody>
          <a:bodyPr wrap="square">
            <a:spAutoFit/>
          </a:bodyPr>
          <a:lstStyle/>
          <a:p>
            <a:r>
              <a:rPr lang="en-US" sz="2800" b="1" dirty="0" smtClean="0"/>
              <a:t>Rubric:</a:t>
            </a:r>
          </a:p>
          <a:p>
            <a:r>
              <a:rPr lang="en-US" sz="2800" dirty="0" smtClean="0"/>
              <a:t>(</a:t>
            </a:r>
            <a:r>
              <a:rPr lang="en-US" sz="2800" dirty="0"/>
              <a:t>1 point) The student </a:t>
            </a:r>
            <a:r>
              <a:rPr lang="en-US" sz="2800" dirty="0" smtClean="0"/>
              <a:t>enters the correct number of cans of paint in the response box. </a:t>
            </a:r>
          </a:p>
          <a:p>
            <a:endParaRPr lang="en-US" sz="2800" b="1" dirty="0"/>
          </a:p>
          <a:p>
            <a:r>
              <a:rPr lang="en-US" sz="2800" b="1" dirty="0" smtClean="0"/>
              <a:t>Answer: </a:t>
            </a:r>
            <a:r>
              <a:rPr lang="en-US" sz="2800" dirty="0" smtClean="0"/>
              <a:t>4</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13 </a:t>
            </a:r>
            <a:r>
              <a:rPr lang="en-US" sz="3600" b="1" dirty="0"/>
              <a:t>Answer</a:t>
            </a:r>
          </a:p>
        </p:txBody>
      </p:sp>
    </p:spTree>
    <p:extLst>
      <p:ext uri="{BB962C8B-B14F-4D97-AF65-F5344CB8AC3E}">
        <p14:creationId xmlns:p14="http://schemas.microsoft.com/office/powerpoint/2010/main" val="1013108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224" y="1066800"/>
            <a:ext cx="8097033" cy="5943600"/>
          </a:xfrm>
        </p:spPr>
        <p:txBody>
          <a:bodyPr>
            <a:noAutofit/>
          </a:bodyPr>
          <a:lstStyle/>
          <a:p>
            <a:pPr marL="0" indent="0">
              <a:buNone/>
            </a:pPr>
            <a:r>
              <a:rPr lang="en-US" sz="2800" dirty="0" smtClean="0"/>
              <a:t>Determine whether each expression has a value that is positive, negative, or zero. Select the correct comparison for each expression.</a:t>
            </a:r>
            <a:endParaRPr lang="en-US" sz="28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514600"/>
            <a:ext cx="6161882" cy="3805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#14</a:t>
            </a:r>
            <a:endParaRPr lang="en-US" sz="4000" b="1" dirty="0"/>
          </a:p>
        </p:txBody>
      </p:sp>
    </p:spTree>
    <p:extLst>
      <p:ext uri="{BB962C8B-B14F-4D97-AF65-F5344CB8AC3E}">
        <p14:creationId xmlns:p14="http://schemas.microsoft.com/office/powerpoint/2010/main" val="2703776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2246769"/>
          </a:xfrm>
          <a:prstGeom prst="rect">
            <a:avLst/>
          </a:prstGeom>
        </p:spPr>
        <p:txBody>
          <a:bodyPr wrap="square">
            <a:spAutoFit/>
          </a:bodyPr>
          <a:lstStyle/>
          <a:p>
            <a:r>
              <a:rPr lang="en-US" sz="2800" b="1" dirty="0" smtClean="0"/>
              <a:t>Rubric:</a:t>
            </a:r>
          </a:p>
          <a:p>
            <a:r>
              <a:rPr lang="en-US" sz="2800" dirty="0" smtClean="0"/>
              <a:t>(</a:t>
            </a:r>
            <a:r>
              <a:rPr lang="en-US" sz="2800" dirty="0"/>
              <a:t>1 point) The student  </a:t>
            </a:r>
            <a:r>
              <a:rPr lang="en-US" sz="2800" dirty="0" smtClean="0"/>
              <a:t>selects the correct sign for each expression, as shown below. </a:t>
            </a:r>
          </a:p>
          <a:p>
            <a:endParaRPr lang="en-US" sz="2800" b="1" dirty="0"/>
          </a:p>
          <a:p>
            <a:r>
              <a:rPr lang="en-US" sz="2800" b="1" dirty="0" smtClean="0"/>
              <a:t>Answer: </a:t>
            </a:r>
            <a:endParaRPr lang="en-US" sz="28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200400"/>
            <a:ext cx="3543300"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14 </a:t>
            </a:r>
            <a:r>
              <a:rPr lang="en-US" sz="3600" b="1" dirty="0"/>
              <a:t>Answer</a:t>
            </a:r>
          </a:p>
        </p:txBody>
      </p:sp>
    </p:spTree>
    <p:extLst>
      <p:ext uri="{BB962C8B-B14F-4D97-AF65-F5344CB8AC3E}">
        <p14:creationId xmlns:p14="http://schemas.microsoft.com/office/powerpoint/2010/main" val="2653360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956" y="1447800"/>
            <a:ext cx="8305800" cy="2246769"/>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identifies all three statements correctly as true or </a:t>
            </a:r>
            <a:r>
              <a:rPr lang="en-US" sz="2800" dirty="0" smtClean="0"/>
              <a:t>false.</a:t>
            </a:r>
          </a:p>
          <a:p>
            <a:endParaRPr lang="en-US" sz="2800" dirty="0"/>
          </a:p>
          <a:p>
            <a:r>
              <a:rPr lang="en-US" sz="2800" b="1" dirty="0" smtClean="0"/>
              <a:t>Answer: </a:t>
            </a:r>
            <a:r>
              <a:rPr lang="en-US" sz="2800" dirty="0" smtClean="0"/>
              <a:t>F, T, T</a:t>
            </a:r>
            <a:r>
              <a:rPr lang="en-US" sz="2800" dirty="0"/>
              <a:t>	</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#1 Answer</a:t>
            </a:r>
          </a:p>
        </p:txBody>
      </p:sp>
    </p:spTree>
    <p:extLst>
      <p:ext uri="{BB962C8B-B14F-4D97-AF65-F5344CB8AC3E}">
        <p14:creationId xmlns:p14="http://schemas.microsoft.com/office/powerpoint/2010/main" val="3886689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3567" y="1295400"/>
            <a:ext cx="4178289" cy="5943600"/>
          </a:xfrm>
        </p:spPr>
        <p:txBody>
          <a:bodyPr>
            <a:noAutofit/>
          </a:bodyPr>
          <a:lstStyle/>
          <a:p>
            <a:pPr marL="0" indent="0">
              <a:buNone/>
            </a:pPr>
            <a:r>
              <a:rPr lang="en-US" sz="2200" dirty="0" smtClean="0"/>
              <a:t>The figure shows a scale drawing of a window. Find the measures of angles, A, B, C, and D to the nearest degree. Enter the measures in the table shown below. </a:t>
            </a:r>
            <a:endParaRPr lang="en-US" sz="22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371600"/>
            <a:ext cx="3009900"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428999"/>
            <a:ext cx="3167856" cy="2689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#15</a:t>
            </a:r>
            <a:endParaRPr lang="en-US" sz="4000" b="1" dirty="0"/>
          </a:p>
        </p:txBody>
      </p:sp>
    </p:spTree>
    <p:extLst>
      <p:ext uri="{BB962C8B-B14F-4D97-AF65-F5344CB8AC3E}">
        <p14:creationId xmlns:p14="http://schemas.microsoft.com/office/powerpoint/2010/main" val="1905690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2677656"/>
          </a:xfrm>
          <a:prstGeom prst="rect">
            <a:avLst/>
          </a:prstGeom>
        </p:spPr>
        <p:txBody>
          <a:bodyPr wrap="square">
            <a:spAutoFit/>
          </a:bodyPr>
          <a:lstStyle/>
          <a:p>
            <a:r>
              <a:rPr lang="en-US" sz="2800" b="1" dirty="0" smtClean="0"/>
              <a:t>Rubric:</a:t>
            </a:r>
          </a:p>
          <a:p>
            <a:r>
              <a:rPr lang="en-US" sz="2800" dirty="0" smtClean="0"/>
              <a:t>(</a:t>
            </a:r>
            <a:r>
              <a:rPr lang="en-US" sz="2800" dirty="0"/>
              <a:t>1 point) The student  </a:t>
            </a:r>
            <a:r>
              <a:rPr lang="en-US" sz="2800" dirty="0" smtClean="0"/>
              <a:t>enters correct angle measures in the response box within a tolerance of +/- 3 degrees.</a:t>
            </a:r>
          </a:p>
          <a:p>
            <a:endParaRPr lang="en-US" sz="2800" b="1" dirty="0"/>
          </a:p>
          <a:p>
            <a:r>
              <a:rPr lang="en-US" sz="2800" b="1" dirty="0" smtClean="0"/>
              <a:t>Answer: </a:t>
            </a:r>
            <a:r>
              <a:rPr lang="en-US" sz="2800" dirty="0" smtClean="0"/>
              <a:t>72, 108, 72, 108</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15 </a:t>
            </a:r>
            <a:r>
              <a:rPr lang="en-US" sz="3600" b="1" dirty="0"/>
              <a:t>Answer</a:t>
            </a:r>
          </a:p>
        </p:txBody>
      </p:sp>
    </p:spTree>
    <p:extLst>
      <p:ext uri="{BB962C8B-B14F-4D97-AF65-F5344CB8AC3E}">
        <p14:creationId xmlns:p14="http://schemas.microsoft.com/office/powerpoint/2010/main" val="3266998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097033" cy="5943600"/>
          </a:xfrm>
        </p:spPr>
        <p:txBody>
          <a:bodyPr>
            <a:noAutofit/>
          </a:bodyPr>
          <a:lstStyle/>
          <a:p>
            <a:pPr marL="0" indent="0">
              <a:buNone/>
            </a:pPr>
            <a:r>
              <a:rPr lang="en-US" sz="2800" dirty="0" smtClean="0"/>
              <a:t>A mail-order company sells jars of spices.</a:t>
            </a:r>
          </a:p>
          <a:p>
            <a:r>
              <a:rPr lang="en-US" sz="2800" dirty="0" smtClean="0"/>
              <a:t>An empty jar has a mass of 200 grams.</a:t>
            </a:r>
          </a:p>
          <a:p>
            <a:r>
              <a:rPr lang="en-US" sz="2800" dirty="0" smtClean="0"/>
              <a:t>A full jar contains 110 grams of a spice.</a:t>
            </a:r>
          </a:p>
          <a:p>
            <a:r>
              <a:rPr lang="en-US" sz="2800" dirty="0" smtClean="0"/>
              <a:t>The company sells </a:t>
            </a:r>
            <a:r>
              <a:rPr lang="en-US" sz="2800" i="1" dirty="0" smtClean="0"/>
              <a:t>n</a:t>
            </a:r>
            <a:r>
              <a:rPr lang="en-US" sz="2800" dirty="0" smtClean="0"/>
              <a:t> jars filled with spices.</a:t>
            </a:r>
          </a:p>
          <a:p>
            <a:endParaRPr lang="en-US" sz="2800" dirty="0"/>
          </a:p>
          <a:p>
            <a:pPr marL="0" indent="0">
              <a:buNone/>
            </a:pPr>
            <a:r>
              <a:rPr lang="en-US" sz="2800" dirty="0" smtClean="0"/>
              <a:t>Select the best interpretation of the expression </a:t>
            </a:r>
          </a:p>
          <a:p>
            <a:pPr marL="0" indent="0">
              <a:buNone/>
            </a:pPr>
            <a:r>
              <a:rPr lang="en-US" sz="2800" dirty="0" smtClean="0"/>
              <a:t>(200 + 110)</a:t>
            </a:r>
            <a:r>
              <a:rPr lang="en-US" sz="2800" i="1" dirty="0" smtClean="0"/>
              <a:t>n</a:t>
            </a:r>
            <a:endParaRPr lang="en-US" sz="2800" dirty="0" smtClean="0"/>
          </a:p>
          <a:p>
            <a:pPr marL="514350" indent="-514350">
              <a:buAutoNum type="alphaUcPeriod"/>
            </a:pPr>
            <a:r>
              <a:rPr lang="en-US" sz="2800" dirty="0" smtClean="0"/>
              <a:t>The cost to ship 1 full jar</a:t>
            </a:r>
          </a:p>
          <a:p>
            <a:pPr marL="514350" indent="-514350">
              <a:buAutoNum type="alphaUcPeriod"/>
            </a:pPr>
            <a:r>
              <a:rPr lang="en-US" sz="2800" dirty="0" smtClean="0"/>
              <a:t>The cost to ship </a:t>
            </a:r>
            <a:r>
              <a:rPr lang="en-US" sz="2800" i="1" dirty="0" smtClean="0"/>
              <a:t>n</a:t>
            </a:r>
            <a:r>
              <a:rPr lang="en-US" sz="2800" dirty="0" smtClean="0"/>
              <a:t> full jars</a:t>
            </a:r>
          </a:p>
          <a:p>
            <a:pPr marL="514350" indent="-514350">
              <a:buAutoNum type="alphaUcPeriod"/>
            </a:pPr>
            <a:r>
              <a:rPr lang="en-US" sz="2800" dirty="0" smtClean="0"/>
              <a:t>The mass of 1 full jar</a:t>
            </a:r>
          </a:p>
          <a:p>
            <a:pPr marL="514350" indent="-514350">
              <a:buAutoNum type="alphaUcPeriod"/>
            </a:pPr>
            <a:r>
              <a:rPr lang="en-US" sz="2800" dirty="0" smtClean="0"/>
              <a:t>The mass of </a:t>
            </a:r>
            <a:r>
              <a:rPr lang="en-US" sz="2800" i="1" dirty="0" smtClean="0"/>
              <a:t>n </a:t>
            </a:r>
            <a:r>
              <a:rPr lang="en-US" sz="2800" dirty="0" smtClean="0"/>
              <a:t>full jars</a:t>
            </a:r>
            <a:endParaRPr lang="en-US" sz="28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#16</a:t>
            </a:r>
            <a:endParaRPr lang="en-US" sz="4000" b="1" dirty="0"/>
          </a:p>
        </p:txBody>
      </p:sp>
    </p:spTree>
    <p:extLst>
      <p:ext uri="{BB962C8B-B14F-4D97-AF65-F5344CB8AC3E}">
        <p14:creationId xmlns:p14="http://schemas.microsoft.com/office/powerpoint/2010/main" val="34058706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2246769"/>
          </a:xfrm>
          <a:prstGeom prst="rect">
            <a:avLst/>
          </a:prstGeom>
        </p:spPr>
        <p:txBody>
          <a:bodyPr wrap="square">
            <a:spAutoFit/>
          </a:bodyPr>
          <a:lstStyle/>
          <a:p>
            <a:r>
              <a:rPr lang="en-US" sz="2800" b="1" dirty="0" smtClean="0"/>
              <a:t>Rubric:</a:t>
            </a:r>
          </a:p>
          <a:p>
            <a:r>
              <a:rPr lang="en-US" sz="2800" dirty="0" smtClean="0"/>
              <a:t>(</a:t>
            </a:r>
            <a:r>
              <a:rPr lang="en-US" sz="2800" dirty="0"/>
              <a:t>1 point) The </a:t>
            </a:r>
            <a:r>
              <a:rPr lang="en-US" sz="2800" dirty="0" smtClean="0"/>
              <a:t>student selects the correct interpretation.</a:t>
            </a:r>
          </a:p>
          <a:p>
            <a:endParaRPr lang="en-US" sz="2800" b="1" dirty="0"/>
          </a:p>
          <a:p>
            <a:r>
              <a:rPr lang="en-US" sz="2800" b="1" dirty="0" smtClean="0"/>
              <a:t>Answer: </a:t>
            </a:r>
            <a:r>
              <a:rPr lang="en-US" sz="2800" dirty="0"/>
              <a:t>D</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16 </a:t>
            </a:r>
            <a:r>
              <a:rPr lang="en-US" sz="3600" b="1" dirty="0"/>
              <a:t>Answer</a:t>
            </a:r>
          </a:p>
        </p:txBody>
      </p:sp>
    </p:spTree>
    <p:extLst>
      <p:ext uri="{BB962C8B-B14F-4D97-AF65-F5344CB8AC3E}">
        <p14:creationId xmlns:p14="http://schemas.microsoft.com/office/powerpoint/2010/main" val="2522436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4876800" cy="5943600"/>
          </a:xfrm>
        </p:spPr>
        <p:txBody>
          <a:bodyPr>
            <a:noAutofit/>
          </a:bodyPr>
          <a:lstStyle/>
          <a:p>
            <a:pPr marL="0" indent="0">
              <a:buNone/>
            </a:pPr>
            <a:r>
              <a:rPr lang="en-US" sz="2200" dirty="0" smtClean="0"/>
              <a:t>A car is traveling on the highway. The distance, in meters, it has traveled over a two-second interval is shown in the graph. A crow can fly up to 32 meters per second. Would it be possible for a crow to pass the car?</a:t>
            </a:r>
          </a:p>
          <a:p>
            <a:pPr marL="0" indent="0">
              <a:buNone/>
            </a:pPr>
            <a:endParaRPr lang="en-US" sz="2200" dirty="0"/>
          </a:p>
          <a:p>
            <a:pPr marL="514350" indent="-514350">
              <a:buAutoNum type="alphaUcPeriod"/>
            </a:pPr>
            <a:r>
              <a:rPr lang="en-US" sz="2200" dirty="0" smtClean="0"/>
              <a:t>Yes, it is possible for a crow to pass the car.</a:t>
            </a:r>
          </a:p>
          <a:p>
            <a:pPr marL="514350" indent="-514350">
              <a:buAutoNum type="alphaUcPeriod"/>
            </a:pPr>
            <a:r>
              <a:rPr lang="en-US" sz="2200" dirty="0" smtClean="0"/>
              <a:t>No, it is not possible for a crow to pass the car.</a:t>
            </a:r>
          </a:p>
          <a:p>
            <a:pPr marL="514350" indent="-514350">
              <a:buAutoNum type="alphaUcPeriod"/>
            </a:pPr>
            <a:r>
              <a:rPr lang="en-US" sz="2200" dirty="0" smtClean="0"/>
              <a:t>The speed of the car and the maximum speed of the crow are too close to tell.</a:t>
            </a:r>
          </a:p>
          <a:p>
            <a:pPr marL="514350" indent="-514350">
              <a:buAutoNum type="alphaUcPeriod"/>
            </a:pPr>
            <a:r>
              <a:rPr lang="en-US" sz="2200" dirty="0" smtClean="0"/>
              <a:t>There is not enough information to answer the question.</a:t>
            </a:r>
            <a:endParaRPr lang="en-US" sz="22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945715"/>
            <a:ext cx="3629025" cy="4076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#17</a:t>
            </a:r>
            <a:endParaRPr lang="en-US" sz="4000" b="1" dirty="0"/>
          </a:p>
        </p:txBody>
      </p:sp>
    </p:spTree>
    <p:extLst>
      <p:ext uri="{BB962C8B-B14F-4D97-AF65-F5344CB8AC3E}">
        <p14:creationId xmlns:p14="http://schemas.microsoft.com/office/powerpoint/2010/main" val="2179570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2246769"/>
          </a:xfrm>
          <a:prstGeom prst="rect">
            <a:avLst/>
          </a:prstGeom>
        </p:spPr>
        <p:txBody>
          <a:bodyPr wrap="square">
            <a:spAutoFit/>
          </a:bodyPr>
          <a:lstStyle/>
          <a:p>
            <a:r>
              <a:rPr lang="en-US" sz="2800" b="1" dirty="0" smtClean="0"/>
              <a:t>Rubric:</a:t>
            </a:r>
          </a:p>
          <a:p>
            <a:r>
              <a:rPr lang="en-US" sz="2800" dirty="0" smtClean="0"/>
              <a:t>(</a:t>
            </a:r>
            <a:r>
              <a:rPr lang="en-US" sz="2800" dirty="0"/>
              <a:t>1 point) The </a:t>
            </a:r>
            <a:r>
              <a:rPr lang="en-US" sz="2800" dirty="0" smtClean="0"/>
              <a:t>student selects the correct answer choice.</a:t>
            </a:r>
          </a:p>
          <a:p>
            <a:endParaRPr lang="en-US" sz="2800" b="1" dirty="0"/>
          </a:p>
          <a:p>
            <a:r>
              <a:rPr lang="en-US" sz="2800" b="1" dirty="0" smtClean="0"/>
              <a:t>Answer: </a:t>
            </a:r>
            <a:r>
              <a:rPr lang="en-US" sz="2800" dirty="0" smtClean="0"/>
              <a:t>A</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17 </a:t>
            </a:r>
            <a:r>
              <a:rPr lang="en-US" sz="3600" b="1" dirty="0"/>
              <a:t>Answer</a:t>
            </a:r>
          </a:p>
        </p:txBody>
      </p:sp>
    </p:spTree>
    <p:extLst>
      <p:ext uri="{BB962C8B-B14F-4D97-AF65-F5344CB8AC3E}">
        <p14:creationId xmlns:p14="http://schemas.microsoft.com/office/powerpoint/2010/main" val="381053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7467600" cy="1502229"/>
          </a:xfrm>
        </p:spPr>
        <p:txBody>
          <a:bodyPr>
            <a:noAutofit/>
          </a:bodyPr>
          <a:lstStyle/>
          <a:p>
            <a:pPr marL="0" indent="0">
              <a:buNone/>
            </a:pPr>
            <a:r>
              <a:rPr lang="en-US" sz="2800" dirty="0" smtClean="0"/>
              <a:t>Justin’s car can travel 77.5 miles using 3.1 gallons of gas.</a:t>
            </a:r>
          </a:p>
          <a:p>
            <a:pPr marL="0" indent="0">
              <a:buNone/>
            </a:pPr>
            <a:endParaRPr lang="en-US" sz="1800" dirty="0"/>
          </a:p>
          <a:p>
            <a:pPr marL="0" indent="0">
              <a:buNone/>
            </a:pPr>
            <a:r>
              <a:rPr lang="en-US" sz="2800" dirty="0" smtClean="0"/>
              <a:t>At this rate, how far, in miles, can Justin travel using 8.2 gallons of gas?</a:t>
            </a:r>
          </a:p>
          <a:p>
            <a:pPr marL="0" indent="0">
              <a:buNone/>
            </a:pPr>
            <a:endParaRPr lang="en-US" sz="1800" dirty="0"/>
          </a:p>
          <a:p>
            <a:pPr marL="0" indent="0">
              <a:buNone/>
            </a:pPr>
            <a:r>
              <a:rPr lang="en-US" sz="2800" dirty="0" smtClean="0"/>
              <a:t>Enter the distance in the response box. </a:t>
            </a:r>
            <a:endParaRPr lang="en-US" sz="28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#2</a:t>
            </a:r>
            <a:endParaRPr lang="en-US" sz="4000" b="1" dirty="0"/>
          </a:p>
        </p:txBody>
      </p:sp>
    </p:spTree>
    <p:extLst>
      <p:ext uri="{BB962C8B-B14F-4D97-AF65-F5344CB8AC3E}">
        <p14:creationId xmlns:p14="http://schemas.microsoft.com/office/powerpoint/2010/main" val="1173400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856" y="1447800"/>
            <a:ext cx="7881144" cy="2246769"/>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a:t>
            </a:r>
            <a:r>
              <a:rPr lang="en-US" sz="2800" dirty="0" smtClean="0"/>
              <a:t>enters the correct distances in the response boxes.</a:t>
            </a:r>
          </a:p>
          <a:p>
            <a:endParaRPr lang="en-US" sz="2800" dirty="0"/>
          </a:p>
          <a:p>
            <a:r>
              <a:rPr lang="en-US" sz="2800" b="1" dirty="0" smtClean="0"/>
              <a:t>Answer: </a:t>
            </a:r>
            <a:r>
              <a:rPr lang="en-US" sz="2800" dirty="0" smtClean="0"/>
              <a:t>205 </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#2 </a:t>
            </a:r>
            <a:r>
              <a:rPr lang="en-US" sz="3600" b="1" dirty="0"/>
              <a:t>Answer</a:t>
            </a:r>
          </a:p>
        </p:txBody>
      </p:sp>
    </p:spTree>
    <p:extLst>
      <p:ext uri="{BB962C8B-B14F-4D97-AF65-F5344CB8AC3E}">
        <p14:creationId xmlns:p14="http://schemas.microsoft.com/office/powerpoint/2010/main" val="197606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7965987" cy="1502229"/>
          </a:xfrm>
        </p:spPr>
        <p:txBody>
          <a:bodyPr>
            <a:noAutofit/>
          </a:bodyPr>
          <a:lstStyle/>
          <a:p>
            <a:pPr marL="0" indent="0">
              <a:buNone/>
            </a:pPr>
            <a:r>
              <a:rPr lang="en-US" sz="2800" dirty="0"/>
              <a:t>The marching band has 85 members. There are 15 more girls than boys in the band. How many boys are members of the marching band</a:t>
            </a:r>
            <a:r>
              <a:rPr lang="en-US" sz="2800" dirty="0" smtClean="0"/>
              <a:t>?</a:t>
            </a:r>
            <a:endParaRPr lang="en-US" sz="28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#3</a:t>
            </a:r>
            <a:endParaRPr lang="en-US" sz="4000" b="1" dirty="0"/>
          </a:p>
        </p:txBody>
      </p:sp>
    </p:spTree>
    <p:extLst>
      <p:ext uri="{BB962C8B-B14F-4D97-AF65-F5344CB8AC3E}">
        <p14:creationId xmlns:p14="http://schemas.microsoft.com/office/powerpoint/2010/main" val="2899416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856" y="1447800"/>
            <a:ext cx="7881144" cy="2246769"/>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is able to correctly determine the number of </a:t>
            </a:r>
            <a:r>
              <a:rPr lang="en-US" sz="2800" dirty="0" smtClean="0"/>
              <a:t>boys.</a:t>
            </a:r>
          </a:p>
          <a:p>
            <a:endParaRPr lang="en-US" sz="2800" b="1" dirty="0"/>
          </a:p>
          <a:p>
            <a:r>
              <a:rPr lang="en-US" sz="2800" b="1" dirty="0" smtClean="0"/>
              <a:t>Answer: </a:t>
            </a:r>
            <a:r>
              <a:rPr lang="en-US" sz="2800" dirty="0" smtClean="0"/>
              <a:t>35 </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#3 </a:t>
            </a:r>
            <a:r>
              <a:rPr lang="en-US" sz="3600" b="1" dirty="0"/>
              <a:t>Answer</a:t>
            </a:r>
          </a:p>
        </p:txBody>
      </p:sp>
    </p:spTree>
    <p:extLst>
      <p:ext uri="{BB962C8B-B14F-4D97-AF65-F5344CB8AC3E}">
        <p14:creationId xmlns:p14="http://schemas.microsoft.com/office/powerpoint/2010/main" val="3829489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001000" cy="1578114"/>
          </a:xfrm>
        </p:spPr>
        <p:txBody>
          <a:bodyPr>
            <a:noAutofit/>
          </a:bodyPr>
          <a:lstStyle/>
          <a:p>
            <a:pPr marL="0" indent="0">
              <a:buNone/>
            </a:pPr>
            <a:r>
              <a:rPr lang="en-US" sz="2800" dirty="0"/>
              <a:t>Luke buys a television that is on sale for 25% off the original price. The original price is $120 more than the sale price. What is the original price of the television? </a:t>
            </a:r>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#4</a:t>
            </a:r>
            <a:endParaRPr lang="en-US" sz="4000" b="1" dirty="0"/>
          </a:p>
        </p:txBody>
      </p:sp>
    </p:spTree>
    <p:extLst>
      <p:ext uri="{BB962C8B-B14F-4D97-AF65-F5344CB8AC3E}">
        <p14:creationId xmlns:p14="http://schemas.microsoft.com/office/powerpoint/2010/main" val="3532007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7772400" cy="1815882"/>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enters the correct full </a:t>
            </a:r>
            <a:r>
              <a:rPr lang="en-US" sz="2800" dirty="0" smtClean="0"/>
              <a:t>price.</a:t>
            </a:r>
          </a:p>
          <a:p>
            <a:endParaRPr lang="en-US" sz="2800" dirty="0"/>
          </a:p>
          <a:p>
            <a:r>
              <a:rPr lang="en-US" sz="2800" b="1" dirty="0" smtClean="0"/>
              <a:t>Answer: </a:t>
            </a:r>
            <a:r>
              <a:rPr lang="en-US" sz="2800" dirty="0" smtClean="0"/>
              <a:t>480 </a:t>
            </a:r>
            <a:r>
              <a:rPr lang="en-US" sz="2800" dirty="0"/>
              <a:t>	</a:t>
            </a:r>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#4 Answer</a:t>
            </a:r>
            <a:endParaRPr lang="en-US" sz="3600" b="1" dirty="0"/>
          </a:p>
        </p:txBody>
      </p:sp>
    </p:spTree>
    <p:extLst>
      <p:ext uri="{BB962C8B-B14F-4D97-AF65-F5344CB8AC3E}">
        <p14:creationId xmlns:p14="http://schemas.microsoft.com/office/powerpoint/2010/main" val="3098537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1667</Words>
  <Application>Microsoft Office PowerPoint</Application>
  <PresentationFormat>On-screen Show (4:3)</PresentationFormat>
  <Paragraphs>229</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Shannon</cp:lastModifiedBy>
  <cp:revision>42</cp:revision>
  <dcterms:created xsi:type="dcterms:W3CDTF">2014-11-05T17:36:58Z</dcterms:created>
  <dcterms:modified xsi:type="dcterms:W3CDTF">2015-11-14T23:26:45Z</dcterms:modified>
</cp:coreProperties>
</file>