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311" r:id="rId3"/>
    <p:sldId id="312" r:id="rId4"/>
    <p:sldId id="289" r:id="rId5"/>
    <p:sldId id="290" r:id="rId6"/>
    <p:sldId id="309" r:id="rId7"/>
    <p:sldId id="310" r:id="rId8"/>
    <p:sldId id="313" r:id="rId9"/>
    <p:sldId id="314" r:id="rId10"/>
    <p:sldId id="315" r:id="rId11"/>
    <p:sldId id="316" r:id="rId12"/>
    <p:sldId id="317" r:id="rId13"/>
    <p:sldId id="31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92" autoAdjust="0"/>
    <p:restoredTop sz="0" autoAdjust="0"/>
  </p:normalViewPr>
  <p:slideViewPr>
    <p:cSldViewPr>
      <p:cViewPr>
        <p:scale>
          <a:sx n="69" d="100"/>
          <a:sy n="69" d="100"/>
        </p:scale>
        <p:origin x="-1968" y="-5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A5B06D-43CA-46E9-A016-7201919FAA0A}" type="datetimeFigureOut">
              <a:rPr lang="en-US" smtClean="0"/>
              <a:pPr/>
              <a:t>11/14/2015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5C0444-2282-4AB9-8CC8-7511DE92AE22}" type="slidenum">
              <a:rPr lang="en-US" smtClean="0"/>
              <a:pPr/>
              <a:t>‹#›</a:t>
            </a:fld>
            <a:endParaRPr lang="en-US"/>
          </a:p>
        </p:txBody>
      </p:sp>
    </p:spTree>
    <p:extLst>
      <p:ext uri="{BB962C8B-B14F-4D97-AF65-F5344CB8AC3E}">
        <p14:creationId xmlns:p14="http://schemas.microsoft.com/office/powerpoint/2010/main" val="3827271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C0444-2282-4AB9-8CC8-7511DE92AE22}" type="slidenum">
              <a:rPr lang="en-US" smtClean="0"/>
              <a:pPr/>
              <a:t>1</a:t>
            </a:fld>
            <a:endParaRPr lang="en-US"/>
          </a:p>
        </p:txBody>
      </p:sp>
    </p:spTree>
    <p:extLst>
      <p:ext uri="{BB962C8B-B14F-4D97-AF65-F5344CB8AC3E}">
        <p14:creationId xmlns:p14="http://schemas.microsoft.com/office/powerpoint/2010/main" val="1219161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10</a:t>
            </a:fld>
            <a:endParaRPr lang="en-US"/>
          </a:p>
        </p:txBody>
      </p:sp>
    </p:spTree>
    <p:extLst>
      <p:ext uri="{BB962C8B-B14F-4D97-AF65-F5344CB8AC3E}">
        <p14:creationId xmlns:p14="http://schemas.microsoft.com/office/powerpoint/2010/main" val="166103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11</a:t>
            </a:fld>
            <a:endParaRPr lang="en-US"/>
          </a:p>
        </p:txBody>
      </p:sp>
    </p:spTree>
    <p:extLst>
      <p:ext uri="{BB962C8B-B14F-4D97-AF65-F5344CB8AC3E}">
        <p14:creationId xmlns:p14="http://schemas.microsoft.com/office/powerpoint/2010/main" val="36034528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12</a:t>
            </a:fld>
            <a:endParaRPr lang="en-US"/>
          </a:p>
        </p:txBody>
      </p:sp>
    </p:spTree>
    <p:extLst>
      <p:ext uri="{BB962C8B-B14F-4D97-AF65-F5344CB8AC3E}">
        <p14:creationId xmlns:p14="http://schemas.microsoft.com/office/powerpoint/2010/main" val="1661036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13</a:t>
            </a:fld>
            <a:endParaRPr lang="en-US"/>
          </a:p>
        </p:txBody>
      </p:sp>
    </p:spTree>
    <p:extLst>
      <p:ext uri="{BB962C8B-B14F-4D97-AF65-F5344CB8AC3E}">
        <p14:creationId xmlns:p14="http://schemas.microsoft.com/office/powerpoint/2010/main" val="3603452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2</a:t>
            </a:fld>
            <a:endParaRPr lang="en-US"/>
          </a:p>
        </p:txBody>
      </p:sp>
    </p:spTree>
    <p:extLst>
      <p:ext uri="{BB962C8B-B14F-4D97-AF65-F5344CB8AC3E}">
        <p14:creationId xmlns:p14="http://schemas.microsoft.com/office/powerpoint/2010/main" val="1643953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3</a:t>
            </a:fld>
            <a:endParaRPr lang="en-US"/>
          </a:p>
        </p:txBody>
      </p:sp>
    </p:spTree>
    <p:extLst>
      <p:ext uri="{BB962C8B-B14F-4D97-AF65-F5344CB8AC3E}">
        <p14:creationId xmlns:p14="http://schemas.microsoft.com/office/powerpoint/2010/main" val="951589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4</a:t>
            </a:fld>
            <a:endParaRPr lang="en-US"/>
          </a:p>
        </p:txBody>
      </p:sp>
    </p:spTree>
    <p:extLst>
      <p:ext uri="{BB962C8B-B14F-4D97-AF65-F5344CB8AC3E}">
        <p14:creationId xmlns:p14="http://schemas.microsoft.com/office/powerpoint/2010/main" val="1643953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5</a:t>
            </a:fld>
            <a:endParaRPr lang="en-US"/>
          </a:p>
        </p:txBody>
      </p:sp>
    </p:spTree>
    <p:extLst>
      <p:ext uri="{BB962C8B-B14F-4D97-AF65-F5344CB8AC3E}">
        <p14:creationId xmlns:p14="http://schemas.microsoft.com/office/powerpoint/2010/main" val="951589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6</a:t>
            </a:fld>
            <a:endParaRPr lang="en-US"/>
          </a:p>
        </p:txBody>
      </p:sp>
    </p:spTree>
    <p:extLst>
      <p:ext uri="{BB962C8B-B14F-4D97-AF65-F5344CB8AC3E}">
        <p14:creationId xmlns:p14="http://schemas.microsoft.com/office/powerpoint/2010/main" val="166103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7</a:t>
            </a:fld>
            <a:endParaRPr lang="en-US"/>
          </a:p>
        </p:txBody>
      </p:sp>
    </p:spTree>
    <p:extLst>
      <p:ext uri="{BB962C8B-B14F-4D97-AF65-F5344CB8AC3E}">
        <p14:creationId xmlns:p14="http://schemas.microsoft.com/office/powerpoint/2010/main" val="3603452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8</a:t>
            </a:fld>
            <a:endParaRPr lang="en-US"/>
          </a:p>
        </p:txBody>
      </p:sp>
    </p:spTree>
    <p:extLst>
      <p:ext uri="{BB962C8B-B14F-4D97-AF65-F5344CB8AC3E}">
        <p14:creationId xmlns:p14="http://schemas.microsoft.com/office/powerpoint/2010/main" val="1661036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5C0444-2282-4AB9-8CC8-7511DE92AE22}" type="slidenum">
              <a:rPr lang="en-US" smtClean="0"/>
              <a:pPr/>
              <a:t>9</a:t>
            </a:fld>
            <a:endParaRPr lang="en-US"/>
          </a:p>
        </p:txBody>
      </p:sp>
    </p:spTree>
    <p:extLst>
      <p:ext uri="{BB962C8B-B14F-4D97-AF65-F5344CB8AC3E}">
        <p14:creationId xmlns:p14="http://schemas.microsoft.com/office/powerpoint/2010/main" val="3603452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F64C4-CFC9-4E5B-BBA6-3FF7786D69C5}" type="datetimeFigureOut">
              <a:rPr lang="en-US" smtClean="0"/>
              <a:pPr/>
              <a:t>11/14/2015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8C6A5-B741-485C-A62C-6C67E46A12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FF64C4-CFC9-4E5B-BBA6-3FF7786D69C5}" type="datetimeFigureOut">
              <a:rPr lang="en-US" smtClean="0"/>
              <a:pPr/>
              <a:t>11/14/2015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8C6A5-B741-485C-A62C-6C67E46A128F}" type="slidenum">
              <a:rPr lang="en-US" smtClean="0"/>
              <a:pPr/>
              <a:t>‹#›</a:t>
            </a:fld>
            <a:endParaRPr lang="en-US"/>
          </a:p>
        </p:txBody>
      </p:sp>
      <p:sp>
        <p:nvSpPr>
          <p:cNvPr id="7" name="Rectangle 6"/>
          <p:cNvSpPr/>
          <p:nvPr userDrawn="1"/>
        </p:nvSpPr>
        <p:spPr>
          <a:xfrm>
            <a:off x="0" y="0"/>
            <a:ext cx="2514600" cy="461665"/>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2400" b="1" dirty="0">
                <a:ln w="11430"/>
                <a:solidFill>
                  <a:srgbClr val="FF0000"/>
                </a:solidFill>
                <a:latin typeface="+mj-lt"/>
                <a:cs typeface="Arial" charset="0"/>
              </a:rPr>
              <a:t>Grade </a:t>
            </a:r>
            <a:r>
              <a:rPr lang="en-US" sz="2400" b="1" dirty="0" smtClean="0">
                <a:ln w="11430"/>
                <a:solidFill>
                  <a:srgbClr val="FF0000"/>
                </a:solidFill>
                <a:latin typeface="+mj-lt"/>
                <a:cs typeface="Arial" charset="0"/>
              </a:rPr>
              <a:t>6 </a:t>
            </a:r>
            <a:r>
              <a:rPr lang="en-US" sz="2400" b="1" dirty="0">
                <a:ln w="11430"/>
                <a:solidFill>
                  <a:srgbClr val="FF0000"/>
                </a:solidFill>
                <a:latin typeface="+mj-lt"/>
                <a:cs typeface="Arial" charset="0"/>
              </a:rPr>
              <a:t>- Claim </a:t>
            </a:r>
            <a:r>
              <a:rPr lang="en-US" sz="2400" b="1" dirty="0" smtClean="0">
                <a:ln w="11430"/>
                <a:solidFill>
                  <a:srgbClr val="FF0000"/>
                </a:solidFill>
                <a:latin typeface="+mj-lt"/>
                <a:cs typeface="Arial" charset="0"/>
              </a:rPr>
              <a:t>4</a:t>
            </a:r>
            <a:endParaRPr lang="en-US" sz="2400" b="1" dirty="0">
              <a:ln w="11430"/>
              <a:solidFill>
                <a:srgbClr val="FF0000"/>
              </a:solidFill>
              <a:latin typeface="+mj-lt"/>
              <a:cs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cssmathactivities.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439960" y="4343400"/>
            <a:ext cx="6264078" cy="647700"/>
          </a:xfrm>
          <a:prstGeom prst="rect">
            <a:avLst/>
          </a:prstGeom>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600" b="1" dirty="0" smtClean="0">
                <a:solidFill>
                  <a:srgbClr val="FF0000"/>
                </a:solidFill>
              </a:rPr>
              <a:t>Modeling and Data Analysis</a:t>
            </a:r>
            <a:endParaRPr lang="en-US" sz="3600" b="1" dirty="0">
              <a:solidFill>
                <a:srgbClr val="FF0000"/>
              </a:solidFill>
            </a:endParaRPr>
          </a:p>
        </p:txBody>
      </p:sp>
      <p:sp>
        <p:nvSpPr>
          <p:cNvPr id="7" name="TextBox 6"/>
          <p:cNvSpPr txBox="1"/>
          <p:nvPr/>
        </p:nvSpPr>
        <p:spPr>
          <a:xfrm>
            <a:off x="519906" y="5959475"/>
            <a:ext cx="8104187" cy="784225"/>
          </a:xfrm>
          <a:prstGeom prst="rect">
            <a:avLst/>
          </a:prstGeom>
          <a:noFill/>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1500" dirty="0">
                <a:latin typeface="+mj-lt"/>
                <a:cs typeface="Arial" charset="0"/>
              </a:rPr>
              <a:t>Questions courtesy of the Smarter Balanced Assessment Consortium Item Specifications – </a:t>
            </a:r>
            <a:r>
              <a:rPr lang="en-US" sz="1500">
                <a:latin typeface="+mj-lt"/>
                <a:cs typeface="Arial" charset="0"/>
              </a:rPr>
              <a:t>Version </a:t>
            </a:r>
            <a:r>
              <a:rPr lang="en-US" sz="1500" smtClean="0">
                <a:latin typeface="+mj-lt"/>
                <a:cs typeface="Arial" charset="0"/>
              </a:rPr>
              <a:t>3.0</a:t>
            </a:r>
            <a:endParaRPr lang="en-US" sz="1500" dirty="0">
              <a:latin typeface="+mj-lt"/>
              <a:cs typeface="Arial" charset="0"/>
            </a:endParaRPr>
          </a:p>
          <a:p>
            <a:pPr algn="ctr">
              <a:defRPr/>
            </a:pPr>
            <a:r>
              <a:rPr lang="en-US" sz="1500" dirty="0">
                <a:latin typeface="+mj-lt"/>
                <a:cs typeface="Arial" charset="0"/>
              </a:rPr>
              <a:t>Slideshow organized by </a:t>
            </a:r>
            <a:r>
              <a:rPr lang="en-US" sz="1500" dirty="0" err="1">
                <a:latin typeface="+mj-lt"/>
                <a:cs typeface="Arial" charset="0"/>
              </a:rPr>
              <a:t>SMc</a:t>
            </a:r>
            <a:r>
              <a:rPr lang="en-US" sz="1500" dirty="0">
                <a:latin typeface="+mj-lt"/>
                <a:cs typeface="Arial" charset="0"/>
              </a:rPr>
              <a:t> Curriculum – </a:t>
            </a:r>
            <a:r>
              <a:rPr lang="en-US" sz="1500" u="sng" dirty="0">
                <a:latin typeface="+mj-lt"/>
                <a:cs typeface="Arial" charset="0"/>
                <a:hlinkClick r:id="rId3"/>
              </a:rPr>
              <a:t>www.ccssmathactivities.com</a:t>
            </a:r>
            <a:endParaRPr lang="en-US" sz="1500" dirty="0">
              <a:latin typeface="+mj-lt"/>
              <a:cs typeface="Arial" charset="0"/>
            </a:endParaRPr>
          </a:p>
          <a:p>
            <a:pPr algn="ctr">
              <a:defRPr/>
            </a:pPr>
            <a:endParaRPr lang="en-US" sz="1500" dirty="0">
              <a:latin typeface="+mj-lt"/>
              <a:cs typeface="Arial" charset="0"/>
            </a:endParaRPr>
          </a:p>
        </p:txBody>
      </p:sp>
      <p:pic>
        <p:nvPicPr>
          <p:cNvPr id="8" name="Picture 7" descr="Smc logo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2999" y="114300"/>
            <a:ext cx="4318000"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txBox="1">
            <a:spLocks noGrp="1"/>
          </p:cNvSpPr>
          <p:nvPr/>
        </p:nvSpPr>
        <p:spPr>
          <a:xfrm>
            <a:off x="685799" y="2168525"/>
            <a:ext cx="7772400" cy="14700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en-US" sz="3600" b="1" dirty="0">
                <a:latin typeface="+mj-lt"/>
              </a:rPr>
              <a:t>Claim </a:t>
            </a:r>
            <a:r>
              <a:rPr lang="en-US" altLang="en-US" sz="3600" b="1" dirty="0" smtClean="0">
                <a:latin typeface="+mj-lt"/>
              </a:rPr>
              <a:t>4</a:t>
            </a:r>
            <a:r>
              <a:rPr lang="en-US" altLang="en-US" sz="3600" b="1" dirty="0">
                <a:latin typeface="+mj-lt"/>
              </a:rPr>
              <a:t/>
            </a:r>
            <a:br>
              <a:rPr lang="en-US" altLang="en-US" sz="3600" b="1" dirty="0">
                <a:latin typeface="+mj-lt"/>
              </a:rPr>
            </a:br>
            <a:r>
              <a:rPr lang="en-US" altLang="en-US" sz="3600" b="1" dirty="0">
                <a:latin typeface="+mj-lt"/>
              </a:rPr>
              <a:t>Smarter Balanced Sample Items</a:t>
            </a:r>
            <a:br>
              <a:rPr lang="en-US" altLang="en-US" sz="3600" b="1" dirty="0">
                <a:latin typeface="+mj-lt"/>
              </a:rPr>
            </a:br>
            <a:r>
              <a:rPr lang="en-US" altLang="en-US" sz="3600" b="1">
                <a:latin typeface="+mj-lt"/>
              </a:rPr>
              <a:t>Grade </a:t>
            </a:r>
            <a:r>
              <a:rPr lang="en-US" altLang="en-US" sz="3600" b="1" smtClean="0">
                <a:latin typeface="+mj-lt"/>
              </a:rPr>
              <a:t>6</a:t>
            </a:r>
            <a:endParaRPr lang="en-US" altLang="en-US" sz="3600" b="1" dirty="0">
              <a:latin typeface="+mj-lt"/>
            </a:endParaRPr>
          </a:p>
        </p:txBody>
      </p:sp>
      <p:sp>
        <p:nvSpPr>
          <p:cNvPr id="10" name="Rounded Rectangle 9"/>
          <p:cNvSpPr/>
          <p:nvPr/>
        </p:nvSpPr>
        <p:spPr>
          <a:xfrm>
            <a:off x="76200" y="38100"/>
            <a:ext cx="2286000" cy="8382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458200" cy="5894457"/>
          </a:xfrm>
        </p:spPr>
        <p:txBody>
          <a:bodyPr>
            <a:noAutofit/>
          </a:bodyPr>
          <a:lstStyle/>
          <a:p>
            <a:r>
              <a:rPr lang="en-US" sz="2000" dirty="0" smtClean="0"/>
              <a:t>Mrs. Jonas, her son Cody, and her daughter, Laura</a:t>
            </a:r>
          </a:p>
          <a:p>
            <a:pPr marL="0" indent="0">
              <a:buNone/>
            </a:pPr>
            <a:r>
              <a:rPr lang="en-US" sz="2000" dirty="0" smtClean="0"/>
              <a:t>      drove from home to Cody’s tennis practice.</a:t>
            </a:r>
          </a:p>
          <a:p>
            <a:r>
              <a:rPr lang="en-US" sz="2000" dirty="0" smtClean="0"/>
              <a:t>Mrs. Jonas then drove Laura to her soccer game</a:t>
            </a:r>
          </a:p>
          <a:p>
            <a:pPr marL="0" indent="0">
              <a:buNone/>
            </a:pPr>
            <a:r>
              <a:rPr lang="en-US" sz="2000" dirty="0"/>
              <a:t> </a:t>
            </a:r>
            <a:r>
              <a:rPr lang="en-US" sz="2000" dirty="0" smtClean="0"/>
              <a:t>     and stayed to watch.</a:t>
            </a:r>
          </a:p>
          <a:p>
            <a:r>
              <a:rPr lang="en-US" sz="2000" dirty="0" smtClean="0"/>
              <a:t>After the game, mother and daughter picked up </a:t>
            </a:r>
          </a:p>
          <a:p>
            <a:pPr marL="0" indent="0">
              <a:buNone/>
            </a:pPr>
            <a:r>
              <a:rPr lang="en-US" sz="2000" dirty="0"/>
              <a:t> </a:t>
            </a:r>
            <a:r>
              <a:rPr lang="en-US" sz="2000" dirty="0" smtClean="0"/>
              <a:t>     Cody from the tennis courts on the way home. </a:t>
            </a:r>
          </a:p>
          <a:p>
            <a:r>
              <a:rPr lang="en-US" sz="2000" dirty="0" smtClean="0"/>
              <a:t>Once home, Mrs. Jonas saw that they had driven 15 miles that day.</a:t>
            </a:r>
          </a:p>
          <a:p>
            <a:pPr marL="0" indent="0">
              <a:buNone/>
            </a:pPr>
            <a:r>
              <a:rPr lang="en-US" sz="2000" dirty="0" smtClean="0"/>
              <a:t>Mrs. Jonas took the shortest routes to and from each destination. The figure shows the location of the Jonas family home, the tennis courts, and the soccer field. The gridlines in the figure represent the streets, and all distances between cross streets are approximately the same.</a:t>
            </a:r>
          </a:p>
          <a:p>
            <a:pPr marL="0" indent="0">
              <a:buNone/>
            </a:pPr>
            <a:r>
              <a:rPr lang="en-US" sz="2000" b="1" i="1" dirty="0" smtClean="0"/>
              <a:t>Part A</a:t>
            </a:r>
          </a:p>
          <a:p>
            <a:pPr marL="0" indent="0">
              <a:buNone/>
            </a:pPr>
            <a:r>
              <a:rPr lang="en-US" sz="2000" dirty="0" smtClean="0"/>
              <a:t>Write an equation that can be used to find the distance, </a:t>
            </a:r>
            <a:r>
              <a:rPr lang="en-US" sz="2000" i="1" dirty="0" smtClean="0"/>
              <a:t>d</a:t>
            </a:r>
            <a:r>
              <a:rPr lang="en-US" sz="2000" dirty="0" smtClean="0"/>
              <a:t>, between the tennis courts and home. Enter your answer in the first response box.</a:t>
            </a:r>
          </a:p>
          <a:p>
            <a:pPr marL="0" indent="0">
              <a:buNone/>
            </a:pPr>
            <a:r>
              <a:rPr lang="en-US" sz="2000" b="1" i="1" dirty="0" smtClean="0"/>
              <a:t>Part B</a:t>
            </a:r>
            <a:endParaRPr lang="en-US" sz="2000" dirty="0" smtClean="0"/>
          </a:p>
          <a:p>
            <a:pPr marL="0" indent="0">
              <a:buNone/>
            </a:pPr>
            <a:r>
              <a:rPr lang="en-US" sz="2000" dirty="0" smtClean="0"/>
              <a:t>What is the distance, in miles, between home and the tennis courts? Enter your answer in the second response box. </a:t>
            </a:r>
            <a:r>
              <a:rPr lang="en-US" sz="2000" dirty="0"/>
              <a:t>	</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914400"/>
            <a:ext cx="2990850" cy="1952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Pentagon 5"/>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#5</a:t>
            </a:r>
            <a:endParaRPr lang="en-US" sz="4000" b="1" dirty="0"/>
          </a:p>
        </p:txBody>
      </p:sp>
    </p:spTree>
    <p:extLst>
      <p:ext uri="{BB962C8B-B14F-4D97-AF65-F5344CB8AC3E}">
        <p14:creationId xmlns:p14="http://schemas.microsoft.com/office/powerpoint/2010/main" val="4036207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533400" y="1143000"/>
                <a:ext cx="8077200" cy="4186852"/>
              </a:xfrm>
              <a:prstGeom prst="rect">
                <a:avLst/>
              </a:prstGeom>
            </p:spPr>
            <p:txBody>
              <a:bodyPr wrap="square">
                <a:spAutoFit/>
              </a:bodyPr>
              <a:lstStyle/>
              <a:p>
                <a:r>
                  <a:rPr lang="en-US" sz="2800" b="1" dirty="0" smtClean="0"/>
                  <a:t>Rubric:</a:t>
                </a:r>
              </a:p>
              <a:p>
                <a:r>
                  <a:rPr lang="en-US" sz="2800" dirty="0" smtClean="0"/>
                  <a:t>(2 points) Student correctly answer both parts.</a:t>
                </a:r>
              </a:p>
              <a:p>
                <a:r>
                  <a:rPr lang="en-US" sz="2800" dirty="0" smtClean="0"/>
                  <a:t>(1 point) Student correctly answers only one part.</a:t>
                </a:r>
              </a:p>
              <a:p>
                <a:endParaRPr lang="en-US" sz="2800" dirty="0"/>
              </a:p>
              <a:p>
                <a:r>
                  <a:rPr lang="en-US" sz="2800" b="1" dirty="0" smtClean="0"/>
                  <a:t>Answer:</a:t>
                </a:r>
              </a:p>
              <a:p>
                <a:r>
                  <a:rPr lang="en-US" sz="2800" dirty="0" smtClean="0"/>
                  <a:t>Part A: 10</a:t>
                </a:r>
                <a:r>
                  <a:rPr lang="en-US" sz="2800" i="1" dirty="0" smtClean="0"/>
                  <a:t>d</a:t>
                </a:r>
                <a:r>
                  <a:rPr lang="en-US" sz="2800" dirty="0" smtClean="0"/>
                  <a:t> = 15, or </a:t>
                </a:r>
                <a:r>
                  <a:rPr lang="en-US" sz="2800" i="1" dirty="0" smtClean="0"/>
                  <a:t>d + 4d + 4d +d = 15</a:t>
                </a:r>
                <a:r>
                  <a:rPr lang="en-US" sz="2800" dirty="0" smtClean="0"/>
                  <a:t> or equivalent equations. </a:t>
                </a:r>
              </a:p>
              <a:p>
                <a:r>
                  <a:rPr lang="en-US" sz="2800" dirty="0" smtClean="0"/>
                  <a:t>Part B: 1.5 or </a:t>
                </a:r>
                <a14:m>
                  <m:oMath xmlns:m="http://schemas.openxmlformats.org/officeDocument/2006/math">
                    <m:r>
                      <a:rPr lang="en-US" sz="2800" b="0" i="0" smtClean="0">
                        <a:latin typeface="Cambria Math"/>
                      </a:rPr>
                      <m:t>1</m:t>
                    </m:r>
                    <m:f>
                      <m:fPr>
                        <m:ctrlPr>
                          <a:rPr lang="en-US" sz="2800" i="1" smtClean="0">
                            <a:latin typeface="Cambria Math"/>
                          </a:rPr>
                        </m:ctrlPr>
                      </m:fPr>
                      <m:num>
                        <m:r>
                          <a:rPr lang="en-US" sz="2800" b="0" i="1" smtClean="0">
                            <a:latin typeface="Cambria Math"/>
                          </a:rPr>
                          <m:t>1</m:t>
                        </m:r>
                      </m:num>
                      <m:den>
                        <m:r>
                          <a:rPr lang="en-US" sz="2800" b="0" i="1" smtClean="0">
                            <a:latin typeface="Cambria Math"/>
                          </a:rPr>
                          <m:t>2</m:t>
                        </m:r>
                      </m:den>
                    </m:f>
                  </m:oMath>
                </a14:m>
                <a:endParaRPr lang="en-US" sz="2800" dirty="0" smtClean="0"/>
              </a:p>
              <a:p>
                <a:endParaRPr lang="en-US" sz="2800" dirty="0"/>
              </a:p>
            </p:txBody>
          </p:sp>
        </mc:Choice>
        <mc:Fallback xmlns="">
          <p:sp>
            <p:nvSpPr>
              <p:cNvPr id="2" name="Rectangle 1"/>
              <p:cNvSpPr>
                <a:spLocks noRot="1" noChangeAspect="1" noMove="1" noResize="1" noEditPoints="1" noAdjustHandles="1" noChangeArrowheads="1" noChangeShapeType="1" noTextEdit="1"/>
              </p:cNvSpPr>
              <p:nvPr/>
            </p:nvSpPr>
            <p:spPr>
              <a:xfrm>
                <a:off x="533400" y="1143000"/>
                <a:ext cx="8077200" cy="4186852"/>
              </a:xfrm>
              <a:prstGeom prst="rect">
                <a:avLst/>
              </a:prstGeom>
              <a:blipFill rotWithShape="1">
                <a:blip r:embed="rId3"/>
                <a:stretch>
                  <a:fillRect l="-1585" t="-1312"/>
                </a:stretch>
              </a:blipFill>
            </p:spPr>
            <p:txBody>
              <a:bodyPr/>
              <a:lstStyle/>
              <a:p>
                <a:r>
                  <a:rPr lang="en-US">
                    <a:noFill/>
                  </a:rPr>
                  <a:t> </a:t>
                </a:r>
              </a:p>
            </p:txBody>
          </p:sp>
        </mc:Fallback>
      </mc:AlternateContent>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#5 </a:t>
            </a:r>
            <a:r>
              <a:rPr lang="en-US" sz="3600" b="1" dirty="0"/>
              <a:t>Answer</a:t>
            </a:r>
          </a:p>
        </p:txBody>
      </p:sp>
    </p:spTree>
    <p:extLst>
      <p:ext uri="{BB962C8B-B14F-4D97-AF65-F5344CB8AC3E}">
        <p14:creationId xmlns:p14="http://schemas.microsoft.com/office/powerpoint/2010/main" val="3717996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153400" cy="5894457"/>
          </a:xfrm>
        </p:spPr>
        <p:txBody>
          <a:bodyPr>
            <a:noAutofit/>
          </a:bodyPr>
          <a:lstStyle/>
          <a:p>
            <a:pPr marL="0" indent="0">
              <a:buNone/>
            </a:pPr>
            <a:r>
              <a:rPr lang="en-US" sz="1800" b="1" i="1" dirty="0" smtClean="0"/>
              <a:t>Part A</a:t>
            </a:r>
            <a:endParaRPr lang="en-US" sz="1800" dirty="0" smtClean="0"/>
          </a:p>
          <a:p>
            <a:pPr marL="0" indent="0">
              <a:buNone/>
            </a:pPr>
            <a:r>
              <a:rPr lang="en-US" sz="1800" dirty="0" smtClean="0"/>
              <a:t>If you were going to plan a picnic, what temperature would you hope to have for the picnic? Enter the temperature, in degrees Fahrenheit, you think would be</a:t>
            </a:r>
            <a:r>
              <a:rPr lang="en-US" sz="1800" dirty="0"/>
              <a:t> </a:t>
            </a:r>
            <a:r>
              <a:rPr lang="en-US" sz="1800" dirty="0" smtClean="0"/>
              <a:t>best in the first response box. You may change your answer later if you wish.</a:t>
            </a:r>
          </a:p>
          <a:p>
            <a:pPr marL="0" indent="0">
              <a:buNone/>
            </a:pPr>
            <a:endParaRPr lang="en-US" sz="1800" dirty="0"/>
          </a:p>
          <a:p>
            <a:pPr marL="0" indent="0">
              <a:buNone/>
            </a:pPr>
            <a:r>
              <a:rPr lang="en-US" sz="1800" b="1" i="1" dirty="0" smtClean="0"/>
              <a:t>Part B</a:t>
            </a:r>
          </a:p>
          <a:p>
            <a:pPr marL="0" indent="0">
              <a:buNone/>
            </a:pPr>
            <a:r>
              <a:rPr lang="en-US" sz="1800" dirty="0" smtClean="0"/>
              <a:t>The average monthly high and low temperatures for a town are shown in the graph. Select a month from the drop</a:t>
            </a:r>
          </a:p>
          <a:p>
            <a:pPr marL="0" indent="0">
              <a:buNone/>
            </a:pPr>
            <a:r>
              <a:rPr lang="en-US" sz="1800" dirty="0" smtClean="0"/>
              <a:t>down menu where the </a:t>
            </a:r>
          </a:p>
          <a:p>
            <a:pPr marL="0" indent="0">
              <a:buNone/>
            </a:pPr>
            <a:r>
              <a:rPr lang="en-US" sz="1800" dirty="0" smtClean="0"/>
              <a:t>temperature you chose would </a:t>
            </a:r>
          </a:p>
          <a:p>
            <a:pPr marL="0" indent="0">
              <a:buNone/>
            </a:pPr>
            <a:r>
              <a:rPr lang="en-US" sz="1800" dirty="0" smtClean="0"/>
              <a:t>fall between the high and low</a:t>
            </a:r>
          </a:p>
          <a:p>
            <a:pPr marL="0" indent="0">
              <a:buNone/>
            </a:pPr>
            <a:r>
              <a:rPr lang="en-US" sz="1800" dirty="0" smtClean="0"/>
              <a:t>temperatures for that month.</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3429000"/>
            <a:ext cx="5143500" cy="292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Pentagon 5"/>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a:t>
            </a:r>
            <a:r>
              <a:rPr lang="en-US" sz="4000" b="1" dirty="0"/>
              <a:t>6</a:t>
            </a:r>
            <a:endParaRPr lang="en-US" sz="4000" b="1" dirty="0"/>
          </a:p>
        </p:txBody>
      </p:sp>
    </p:spTree>
    <p:extLst>
      <p:ext uri="{BB962C8B-B14F-4D97-AF65-F5344CB8AC3E}">
        <p14:creationId xmlns:p14="http://schemas.microsoft.com/office/powerpoint/2010/main" val="433928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43000"/>
            <a:ext cx="8077200" cy="2677656"/>
          </a:xfrm>
          <a:prstGeom prst="rect">
            <a:avLst/>
          </a:prstGeom>
        </p:spPr>
        <p:txBody>
          <a:bodyPr wrap="square">
            <a:spAutoFit/>
          </a:bodyPr>
          <a:lstStyle/>
          <a:p>
            <a:r>
              <a:rPr lang="en-US" sz="2800" b="1" dirty="0" smtClean="0"/>
              <a:t>Rubric:</a:t>
            </a:r>
          </a:p>
          <a:p>
            <a:r>
              <a:rPr lang="en-US" sz="2800" dirty="0" smtClean="0"/>
              <a:t>(1 point) The student selects a month where the temperature he or she chose falls between the high and low temperatures for that.</a:t>
            </a:r>
          </a:p>
          <a:p>
            <a:endParaRPr lang="en-US" sz="2800" dirty="0" smtClean="0"/>
          </a:p>
          <a:p>
            <a:endParaRPr lang="en-US" sz="28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#6 Answer</a:t>
            </a:r>
            <a:endParaRPr lang="en-US" sz="3600" b="1" dirty="0"/>
          </a:p>
        </p:txBody>
      </p:sp>
    </p:spTree>
    <p:extLst>
      <p:ext uri="{BB962C8B-B14F-4D97-AF65-F5344CB8AC3E}">
        <p14:creationId xmlns:p14="http://schemas.microsoft.com/office/powerpoint/2010/main" val="3336305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374449" y="949036"/>
                <a:ext cx="7889787" cy="5334000"/>
              </a:xfrm>
            </p:spPr>
            <p:txBody>
              <a:bodyPr>
                <a:noAutofit/>
              </a:bodyPr>
              <a:lstStyle/>
              <a:p>
                <a:pPr marL="0" indent="0">
                  <a:buNone/>
                </a:pPr>
                <a:r>
                  <a:rPr lang="en-US" sz="2400" dirty="0" smtClean="0"/>
                  <a:t>Juan has </a:t>
                </a:r>
                <a14:m>
                  <m:oMath xmlns:m="http://schemas.openxmlformats.org/officeDocument/2006/math">
                    <m:r>
                      <a:rPr lang="en-US" sz="2400" b="0" i="0" smtClean="0">
                        <a:latin typeface="Cambria Math"/>
                      </a:rPr>
                      <m:t>7</m:t>
                    </m:r>
                    <m:f>
                      <m:fPr>
                        <m:ctrlPr>
                          <a:rPr lang="en-US" sz="2400" i="1" smtClean="0">
                            <a:latin typeface="Cambria Math"/>
                          </a:rPr>
                        </m:ctrlPr>
                      </m:fPr>
                      <m:num>
                        <m:r>
                          <a:rPr lang="en-US" sz="2400" b="0" i="1" smtClean="0">
                            <a:latin typeface="Cambria Math"/>
                          </a:rPr>
                          <m:t>3</m:t>
                        </m:r>
                      </m:num>
                      <m:den>
                        <m:r>
                          <a:rPr lang="en-US" sz="2400" b="0" i="1" smtClean="0">
                            <a:latin typeface="Cambria Math"/>
                          </a:rPr>
                          <m:t>4</m:t>
                        </m:r>
                      </m:den>
                    </m:f>
                  </m:oMath>
                </a14:m>
                <a:r>
                  <a:rPr lang="en-US" sz="2400" dirty="0" smtClean="0"/>
                  <a:t> cups of nuts. He wants to make either banana nut muffins or carrot muffins. The table shows how many cups of nuts are needed for each batch. </a:t>
                </a:r>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r>
                  <a:rPr lang="en-US" sz="2400" dirty="0" smtClean="0"/>
                  <a:t>Juan decided to make only carrot muffins. What is the maximum number of whole batches of carrot muffins Juan can make with </a:t>
                </a:r>
                <a14:m>
                  <m:oMath xmlns:m="http://schemas.openxmlformats.org/officeDocument/2006/math">
                    <m:r>
                      <a:rPr lang="en-US" sz="2400" b="0" i="0" smtClean="0">
                        <a:latin typeface="Cambria Math"/>
                      </a:rPr>
                      <m:t>7</m:t>
                    </m:r>
                    <m:f>
                      <m:fPr>
                        <m:ctrlPr>
                          <a:rPr lang="en-US" sz="2400" i="1" smtClean="0">
                            <a:latin typeface="Cambria Math"/>
                          </a:rPr>
                        </m:ctrlPr>
                      </m:fPr>
                      <m:num>
                        <m:r>
                          <a:rPr lang="en-US" sz="2400" b="0" i="1" smtClean="0">
                            <a:latin typeface="Cambria Math"/>
                          </a:rPr>
                          <m:t>3</m:t>
                        </m:r>
                      </m:num>
                      <m:den>
                        <m:r>
                          <a:rPr lang="en-US" sz="2400" b="0" i="1" smtClean="0">
                            <a:latin typeface="Cambria Math"/>
                          </a:rPr>
                          <m:t>4</m:t>
                        </m:r>
                      </m:den>
                    </m:f>
                  </m:oMath>
                </a14:m>
                <a:r>
                  <a:rPr lang="en-US" sz="2400" dirty="0" smtClean="0"/>
                  <a:t> cups of nuts? Enter your answer in the response box. </a:t>
                </a:r>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374449" y="949036"/>
                <a:ext cx="7889787" cy="5334000"/>
              </a:xfrm>
              <a:blipFill rotWithShape="1">
                <a:blip r:embed="rId3"/>
                <a:stretch>
                  <a:fillRect l="-1158" r="-1776" b="-571"/>
                </a:stretch>
              </a:blipFill>
            </p:spPr>
            <p:txBody>
              <a:bodyPr/>
              <a:lstStyle/>
              <a:p>
                <a:r>
                  <a:rPr lang="en-US">
                    <a:noFill/>
                  </a:rPr>
                  <a:t> </a:t>
                </a:r>
              </a:p>
            </p:txBody>
          </p:sp>
        </mc:Fallback>
      </mc:AlternateContent>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2362200"/>
            <a:ext cx="5126816" cy="2014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Pentagon 5"/>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a:t>#1</a:t>
            </a:r>
          </a:p>
        </p:txBody>
      </p:sp>
    </p:spTree>
    <p:extLst>
      <p:ext uri="{BB962C8B-B14F-4D97-AF65-F5344CB8AC3E}">
        <p14:creationId xmlns:p14="http://schemas.microsoft.com/office/powerpoint/2010/main" val="1621669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90600"/>
            <a:ext cx="8077200" cy="1815882"/>
          </a:xfrm>
          <a:prstGeom prst="rect">
            <a:avLst/>
          </a:prstGeom>
        </p:spPr>
        <p:txBody>
          <a:bodyPr wrap="square">
            <a:spAutoFit/>
          </a:bodyPr>
          <a:lstStyle/>
          <a:p>
            <a:r>
              <a:rPr lang="en-US" sz="2800" b="1" dirty="0"/>
              <a:t>Rubric</a:t>
            </a:r>
            <a:r>
              <a:rPr lang="en-US" sz="2800" b="1" dirty="0" smtClean="0"/>
              <a:t>:</a:t>
            </a:r>
          </a:p>
          <a:p>
            <a:r>
              <a:rPr lang="en-US" sz="2800" dirty="0" smtClean="0"/>
              <a:t>(</a:t>
            </a:r>
            <a:r>
              <a:rPr lang="en-US" sz="2800" dirty="0"/>
              <a:t>1 point) </a:t>
            </a:r>
            <a:r>
              <a:rPr lang="en-US" sz="2800" dirty="0" smtClean="0"/>
              <a:t>Student enters the correct number. </a:t>
            </a:r>
          </a:p>
          <a:p>
            <a:endParaRPr lang="en-US" sz="2800" dirty="0"/>
          </a:p>
          <a:p>
            <a:r>
              <a:rPr lang="en-US" sz="2800" b="1" dirty="0" smtClean="0"/>
              <a:t>Answer: </a:t>
            </a:r>
            <a:r>
              <a:rPr lang="en-US" sz="2800" dirty="0" smtClean="0"/>
              <a:t>12</a:t>
            </a:r>
            <a:endParaRPr lang="en-US" sz="28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a:t>#1 Answer</a:t>
            </a:r>
          </a:p>
        </p:txBody>
      </p:sp>
    </p:spTree>
    <p:extLst>
      <p:ext uri="{BB962C8B-B14F-4D97-AF65-F5344CB8AC3E}">
        <p14:creationId xmlns:p14="http://schemas.microsoft.com/office/powerpoint/2010/main" val="2285395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295400"/>
            <a:ext cx="7889787" cy="2644914"/>
          </a:xfrm>
        </p:spPr>
        <p:txBody>
          <a:bodyPr>
            <a:noAutofit/>
          </a:bodyPr>
          <a:lstStyle/>
          <a:p>
            <a:pPr marL="0" indent="0">
              <a:buNone/>
            </a:pPr>
            <a:r>
              <a:rPr lang="en-US" sz="2800" dirty="0"/>
              <a:t>Justin predicts that the temperature change from Friday to Saturday will be twice as much as it was from Thursday to Friday. </a:t>
            </a:r>
          </a:p>
          <a:p>
            <a:pPr marL="0" indent="0">
              <a:buNone/>
            </a:pPr>
            <a:r>
              <a:rPr lang="en-US" sz="2800" dirty="0"/>
              <a:t>Use the Add Point tool to plot a point on the graph that could represent Justin’s predication for Saturday’s temperature. 	</a:t>
            </a:r>
          </a:p>
        </p:txBody>
      </p:sp>
      <p:pic>
        <p:nvPicPr>
          <p:cNvPr id="2" name="Picture 1"/>
          <p:cNvPicPr>
            <a:picLocks noChangeAspect="1"/>
          </p:cNvPicPr>
          <p:nvPr/>
        </p:nvPicPr>
        <p:blipFill rotWithShape="1">
          <a:blip r:embed="rId3" cstate="print"/>
          <a:srcRect l="45833" t="48273" r="27560" b="31902"/>
          <a:stretch/>
        </p:blipFill>
        <p:spPr>
          <a:xfrm>
            <a:off x="2070372" y="4191000"/>
            <a:ext cx="4663440" cy="2171772"/>
          </a:xfrm>
          <a:prstGeom prst="rect">
            <a:avLst/>
          </a:prstGeom>
        </p:spPr>
      </p:pic>
      <p:sp>
        <p:nvSpPr>
          <p:cNvPr id="6" name="Pentagon 5"/>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#2</a:t>
            </a:r>
            <a:endParaRPr lang="en-US" sz="4000" b="1" dirty="0"/>
          </a:p>
        </p:txBody>
      </p:sp>
    </p:spTree>
    <p:extLst>
      <p:ext uri="{BB962C8B-B14F-4D97-AF65-F5344CB8AC3E}">
        <p14:creationId xmlns:p14="http://schemas.microsoft.com/office/powerpoint/2010/main" val="2839921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90600"/>
            <a:ext cx="8077200" cy="2677656"/>
          </a:xfrm>
          <a:prstGeom prst="rect">
            <a:avLst/>
          </a:prstGeom>
        </p:spPr>
        <p:txBody>
          <a:bodyPr wrap="square">
            <a:spAutoFit/>
          </a:bodyPr>
          <a:lstStyle/>
          <a:p>
            <a:r>
              <a:rPr lang="en-US" sz="2800" b="1" dirty="0"/>
              <a:t>Rubric</a:t>
            </a:r>
            <a:r>
              <a:rPr lang="en-US" sz="2800" b="1" dirty="0" smtClean="0"/>
              <a:t>:</a:t>
            </a:r>
          </a:p>
          <a:p>
            <a:r>
              <a:rPr lang="en-US" sz="2800" dirty="0" smtClean="0"/>
              <a:t>(</a:t>
            </a:r>
            <a:r>
              <a:rPr lang="en-US" sz="2800" dirty="0"/>
              <a:t>1 point) The student graphs a point on Saturday that represents the temperature that represents a change of 10 degrees either </a:t>
            </a:r>
            <a:r>
              <a:rPr lang="en-US" sz="2800" dirty="0" smtClean="0"/>
              <a:t>direction.</a:t>
            </a:r>
          </a:p>
          <a:p>
            <a:endParaRPr lang="en-US" sz="2800" dirty="0"/>
          </a:p>
          <a:p>
            <a:r>
              <a:rPr lang="en-US" sz="2800" b="1" dirty="0" smtClean="0"/>
              <a:t>Answer: </a:t>
            </a:r>
            <a:r>
              <a:rPr lang="en-US" sz="2800" dirty="0"/>
              <a:t>0 or </a:t>
            </a:r>
            <a:r>
              <a:rPr lang="en-US" sz="2800" dirty="0" smtClean="0"/>
              <a:t>20</a:t>
            </a:r>
            <a:endParaRPr lang="en-US" sz="28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#2 </a:t>
            </a:r>
            <a:r>
              <a:rPr lang="en-US" sz="3600" b="1" dirty="0"/>
              <a:t>Answer</a:t>
            </a:r>
          </a:p>
        </p:txBody>
      </p:sp>
    </p:spTree>
    <p:extLst>
      <p:ext uri="{BB962C8B-B14F-4D97-AF65-F5344CB8AC3E}">
        <p14:creationId xmlns:p14="http://schemas.microsoft.com/office/powerpoint/2010/main" val="2874648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153400" cy="5894457"/>
          </a:xfrm>
        </p:spPr>
        <p:txBody>
          <a:bodyPr>
            <a:noAutofit/>
          </a:bodyPr>
          <a:lstStyle/>
          <a:p>
            <a:pPr marL="0" indent="0">
              <a:buNone/>
            </a:pPr>
            <a:r>
              <a:rPr lang="en-US" sz="2800" dirty="0"/>
              <a:t>A boat takes 3 hours to reach an island 15 miles away. </a:t>
            </a:r>
          </a:p>
          <a:p>
            <a:pPr marL="0" indent="0">
              <a:buNone/>
            </a:pPr>
            <a:r>
              <a:rPr lang="en-US" sz="2800" dirty="0"/>
              <a:t>The boat travels: </a:t>
            </a:r>
          </a:p>
          <a:p>
            <a:r>
              <a:rPr lang="en-US" sz="2800" dirty="0" smtClean="0"/>
              <a:t>at </a:t>
            </a:r>
            <a:r>
              <a:rPr lang="en-US" sz="2800" dirty="0"/>
              <a:t>least 1 mile but no more than 6 miles during the first hour </a:t>
            </a:r>
          </a:p>
          <a:p>
            <a:r>
              <a:rPr lang="en-US" sz="2800" dirty="0" smtClean="0"/>
              <a:t>at </a:t>
            </a:r>
            <a:r>
              <a:rPr lang="en-US" sz="2800" dirty="0"/>
              <a:t>least 2 miles during the second hour </a:t>
            </a:r>
          </a:p>
          <a:p>
            <a:r>
              <a:rPr lang="en-US" sz="2800" dirty="0" smtClean="0"/>
              <a:t>exactly </a:t>
            </a:r>
            <a:r>
              <a:rPr lang="en-US" sz="2800" dirty="0"/>
              <a:t>5 miles during the third hour </a:t>
            </a:r>
          </a:p>
          <a:p>
            <a:pPr marL="0" indent="0">
              <a:buNone/>
            </a:pPr>
            <a:r>
              <a:rPr lang="en-US" sz="2800" dirty="0"/>
              <a:t>Use the Connect Line tool to show the range of miles the boat could have traveled during the </a:t>
            </a:r>
            <a:r>
              <a:rPr lang="en-US" sz="2800" b="1" dirty="0"/>
              <a:t>second </a:t>
            </a:r>
            <a:r>
              <a:rPr lang="en-US" sz="2800" dirty="0"/>
              <a:t>hour, given the conditions above</a:t>
            </a:r>
            <a:r>
              <a:rPr lang="en-US" sz="2800" dirty="0" smtClean="0"/>
              <a:t>.</a:t>
            </a:r>
          </a:p>
          <a:p>
            <a:pPr marL="0" indent="0">
              <a:buNone/>
            </a:pPr>
            <a:endParaRPr lang="en-US" sz="2800" dirty="0" smtClean="0"/>
          </a:p>
          <a:p>
            <a:pPr marL="0" indent="0" algn="ctr">
              <a:buNone/>
            </a:pPr>
            <a:r>
              <a:rPr lang="en-US" sz="1600" b="1" dirty="0" smtClean="0"/>
              <a:t>Number of Miles</a:t>
            </a:r>
            <a:r>
              <a:rPr lang="en-US" sz="2800" dirty="0" smtClean="0"/>
              <a:t> </a:t>
            </a:r>
            <a:r>
              <a:rPr lang="en-US" sz="2800" dirty="0"/>
              <a:t>	</a:t>
            </a:r>
          </a:p>
        </p:txBody>
      </p:sp>
      <p:pic>
        <p:nvPicPr>
          <p:cNvPr id="2" name="Picture 1"/>
          <p:cNvPicPr>
            <a:picLocks noChangeAspect="1"/>
          </p:cNvPicPr>
          <p:nvPr/>
        </p:nvPicPr>
        <p:blipFill>
          <a:blip r:embed="rId3" cstate="print"/>
          <a:stretch>
            <a:fillRect/>
          </a:stretch>
        </p:blipFill>
        <p:spPr>
          <a:xfrm>
            <a:off x="990600" y="5562600"/>
            <a:ext cx="6675120" cy="514842"/>
          </a:xfrm>
          <a:prstGeom prst="rect">
            <a:avLst/>
          </a:prstGeom>
        </p:spPr>
      </p:pic>
      <p:sp>
        <p:nvSpPr>
          <p:cNvPr id="6" name="Pentagon 5"/>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#3</a:t>
            </a:r>
            <a:endParaRPr lang="en-US" sz="4000" b="1" dirty="0"/>
          </a:p>
        </p:txBody>
      </p:sp>
    </p:spTree>
    <p:extLst>
      <p:ext uri="{BB962C8B-B14F-4D97-AF65-F5344CB8AC3E}">
        <p14:creationId xmlns:p14="http://schemas.microsoft.com/office/powerpoint/2010/main" val="3658765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43000"/>
            <a:ext cx="8077200" cy="1815882"/>
          </a:xfrm>
          <a:prstGeom prst="rect">
            <a:avLst/>
          </a:prstGeom>
        </p:spPr>
        <p:txBody>
          <a:bodyPr wrap="square">
            <a:spAutoFit/>
          </a:bodyPr>
          <a:lstStyle/>
          <a:p>
            <a:r>
              <a:rPr lang="en-US" sz="2800" b="1" dirty="0" smtClean="0"/>
              <a:t>Rubric:</a:t>
            </a:r>
          </a:p>
          <a:p>
            <a:r>
              <a:rPr lang="en-US" sz="2800" dirty="0" smtClean="0"/>
              <a:t>(</a:t>
            </a:r>
            <a:r>
              <a:rPr lang="en-US" sz="2800" dirty="0"/>
              <a:t>1 point) The student graphs the correct solution </a:t>
            </a:r>
            <a:r>
              <a:rPr lang="en-US" sz="2800" dirty="0" smtClean="0"/>
              <a:t>set.</a:t>
            </a:r>
          </a:p>
          <a:p>
            <a:endParaRPr lang="en-US" sz="2800" dirty="0"/>
          </a:p>
          <a:p>
            <a:r>
              <a:rPr lang="en-US" sz="2800" b="1" dirty="0" smtClean="0"/>
              <a:t>Answer: </a:t>
            </a:r>
            <a:r>
              <a:rPr lang="en-US" sz="2800" dirty="0"/>
              <a:t>a line segment from 4 to </a:t>
            </a:r>
            <a:r>
              <a:rPr lang="en-US" sz="2800" dirty="0" smtClean="0"/>
              <a:t>9</a:t>
            </a:r>
            <a:endParaRPr lang="en-US" sz="28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#3 </a:t>
            </a:r>
            <a:r>
              <a:rPr lang="en-US" sz="3600" b="1" dirty="0"/>
              <a:t>Answer</a:t>
            </a:r>
          </a:p>
        </p:txBody>
      </p:sp>
    </p:spTree>
    <p:extLst>
      <p:ext uri="{BB962C8B-B14F-4D97-AF65-F5344CB8AC3E}">
        <p14:creationId xmlns:p14="http://schemas.microsoft.com/office/powerpoint/2010/main" val="1752762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79764"/>
            <a:ext cx="8534400" cy="5894457"/>
          </a:xfrm>
        </p:spPr>
        <p:txBody>
          <a:bodyPr>
            <a:noAutofit/>
          </a:bodyPr>
          <a:lstStyle/>
          <a:p>
            <a:pPr marL="0" indent="0">
              <a:buNone/>
            </a:pPr>
            <a:r>
              <a:rPr lang="en-US" sz="2200" dirty="0" smtClean="0"/>
              <a:t>Hummingbirds drink nectar from flowers and sugar water from bird feeders. </a:t>
            </a:r>
          </a:p>
          <a:p>
            <a:r>
              <a:rPr lang="en-US" sz="2200" dirty="0" smtClean="0"/>
              <a:t>Sugar water is made by mixing 50 grams of sugar with 200 grams of water.</a:t>
            </a:r>
          </a:p>
          <a:p>
            <a:r>
              <a:rPr lang="en-US" sz="2200" dirty="0" smtClean="0"/>
              <a:t>A hummingbird’s favorite flower nectar is 21% sugar by mass.</a:t>
            </a:r>
          </a:p>
          <a:p>
            <a:pPr marL="0" indent="0">
              <a:buNone/>
            </a:pPr>
            <a:r>
              <a:rPr lang="en-US" sz="2200" dirty="0" smtClean="0"/>
              <a:t>The amount of food a hummingbird eats at one time is always the same whether it eats sugar water or flower nectar. </a:t>
            </a:r>
          </a:p>
          <a:p>
            <a:pPr marL="0" indent="0">
              <a:spcBef>
                <a:spcPts val="0"/>
              </a:spcBef>
              <a:buNone/>
            </a:pPr>
            <a:endParaRPr lang="en-US" sz="1000" dirty="0"/>
          </a:p>
          <a:p>
            <a:pPr marL="0" indent="0">
              <a:buNone/>
            </a:pPr>
            <a:r>
              <a:rPr lang="en-US" sz="2200" b="1" i="1" dirty="0" smtClean="0"/>
              <a:t>Part A</a:t>
            </a:r>
          </a:p>
          <a:p>
            <a:pPr marL="0" indent="0">
              <a:buNone/>
            </a:pPr>
            <a:r>
              <a:rPr lang="en-US" sz="2200" dirty="0" smtClean="0"/>
              <a:t>Will the hummingbird get more sugar from a meal of sugar water made according to the recipe, or from an equal-sized meal of flower nectar?  Choose one: Sugar water, flower nectar</a:t>
            </a:r>
          </a:p>
          <a:p>
            <a:pPr marL="0" indent="0">
              <a:spcBef>
                <a:spcPts val="0"/>
              </a:spcBef>
              <a:buNone/>
            </a:pPr>
            <a:endParaRPr lang="en-US" sz="1000" dirty="0"/>
          </a:p>
          <a:p>
            <a:pPr marL="0" indent="0">
              <a:buNone/>
            </a:pPr>
            <a:r>
              <a:rPr lang="en-US" sz="2200" b="1" i="1" dirty="0" smtClean="0"/>
              <a:t>Part B</a:t>
            </a:r>
          </a:p>
          <a:p>
            <a:pPr marL="0" indent="0">
              <a:buNone/>
            </a:pPr>
            <a:r>
              <a:rPr lang="en-US" sz="2200" dirty="0" smtClean="0"/>
              <a:t>How much more sugar, in grams, would a hummingbird get from 4 grams of the more sugary food type than from 4 grams of the less sugary food type?</a:t>
            </a:r>
            <a:endParaRPr lang="en-US" sz="2200" dirty="0"/>
          </a:p>
          <a:p>
            <a:pPr marL="0" indent="0">
              <a:buNone/>
            </a:pPr>
            <a:r>
              <a:rPr lang="en-US" sz="2200" dirty="0"/>
              <a:t>	</a:t>
            </a:r>
          </a:p>
        </p:txBody>
      </p:sp>
      <p:sp>
        <p:nvSpPr>
          <p:cNvPr id="4" name="Pentagon 3"/>
          <p:cNvSpPr/>
          <p:nvPr/>
        </p:nvSpPr>
        <p:spPr>
          <a:xfrm flipH="1">
            <a:off x="7315200" y="0"/>
            <a:ext cx="1828800" cy="914400"/>
          </a:xfrm>
          <a:prstGeom prst="homePlate">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sz="4000" b="1" dirty="0" smtClean="0"/>
              <a:t>#4</a:t>
            </a:r>
            <a:endParaRPr lang="en-US" sz="4000" b="1" dirty="0"/>
          </a:p>
        </p:txBody>
      </p:sp>
    </p:spTree>
    <p:extLst>
      <p:ext uri="{BB962C8B-B14F-4D97-AF65-F5344CB8AC3E}">
        <p14:creationId xmlns:p14="http://schemas.microsoft.com/office/powerpoint/2010/main" val="3057826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43000"/>
            <a:ext cx="8077200" cy="5262979"/>
          </a:xfrm>
          <a:prstGeom prst="rect">
            <a:avLst/>
          </a:prstGeom>
        </p:spPr>
        <p:txBody>
          <a:bodyPr wrap="square">
            <a:spAutoFit/>
          </a:bodyPr>
          <a:lstStyle/>
          <a:p>
            <a:r>
              <a:rPr lang="en-US" sz="2800" b="1" dirty="0" smtClean="0"/>
              <a:t>Rubric:</a:t>
            </a:r>
          </a:p>
          <a:p>
            <a:r>
              <a:rPr lang="en-US" sz="2800" dirty="0" smtClean="0"/>
              <a:t>(2 points) The student selects the more sugary food and identifies the additional amount of sugar correctly.</a:t>
            </a:r>
          </a:p>
          <a:p>
            <a:r>
              <a:rPr lang="en-US" sz="2800" dirty="0" smtClean="0"/>
              <a:t>(1 point) The student identifies the food made by the recipe and enters the difference as 0.16, which corresponds to assuming the recipe is 25% sugar by weight (a likely mistake) but then correctly computing the difference. </a:t>
            </a:r>
          </a:p>
          <a:p>
            <a:endParaRPr lang="en-US" sz="2800" dirty="0"/>
          </a:p>
          <a:p>
            <a:r>
              <a:rPr lang="en-US" sz="2800" b="1" dirty="0" smtClean="0"/>
              <a:t>Answer: </a:t>
            </a:r>
            <a:r>
              <a:rPr lang="en-US" sz="2800" dirty="0" smtClean="0"/>
              <a:t>More sugary food: flower nectar; amount of sugar: 0.04</a:t>
            </a:r>
            <a:endParaRPr lang="en-US" sz="2800" dirty="0"/>
          </a:p>
        </p:txBody>
      </p:sp>
      <p:sp>
        <p:nvSpPr>
          <p:cNvPr id="5" name="Pentagon 4"/>
          <p:cNvSpPr/>
          <p:nvPr/>
        </p:nvSpPr>
        <p:spPr>
          <a:xfrm flipH="1">
            <a:off x="6400800" y="0"/>
            <a:ext cx="2743200" cy="914400"/>
          </a:xfrm>
          <a:prstGeom prst="homePlate">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3600" b="1" dirty="0" smtClean="0"/>
              <a:t>#4 </a:t>
            </a:r>
            <a:r>
              <a:rPr lang="en-US" sz="3600" b="1" dirty="0"/>
              <a:t>Answer</a:t>
            </a:r>
          </a:p>
        </p:txBody>
      </p:sp>
    </p:spTree>
    <p:extLst>
      <p:ext uri="{BB962C8B-B14F-4D97-AF65-F5344CB8AC3E}">
        <p14:creationId xmlns:p14="http://schemas.microsoft.com/office/powerpoint/2010/main" val="9286360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342</TotalTime>
  <Words>915</Words>
  <Application>Microsoft Office PowerPoint</Application>
  <PresentationFormat>On-screen Show (4:3)</PresentationFormat>
  <Paragraphs>109</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SBAC Samples</dc:title>
  <dc:creator>Shannon McCaw</dc:creator>
  <cp:lastModifiedBy>Shannon</cp:lastModifiedBy>
  <cp:revision>48</cp:revision>
  <dcterms:created xsi:type="dcterms:W3CDTF">2014-11-05T17:36:58Z</dcterms:created>
  <dcterms:modified xsi:type="dcterms:W3CDTF">2015-11-15T00:19:54Z</dcterms:modified>
</cp:coreProperties>
</file>