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81" r:id="rId5"/>
    <p:sldId id="282" r:id="rId6"/>
    <p:sldId id="285" r:id="rId7"/>
    <p:sldId id="286" r:id="rId8"/>
    <p:sldId id="287" r:id="rId9"/>
    <p:sldId id="288" r:id="rId10"/>
    <p:sldId id="289" r:id="rId11"/>
    <p:sldId id="290" r:id="rId12"/>
    <p:sldId id="291" r:id="rId13"/>
    <p:sldId id="292" r:id="rId14"/>
    <p:sldId id="293" r:id="rId15"/>
    <p:sldId id="294" r:id="rId16"/>
    <p:sldId id="295" r:id="rId17"/>
    <p:sldId id="2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0" autoAdjust="0"/>
    <p:restoredTop sz="94660"/>
  </p:normalViewPr>
  <p:slideViewPr>
    <p:cSldViewPr>
      <p:cViewPr varScale="1">
        <p:scale>
          <a:sx n="69" d="100"/>
          <a:sy n="69" d="100"/>
        </p:scale>
        <p:origin x="-14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1261589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200068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40065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2337670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6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3</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676400" y="4343400"/>
            <a:ext cx="5959278" cy="6477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solidFill>
                  <a:srgbClr val="FF0000"/>
                </a:solidFill>
              </a:rPr>
              <a:t>Communicating Reasoning</a:t>
            </a:r>
            <a:endParaRPr lang="en-US" sz="4000" b="1" dirty="0">
              <a:solidFill>
                <a:srgbClr val="FF0000"/>
              </a:solidFill>
            </a:endParaRPr>
          </a:p>
        </p:txBody>
      </p:sp>
      <p:sp>
        <p:nvSpPr>
          <p:cNvPr id="7" name="TextBox 6"/>
          <p:cNvSpPr txBox="1"/>
          <p:nvPr/>
        </p:nvSpPr>
        <p:spPr>
          <a:xfrm>
            <a:off x="519906" y="5959475"/>
            <a:ext cx="8104187" cy="784225"/>
          </a:xfrm>
          <a:prstGeom prst="rect">
            <a:avLst/>
          </a:prstGeom>
          <a:no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7" descr="Smc logo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999" y="1143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noGrp="1"/>
          </p:cNvSpPr>
          <p:nvPr/>
        </p:nvSpPr>
        <p:spPr>
          <a:xfrm>
            <a:off x="685799" y="2168525"/>
            <a:ext cx="7772400" cy="14700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3600" b="1">
                <a:latin typeface="+mj-lt"/>
              </a:rPr>
              <a:t>Claim </a:t>
            </a:r>
            <a:r>
              <a:rPr lang="en-US" altLang="en-US" sz="3600" b="1" smtClean="0">
                <a:latin typeface="+mj-lt"/>
              </a:rPr>
              <a:t>3</a:t>
            </a:r>
            <a:r>
              <a:rPr lang="en-US" altLang="en-US" sz="3600" b="1" dirty="0">
                <a:latin typeface="+mj-lt"/>
              </a:rPr>
              <a:t/>
            </a:r>
            <a:br>
              <a:rPr lang="en-US" altLang="en-US" sz="3600" b="1" dirty="0">
                <a:latin typeface="+mj-lt"/>
              </a:rPr>
            </a:br>
            <a:r>
              <a:rPr lang="en-US" altLang="en-US" sz="3600" b="1" dirty="0">
                <a:latin typeface="+mj-lt"/>
              </a:rPr>
              <a:t>Smarter Balanced Sample Items</a:t>
            </a:r>
            <a:br>
              <a:rPr lang="en-US" altLang="en-US" sz="3600" b="1" dirty="0">
                <a:latin typeface="+mj-lt"/>
              </a:rPr>
            </a:br>
            <a:r>
              <a:rPr lang="en-US" altLang="en-US" sz="3600" b="1" dirty="0">
                <a:latin typeface="+mj-lt"/>
              </a:rPr>
              <a:t>Grade </a:t>
            </a:r>
            <a:r>
              <a:rPr lang="en-US" altLang="en-US" sz="3600" b="1" dirty="0" smtClean="0">
                <a:latin typeface="+mj-lt"/>
              </a:rPr>
              <a:t>6</a:t>
            </a:r>
            <a:endParaRPr lang="en-US" altLang="en-US" sz="3600" b="1" dirty="0">
              <a:latin typeface="+mj-lt"/>
            </a:endParaRPr>
          </a:p>
        </p:txBody>
      </p:sp>
      <p:sp>
        <p:nvSpPr>
          <p:cNvPr id="10" name="Rounded Rectangle 9"/>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77200" cy="4854714"/>
          </a:xfrm>
        </p:spPr>
        <p:txBody>
          <a:bodyPr>
            <a:noAutofit/>
          </a:bodyPr>
          <a:lstStyle/>
          <a:p>
            <a:pPr marL="0" indent="0">
              <a:buNone/>
            </a:pPr>
            <a:r>
              <a:rPr lang="en-US" sz="2200" dirty="0" smtClean="0"/>
              <a:t>A right rectangular prism has a height of 5 centimeters. Is it possible that the volume of the prism is 42 cubic centimeters?</a:t>
            </a:r>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r>
              <a:rPr lang="en-US" sz="2200" u="sng" dirty="0" smtClean="0"/>
              <a:t>If it is possible:</a:t>
            </a:r>
          </a:p>
          <a:p>
            <a:pPr marL="0" indent="0">
              <a:buNone/>
            </a:pPr>
            <a:r>
              <a:rPr lang="en-US" sz="2200" dirty="0" smtClean="0"/>
              <a:t>Enter a possible length and width, in cm, of a prism with a height of 5 cm in two response boxes. </a:t>
            </a:r>
          </a:p>
          <a:p>
            <a:pPr marL="0" indent="0">
              <a:buNone/>
            </a:pPr>
            <a:endParaRPr lang="en-US" sz="2200" dirty="0"/>
          </a:p>
          <a:p>
            <a:pPr marL="0" indent="0">
              <a:buNone/>
            </a:pPr>
            <a:r>
              <a:rPr lang="en-US" sz="2200" u="sng" dirty="0" smtClean="0"/>
              <a:t>If it is</a:t>
            </a:r>
            <a:r>
              <a:rPr lang="en-US" sz="2200" b="1" u="sng" dirty="0"/>
              <a:t> </a:t>
            </a:r>
            <a:r>
              <a:rPr lang="en-US" sz="2200" b="1" u="sng" dirty="0" smtClean="0"/>
              <a:t>not</a:t>
            </a:r>
            <a:r>
              <a:rPr lang="en-US" sz="2200" u="sng" dirty="0" smtClean="0"/>
              <a:t> possible:</a:t>
            </a:r>
          </a:p>
          <a:p>
            <a:pPr marL="0" indent="0">
              <a:buNone/>
            </a:pPr>
            <a:r>
              <a:rPr lang="en-US" sz="2200" dirty="0" smtClean="0"/>
              <a:t>Enter a possible volume (in cubic centimeters) and the corresponding length and width (in centimeters) in the response boxes.</a:t>
            </a:r>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u="sn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828799"/>
            <a:ext cx="1996075" cy="1738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spTree>
    <p:extLst>
      <p:ext uri="{BB962C8B-B14F-4D97-AF65-F5344CB8AC3E}">
        <p14:creationId xmlns:p14="http://schemas.microsoft.com/office/powerpoint/2010/main" val="312120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2246769"/>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a:t>
            </a:r>
            <a:r>
              <a:rPr lang="en-US" sz="2800" dirty="0" smtClean="0"/>
              <a:t>student enters dimensions that are possible.</a:t>
            </a:r>
          </a:p>
          <a:p>
            <a:endParaRPr lang="en-US" sz="2800" dirty="0"/>
          </a:p>
          <a:p>
            <a:r>
              <a:rPr lang="en-US" sz="2800" b="1" dirty="0" smtClean="0"/>
              <a:t>Answer: </a:t>
            </a:r>
            <a:r>
              <a:rPr lang="en-US" sz="2800" dirty="0" smtClean="0"/>
              <a:t>Any two numbers whose product is 8.4.</a:t>
            </a:r>
            <a:r>
              <a:rPr lang="en-US" sz="2800" dirty="0"/>
              <a:t>	</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2789476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77200" cy="4854714"/>
          </a:xfrm>
        </p:spPr>
        <p:txBody>
          <a:bodyPr>
            <a:noAutofit/>
          </a:bodyPr>
          <a:lstStyle/>
          <a:p>
            <a:pPr marL="0" indent="0">
              <a:spcBef>
                <a:spcPts val="0"/>
              </a:spcBef>
              <a:buNone/>
            </a:pPr>
            <a:r>
              <a:rPr lang="en-US" sz="2000" dirty="0" smtClean="0"/>
              <a:t>Clark biked 4 miles in 20 minutes. How far can he go in 2 hours if he bikes at this rate? Enter your answer in the first response box. </a:t>
            </a:r>
          </a:p>
          <a:p>
            <a:pPr marL="0" indent="0">
              <a:spcBef>
                <a:spcPts val="0"/>
              </a:spcBef>
              <a:buNone/>
            </a:pPr>
            <a:endParaRPr lang="en-US" sz="2000" dirty="0"/>
          </a:p>
          <a:p>
            <a:pPr marL="0" indent="0">
              <a:spcBef>
                <a:spcPts val="0"/>
              </a:spcBef>
              <a:buNone/>
            </a:pPr>
            <a:r>
              <a:rPr lang="en-US" sz="2000" dirty="0" smtClean="0"/>
              <a:t>Show how you would solve this problem with a table or an equation (choose </a:t>
            </a:r>
            <a:r>
              <a:rPr lang="en-US" sz="2000" u="sng" dirty="0" smtClean="0"/>
              <a:t>one</a:t>
            </a:r>
            <a:r>
              <a:rPr lang="en-US" sz="2000" dirty="0" smtClean="0"/>
              <a:t> option).</a:t>
            </a:r>
          </a:p>
          <a:p>
            <a:pPr marL="0" indent="0">
              <a:spcBef>
                <a:spcPts val="0"/>
              </a:spcBef>
              <a:buNone/>
            </a:pPr>
            <a:endParaRPr lang="en-US" sz="2000" dirty="0"/>
          </a:p>
          <a:p>
            <a:pPr marL="0" indent="0">
              <a:spcBef>
                <a:spcPts val="0"/>
              </a:spcBef>
              <a:buNone/>
            </a:pPr>
            <a:r>
              <a:rPr lang="en-US" sz="2000" u="sng" dirty="0" smtClean="0"/>
              <a:t>Option 1: Table</a:t>
            </a:r>
            <a:endParaRPr lang="en-US" sz="2000" dirty="0" smtClean="0"/>
          </a:p>
          <a:p>
            <a:pPr marL="0" indent="0">
              <a:spcBef>
                <a:spcPts val="0"/>
              </a:spcBef>
              <a:buNone/>
            </a:pPr>
            <a:r>
              <a:rPr lang="en-US" sz="2000" dirty="0" smtClean="0"/>
              <a:t>Enter values in the table so that it shows the number of miles, </a:t>
            </a:r>
            <a:r>
              <a:rPr lang="en-US" sz="2000" i="1" dirty="0" smtClean="0"/>
              <a:t>m</a:t>
            </a:r>
            <a:r>
              <a:rPr lang="en-US" sz="2000" dirty="0" smtClean="0"/>
              <a:t>, Clark can bike in 2 hours at this rate.</a:t>
            </a:r>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r>
              <a:rPr lang="en-US" sz="2000" u="sng" dirty="0" smtClean="0"/>
              <a:t>Option 2: Equation</a:t>
            </a:r>
            <a:endParaRPr lang="en-US" sz="2000" dirty="0" smtClean="0"/>
          </a:p>
          <a:p>
            <a:pPr marL="0" indent="0">
              <a:spcBef>
                <a:spcPts val="0"/>
              </a:spcBef>
              <a:buNone/>
            </a:pPr>
            <a:r>
              <a:rPr lang="en-US" sz="2000" dirty="0" smtClean="0"/>
              <a:t>Enter an equation that can be solved to find the number of miles, </a:t>
            </a:r>
            <a:r>
              <a:rPr lang="en-US" sz="2000" i="1" dirty="0" smtClean="0"/>
              <a:t>m</a:t>
            </a:r>
            <a:r>
              <a:rPr lang="en-US" sz="2000" dirty="0" smtClean="0"/>
              <a:t>, Clark can bike in 2 hours at this rate in the second response box. </a:t>
            </a:r>
            <a:endParaRPr lang="en-US" sz="2000" dirty="0"/>
          </a:p>
          <a:p>
            <a:pPr marL="0" indent="0">
              <a:spcBef>
                <a:spcPts val="0"/>
              </a:spcBef>
              <a:buNone/>
            </a:pPr>
            <a:endParaRPr lang="en-US" sz="2000" u="sng"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038600"/>
            <a:ext cx="6248400" cy="850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spTree>
    <p:extLst>
      <p:ext uri="{BB962C8B-B14F-4D97-AF65-F5344CB8AC3E}">
        <p14:creationId xmlns:p14="http://schemas.microsoft.com/office/powerpoint/2010/main" val="335598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153400" cy="6001643"/>
          </a:xfrm>
          <a:prstGeom prst="rect">
            <a:avLst/>
          </a:prstGeom>
        </p:spPr>
        <p:txBody>
          <a:bodyPr wrap="square">
            <a:spAutoFit/>
          </a:bodyPr>
          <a:lstStyle/>
          <a:p>
            <a:r>
              <a:rPr lang="en-US" sz="2400" b="1" dirty="0"/>
              <a:t>Rubric</a:t>
            </a:r>
            <a:r>
              <a:rPr lang="en-US" sz="2400" b="1" dirty="0" smtClean="0"/>
              <a:t>:</a:t>
            </a:r>
          </a:p>
          <a:p>
            <a:r>
              <a:rPr lang="en-US" sz="2400" dirty="0" smtClean="0"/>
              <a:t>(2 points) The student enters the correct number of miles (24) and fills in the table with at least two columns, one of which contains the correct answer, or enters an equation that can be solved to find the answer.</a:t>
            </a:r>
          </a:p>
          <a:p>
            <a:r>
              <a:rPr lang="en-US" sz="2400" dirty="0" smtClean="0"/>
              <a:t>(1 point) The student does one of these parts correctly.</a:t>
            </a:r>
          </a:p>
          <a:p>
            <a:endParaRPr lang="en-US" sz="2400" dirty="0"/>
          </a:p>
          <a:p>
            <a:r>
              <a:rPr lang="en-US" sz="2400" b="1" dirty="0" smtClean="0"/>
              <a:t>Answer: </a:t>
            </a:r>
            <a:r>
              <a:rPr lang="en-US" sz="2400" dirty="0" smtClean="0"/>
              <a:t>Examples:</a:t>
            </a:r>
          </a:p>
          <a:p>
            <a:endParaRPr lang="en-US" sz="2400" dirty="0"/>
          </a:p>
          <a:p>
            <a:endParaRPr lang="en-US" sz="2400" dirty="0" smtClean="0"/>
          </a:p>
          <a:p>
            <a:endParaRPr lang="en-US" sz="2400" dirty="0"/>
          </a:p>
          <a:p>
            <a:r>
              <a:rPr lang="en-US" sz="2400" dirty="0" smtClean="0"/>
              <a:t>2 x 3 x 4 = </a:t>
            </a:r>
            <a:r>
              <a:rPr lang="en-US" sz="2400" i="1" dirty="0" smtClean="0"/>
              <a:t>m</a:t>
            </a:r>
            <a:r>
              <a:rPr lang="en-US" sz="2400" dirty="0" smtClean="0"/>
              <a:t> or 4/20 </a:t>
            </a:r>
            <a:r>
              <a:rPr lang="en-US" sz="2400" i="1" dirty="0" smtClean="0"/>
              <a:t>m</a:t>
            </a:r>
            <a:r>
              <a:rPr lang="en-US" sz="2400" dirty="0" smtClean="0"/>
              <a:t>/20 or equivalent equation. </a:t>
            </a:r>
          </a:p>
          <a:p>
            <a:endParaRPr lang="en-US" sz="2400" dirty="0"/>
          </a:p>
          <a:p>
            <a:endParaRPr lang="en-US" sz="2400" dirty="0" smtClean="0"/>
          </a:p>
          <a:p>
            <a:endParaRPr lang="en-US" sz="2400" dirty="0"/>
          </a:p>
          <a:p>
            <a:endParaRPr lang="en-US"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189988"/>
            <a:ext cx="5840462" cy="839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#6 </a:t>
            </a:r>
            <a:r>
              <a:rPr lang="en-US" sz="3600" b="1" dirty="0"/>
              <a:t>Answer</a:t>
            </a:r>
          </a:p>
        </p:txBody>
      </p:sp>
    </p:spTree>
    <p:extLst>
      <p:ext uri="{BB962C8B-B14F-4D97-AF65-F5344CB8AC3E}">
        <p14:creationId xmlns:p14="http://schemas.microsoft.com/office/powerpoint/2010/main" val="4173824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77200" cy="4854714"/>
          </a:xfrm>
        </p:spPr>
        <p:txBody>
          <a:bodyPr>
            <a:noAutofit/>
          </a:bodyPr>
          <a:lstStyle/>
          <a:p>
            <a:pPr marL="0" indent="0">
              <a:buNone/>
            </a:pPr>
            <a:r>
              <a:rPr lang="en-US" sz="2800" dirty="0" smtClean="0"/>
              <a:t>Lyla flew her radio-controlled airplane 500 feet in 20 seconds. She claims that the speed of her airplane was 25 feet per second during the flight. What assumption must Lyla make for her claim to be true?</a:t>
            </a:r>
          </a:p>
          <a:p>
            <a:pPr marL="0" indent="0">
              <a:buNone/>
            </a:pPr>
            <a:endParaRPr lang="en-US" sz="2800" dirty="0"/>
          </a:p>
          <a:p>
            <a:pPr marL="457200" indent="-457200">
              <a:buAutoNum type="alphaUcPeriod"/>
            </a:pPr>
            <a:r>
              <a:rPr lang="en-US" sz="2800" dirty="0" smtClean="0"/>
              <a:t>The airplane flew in a circle.</a:t>
            </a:r>
          </a:p>
          <a:p>
            <a:pPr marL="457200" indent="-457200">
              <a:buAutoNum type="alphaUcPeriod"/>
            </a:pPr>
            <a:r>
              <a:rPr lang="en-US" sz="2800" dirty="0" smtClean="0"/>
              <a:t>The airplane flew in a straight line. </a:t>
            </a:r>
          </a:p>
          <a:p>
            <a:pPr marL="457200" indent="-457200">
              <a:buAutoNum type="alphaUcPeriod"/>
            </a:pPr>
            <a:r>
              <a:rPr lang="en-US" sz="2800" dirty="0" smtClean="0"/>
              <a:t>The airplane flew at a constant speed.</a:t>
            </a:r>
          </a:p>
          <a:p>
            <a:pPr marL="457200" indent="-457200">
              <a:buAutoNum type="alphaUcPeriod"/>
            </a:pPr>
            <a:r>
              <a:rPr lang="en-US" sz="2800" dirty="0" smtClean="0"/>
              <a:t>The airplane flew faster at the end of the flight than at the beginning. </a:t>
            </a:r>
            <a:endParaRPr lang="en-US" sz="28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spTree>
    <p:extLst>
      <p:ext uri="{BB962C8B-B14F-4D97-AF65-F5344CB8AC3E}">
        <p14:creationId xmlns:p14="http://schemas.microsoft.com/office/powerpoint/2010/main" val="168535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1815882"/>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a:t>
            </a:r>
            <a:r>
              <a:rPr lang="en-US" sz="2800" dirty="0" smtClean="0"/>
              <a:t>student selects the correct statement.</a:t>
            </a:r>
          </a:p>
          <a:p>
            <a:endParaRPr lang="en-US" sz="2800" dirty="0"/>
          </a:p>
          <a:p>
            <a:r>
              <a:rPr lang="en-US" sz="2800" b="1" dirty="0" smtClean="0"/>
              <a:t>Answer: </a:t>
            </a:r>
            <a:r>
              <a:rPr lang="en-US" sz="2800" dirty="0" smtClean="0"/>
              <a:t>C</a:t>
            </a:r>
            <a:r>
              <a:rPr lang="en-US" sz="2800" dirty="0"/>
              <a:t>	</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#7 </a:t>
            </a:r>
            <a:r>
              <a:rPr lang="en-US" sz="3600" b="1" dirty="0"/>
              <a:t>Answer</a:t>
            </a:r>
          </a:p>
        </p:txBody>
      </p:sp>
    </p:spTree>
    <p:extLst>
      <p:ext uri="{BB962C8B-B14F-4D97-AF65-F5344CB8AC3E}">
        <p14:creationId xmlns:p14="http://schemas.microsoft.com/office/powerpoint/2010/main" val="2795720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77200" cy="4854714"/>
          </a:xfrm>
        </p:spPr>
        <p:txBody>
          <a:bodyPr>
            <a:noAutofit/>
          </a:bodyPr>
          <a:lstStyle/>
          <a:p>
            <a:pPr marL="0" indent="0">
              <a:buNone/>
            </a:pPr>
            <a:r>
              <a:rPr lang="en-US" sz="2400" dirty="0" smtClean="0"/>
              <a:t>Emma was solving the equation </a:t>
            </a:r>
            <a:r>
              <a:rPr lang="en-US" sz="2400" i="1" dirty="0" smtClean="0"/>
              <a:t>t</a:t>
            </a:r>
            <a:r>
              <a:rPr lang="en-US" sz="2400" dirty="0" smtClean="0"/>
              <a:t> – 4 = 16. She said, “I’m looking for a number </a:t>
            </a:r>
            <a:r>
              <a:rPr lang="en-US" sz="2400" i="1" dirty="0" smtClean="0"/>
              <a:t>t</a:t>
            </a:r>
            <a:r>
              <a:rPr lang="en-US" sz="2400" dirty="0" smtClean="0"/>
              <a:t> that is 4 less than 16. So </a:t>
            </a:r>
            <a:r>
              <a:rPr lang="en-US" sz="2400" i="1" dirty="0" smtClean="0"/>
              <a:t>t </a:t>
            </a:r>
            <a:r>
              <a:rPr lang="en-US" sz="2400" dirty="0" smtClean="0"/>
              <a:t>= 12.”</a:t>
            </a:r>
          </a:p>
          <a:p>
            <a:pPr marL="0" indent="0">
              <a:buNone/>
            </a:pPr>
            <a:endParaRPr lang="en-US" sz="2400" dirty="0"/>
          </a:p>
          <a:p>
            <a:pPr marL="0" indent="0">
              <a:buNone/>
            </a:pPr>
            <a:r>
              <a:rPr lang="en-US" sz="2400" dirty="0" smtClean="0"/>
              <a:t>Which statement best describes the flaw in Emma’s reasoning?</a:t>
            </a:r>
          </a:p>
          <a:p>
            <a:pPr marL="514350" indent="-514350">
              <a:buAutoNum type="alphaUcPeriod"/>
            </a:pPr>
            <a:r>
              <a:rPr lang="en-US" sz="2400" dirty="0" smtClean="0"/>
              <a:t>Emma’s answer is right but she should just subtract 4 from both sides of the equation.</a:t>
            </a:r>
          </a:p>
          <a:p>
            <a:pPr marL="514350" indent="-514350">
              <a:buAutoNum type="alphaUcPeriod"/>
            </a:pPr>
            <a:r>
              <a:rPr lang="en-US" sz="2400" dirty="0" smtClean="0"/>
              <a:t>Emma’s answer is wrong but she thought about the equation correctly.</a:t>
            </a:r>
          </a:p>
          <a:p>
            <a:pPr marL="514350" indent="-514350">
              <a:buAutoNum type="alphaUcPeriod"/>
            </a:pPr>
            <a:r>
              <a:rPr lang="en-US" sz="2400" dirty="0" smtClean="0"/>
              <a:t>Emma is confused about which number the 4 is being subtracted from. </a:t>
            </a:r>
          </a:p>
          <a:p>
            <a:pPr marL="514350" indent="-514350">
              <a:buAutoNum type="alphaUcPeriod"/>
            </a:pPr>
            <a:r>
              <a:rPr lang="en-US" sz="2400" dirty="0" smtClean="0"/>
              <a:t>Emma should subtract the 16 from the 4 instead of 4 from the 16. </a:t>
            </a: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spTree>
    <p:extLst>
      <p:ext uri="{BB962C8B-B14F-4D97-AF65-F5344CB8AC3E}">
        <p14:creationId xmlns:p14="http://schemas.microsoft.com/office/powerpoint/2010/main" val="2793226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2246769"/>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a:t>
            </a:r>
            <a:r>
              <a:rPr lang="en-US" sz="2800" dirty="0" smtClean="0"/>
              <a:t>student selects the correct analysis of the flaw in reasoning.</a:t>
            </a:r>
          </a:p>
          <a:p>
            <a:endParaRPr lang="en-US" sz="2800" dirty="0"/>
          </a:p>
          <a:p>
            <a:r>
              <a:rPr lang="en-US" sz="2800" b="1" dirty="0" smtClean="0"/>
              <a:t>Answer: </a:t>
            </a:r>
            <a:r>
              <a:rPr lang="en-US" sz="2800" dirty="0"/>
              <a:t>C</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#8 </a:t>
            </a:r>
            <a:r>
              <a:rPr lang="en-US" sz="3600" b="1" dirty="0"/>
              <a:t>Answer</a:t>
            </a:r>
          </a:p>
        </p:txBody>
      </p:sp>
    </p:spTree>
    <p:extLst>
      <p:ext uri="{BB962C8B-B14F-4D97-AF65-F5344CB8AC3E}">
        <p14:creationId xmlns:p14="http://schemas.microsoft.com/office/powerpoint/2010/main" val="85543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srcRect l="59722" t="38121" r="16818" b="31607"/>
          <a:stretch/>
        </p:blipFill>
        <p:spPr>
          <a:xfrm>
            <a:off x="4572000" y="1851038"/>
            <a:ext cx="4454434" cy="3592284"/>
          </a:xfrm>
          <a:prstGeom prst="rect">
            <a:avLst/>
          </a:prstGeom>
        </p:spPr>
      </p:pic>
      <mc:AlternateContent xmlns:mc="http://schemas.openxmlformats.org/markup-compatibility/2006" xmlns:a14="http://schemas.microsoft.com/office/drawing/2010/main">
        <mc:Choice Requires="a14">
          <p:sp>
            <p:nvSpPr>
              <p:cNvPr id="2" name="Rectangle 1"/>
              <p:cNvSpPr/>
              <p:nvPr/>
            </p:nvSpPr>
            <p:spPr>
              <a:xfrm>
                <a:off x="304800" y="1049297"/>
                <a:ext cx="4038600" cy="5143716"/>
              </a:xfrm>
              <a:prstGeom prst="rect">
                <a:avLst/>
              </a:prstGeom>
            </p:spPr>
            <p:txBody>
              <a:bodyPr wrap="square">
                <a:spAutoFit/>
              </a:bodyPr>
              <a:lstStyle/>
              <a:p>
                <a:r>
                  <a:rPr lang="en-US" sz="2400" dirty="0" smtClean="0">
                    <a:solidFill>
                      <a:srgbClr val="000000"/>
                    </a:solidFill>
                  </a:rPr>
                  <a:t>Sarah claims that for any fraction multiplied by </a:t>
                </a:r>
                <a14:m>
                  <m:oMath xmlns:m="http://schemas.openxmlformats.org/officeDocument/2006/math">
                    <m:f>
                      <m:fPr>
                        <m:ctrlPr>
                          <a:rPr lang="en-US" sz="2400" i="1" smtClean="0">
                            <a:solidFill>
                              <a:srgbClr val="000000"/>
                            </a:solidFill>
                            <a:latin typeface="Cambria Math"/>
                          </a:rPr>
                        </m:ctrlPr>
                      </m:fPr>
                      <m:num>
                        <m:r>
                          <a:rPr lang="en-US" sz="2400" b="0" i="1" smtClean="0">
                            <a:solidFill>
                              <a:srgbClr val="000000"/>
                            </a:solidFill>
                            <a:latin typeface="Cambria Math" panose="02040503050406030204" pitchFamily="18" charset="0"/>
                          </a:rPr>
                          <m:t>2</m:t>
                        </m:r>
                      </m:num>
                      <m:den>
                        <m:r>
                          <a:rPr lang="en-US" sz="2400" b="0" i="1" smtClean="0">
                            <a:solidFill>
                              <a:srgbClr val="000000"/>
                            </a:solidFill>
                            <a:latin typeface="Cambria Math" panose="02040503050406030204" pitchFamily="18" charset="0"/>
                          </a:rPr>
                          <m:t>3</m:t>
                        </m:r>
                      </m:den>
                    </m:f>
                  </m:oMath>
                </a14:m>
                <a:r>
                  <a:rPr lang="en-US" sz="2400" dirty="0" smtClean="0">
                    <a:solidFill>
                      <a:srgbClr val="000000"/>
                    </a:solidFill>
                  </a:rPr>
                  <a:t>, </a:t>
                </a:r>
                <a:r>
                  <a:rPr lang="en-US" sz="2400" dirty="0">
                    <a:solidFill>
                      <a:srgbClr val="000000"/>
                    </a:solidFill>
                  </a:rPr>
                  <a:t>the product </a:t>
                </a:r>
                <a:r>
                  <a:rPr lang="en-US" sz="2400" i="1" dirty="0">
                    <a:solidFill>
                      <a:srgbClr val="000000"/>
                    </a:solidFill>
                  </a:rPr>
                  <a:t>n </a:t>
                </a:r>
                <a:r>
                  <a:rPr lang="en-US" sz="2400" dirty="0">
                    <a:solidFill>
                      <a:srgbClr val="000000"/>
                    </a:solidFill>
                  </a:rPr>
                  <a:t>will always be less than </a:t>
                </a:r>
                <a14:m>
                  <m:oMath xmlns:m="http://schemas.openxmlformats.org/officeDocument/2006/math">
                    <m:f>
                      <m:fPr>
                        <m:ctrlPr>
                          <a:rPr lang="en-US" sz="2400" i="1">
                            <a:solidFill>
                              <a:srgbClr val="000000"/>
                            </a:solidFill>
                            <a:latin typeface="Cambria Math"/>
                          </a:rPr>
                        </m:ctrlPr>
                      </m:fPr>
                      <m:num>
                        <m:r>
                          <a:rPr lang="en-US" sz="2400" i="1">
                            <a:solidFill>
                              <a:srgbClr val="000000"/>
                            </a:solidFill>
                            <a:latin typeface="Cambria Math" panose="02040503050406030204" pitchFamily="18" charset="0"/>
                          </a:rPr>
                          <m:t>2</m:t>
                        </m:r>
                      </m:num>
                      <m:den>
                        <m:r>
                          <a:rPr lang="en-US" sz="2400" i="1">
                            <a:solidFill>
                              <a:srgbClr val="000000"/>
                            </a:solidFill>
                            <a:latin typeface="Cambria Math" panose="02040503050406030204" pitchFamily="18" charset="0"/>
                          </a:rPr>
                          <m:t>3</m:t>
                        </m:r>
                      </m:den>
                    </m:f>
                  </m:oMath>
                </a14:m>
                <a:r>
                  <a:rPr lang="en-US" sz="2400" dirty="0">
                    <a:solidFill>
                      <a:srgbClr val="000000"/>
                    </a:solidFill>
                  </a:rPr>
                  <a:t>. </a:t>
                </a:r>
                <a:endParaRPr lang="en-US" sz="2400" dirty="0" smtClean="0">
                  <a:solidFill>
                    <a:srgbClr val="000000"/>
                  </a:solidFill>
                </a:endParaRPr>
              </a:p>
              <a:p>
                <a:endParaRPr lang="en-US" sz="2400" dirty="0">
                  <a:solidFill>
                    <a:srgbClr val="000000"/>
                  </a:solidFill>
                </a:endParaRPr>
              </a:p>
              <a:p>
                <a:pPr marL="457200" indent="-457200">
                  <a:buFont typeface="+mj-lt"/>
                  <a:buAutoNum type="alphaUcPeriod"/>
                </a:pPr>
                <a:r>
                  <a:rPr lang="en-US" sz="2400" dirty="0" smtClean="0">
                    <a:solidFill>
                      <a:srgbClr val="000000"/>
                    </a:solidFill>
                  </a:rPr>
                  <a:t>Drag </a:t>
                </a:r>
                <a:r>
                  <a:rPr lang="en-US" sz="2400" dirty="0">
                    <a:solidFill>
                      <a:srgbClr val="000000"/>
                    </a:solidFill>
                  </a:rPr>
                  <a:t>one number into each box so that the product </a:t>
                </a:r>
                <a:r>
                  <a:rPr lang="en-US" sz="2400" i="1" dirty="0">
                    <a:solidFill>
                      <a:srgbClr val="000000"/>
                    </a:solidFill>
                  </a:rPr>
                  <a:t>n </a:t>
                </a:r>
                <a:r>
                  <a:rPr lang="en-US" sz="2400" dirty="0" smtClean="0">
                    <a:solidFill>
                      <a:srgbClr val="000000"/>
                    </a:solidFill>
                  </a:rPr>
                  <a:t>is </a:t>
                </a:r>
                <a:r>
                  <a:rPr lang="en-US" sz="2400" dirty="0">
                    <a:solidFill>
                      <a:srgbClr val="000000"/>
                    </a:solidFill>
                  </a:rPr>
                  <a:t>less </a:t>
                </a:r>
                <a:r>
                  <a:rPr lang="en-US" sz="2400" dirty="0" smtClean="0">
                    <a:solidFill>
                      <a:srgbClr val="000000"/>
                    </a:solidFill>
                  </a:rPr>
                  <a:t>than </a:t>
                </a:r>
                <a14:m>
                  <m:oMath xmlns:m="http://schemas.openxmlformats.org/officeDocument/2006/math">
                    <m:f>
                      <m:fPr>
                        <m:ctrlPr>
                          <a:rPr lang="en-US" sz="2400" i="1">
                            <a:solidFill>
                              <a:srgbClr val="000000"/>
                            </a:solidFill>
                            <a:latin typeface="Cambria Math"/>
                          </a:rPr>
                        </m:ctrlPr>
                      </m:fPr>
                      <m:num>
                        <m:r>
                          <a:rPr lang="en-US" sz="2400" i="1">
                            <a:solidFill>
                              <a:srgbClr val="000000"/>
                            </a:solidFill>
                            <a:latin typeface="Cambria Math" panose="02040503050406030204" pitchFamily="18" charset="0"/>
                          </a:rPr>
                          <m:t>2</m:t>
                        </m:r>
                      </m:num>
                      <m:den>
                        <m:r>
                          <a:rPr lang="en-US" sz="2400" i="1">
                            <a:solidFill>
                              <a:srgbClr val="000000"/>
                            </a:solidFill>
                            <a:latin typeface="Cambria Math" panose="02040503050406030204" pitchFamily="18" charset="0"/>
                          </a:rPr>
                          <m:t>3</m:t>
                        </m:r>
                      </m:den>
                    </m:f>
                  </m:oMath>
                </a14:m>
                <a:r>
                  <a:rPr lang="en-US" sz="2400" dirty="0" smtClean="0">
                    <a:solidFill>
                      <a:srgbClr val="000000"/>
                    </a:solidFill>
                  </a:rPr>
                  <a:t>.</a:t>
                </a:r>
              </a:p>
              <a:p>
                <a:pPr marL="457200" indent="-457200">
                  <a:buFont typeface="+mj-lt"/>
                  <a:buAutoNum type="alphaUcPeriod"/>
                </a:pPr>
                <a:endParaRPr lang="en-US" sz="2400" dirty="0" smtClean="0">
                  <a:solidFill>
                    <a:srgbClr val="000000"/>
                  </a:solidFill>
                </a:endParaRPr>
              </a:p>
              <a:p>
                <a:pPr marL="457200" indent="-457200">
                  <a:buFont typeface="+mj-lt"/>
                  <a:buAutoNum type="alphaUcPeriod"/>
                </a:pPr>
                <a:r>
                  <a:rPr lang="en-US" sz="2400" dirty="0" smtClean="0">
                    <a:solidFill>
                      <a:srgbClr val="000000"/>
                    </a:solidFill>
                  </a:rPr>
                  <a:t>Drag </a:t>
                </a:r>
                <a:r>
                  <a:rPr lang="en-US" sz="2400" dirty="0">
                    <a:solidFill>
                      <a:srgbClr val="000000"/>
                    </a:solidFill>
                  </a:rPr>
                  <a:t>one number into each box so that the product </a:t>
                </a:r>
                <a:r>
                  <a:rPr lang="en-US" sz="2400" i="1" dirty="0">
                    <a:solidFill>
                      <a:srgbClr val="000000"/>
                    </a:solidFill>
                  </a:rPr>
                  <a:t>n </a:t>
                </a:r>
                <a:r>
                  <a:rPr lang="en-US" sz="2400" dirty="0">
                    <a:solidFill>
                      <a:srgbClr val="000000"/>
                    </a:solidFill>
                  </a:rPr>
                  <a:t>is </a:t>
                </a:r>
                <a:r>
                  <a:rPr lang="en-US" sz="2400" b="1" dirty="0">
                    <a:solidFill>
                      <a:srgbClr val="000000"/>
                    </a:solidFill>
                  </a:rPr>
                  <a:t>not </a:t>
                </a:r>
                <a:r>
                  <a:rPr lang="en-US" sz="2400" dirty="0">
                    <a:solidFill>
                      <a:srgbClr val="000000"/>
                    </a:solidFill>
                  </a:rPr>
                  <a:t>less than </a:t>
                </a:r>
                <a14:m>
                  <m:oMath xmlns:m="http://schemas.openxmlformats.org/officeDocument/2006/math">
                    <m:f>
                      <m:fPr>
                        <m:ctrlPr>
                          <a:rPr lang="en-US" sz="2400" i="1">
                            <a:solidFill>
                              <a:srgbClr val="000000"/>
                            </a:solidFill>
                            <a:latin typeface="Cambria Math"/>
                          </a:rPr>
                        </m:ctrlPr>
                      </m:fPr>
                      <m:num>
                        <m:r>
                          <a:rPr lang="en-US" sz="2400" i="1">
                            <a:solidFill>
                              <a:srgbClr val="000000"/>
                            </a:solidFill>
                            <a:latin typeface="Cambria Math" panose="02040503050406030204" pitchFamily="18" charset="0"/>
                          </a:rPr>
                          <m:t>2</m:t>
                        </m:r>
                      </m:num>
                      <m:den>
                        <m:r>
                          <a:rPr lang="en-US" sz="2400" i="1">
                            <a:solidFill>
                              <a:srgbClr val="000000"/>
                            </a:solidFill>
                            <a:latin typeface="Cambria Math" panose="02040503050406030204" pitchFamily="18" charset="0"/>
                          </a:rPr>
                          <m:t>3</m:t>
                        </m:r>
                      </m:den>
                    </m:f>
                  </m:oMath>
                </a14:m>
                <a:r>
                  <a:rPr lang="en-US" sz="2400" dirty="0">
                    <a:solidFill>
                      <a:srgbClr val="000000"/>
                    </a:solidFill>
                  </a:rPr>
                  <a:t>. </a:t>
                </a:r>
                <a:endParaRPr lang="en-US" sz="2400" dirty="0"/>
              </a:p>
            </p:txBody>
          </p:sp>
        </mc:Choice>
        <mc:Fallback xmlns="">
          <p:sp>
            <p:nvSpPr>
              <p:cNvPr id="2" name="Rectangle 1"/>
              <p:cNvSpPr>
                <a:spLocks noRot="1" noChangeAspect="1" noMove="1" noResize="1" noEditPoints="1" noAdjustHandles="1" noChangeArrowheads="1" noChangeShapeType="1" noTextEdit="1"/>
              </p:cNvSpPr>
              <p:nvPr/>
            </p:nvSpPr>
            <p:spPr>
              <a:xfrm>
                <a:off x="304800" y="1049297"/>
                <a:ext cx="4038600" cy="5143716"/>
              </a:xfrm>
              <a:prstGeom prst="rect">
                <a:avLst/>
              </a:prstGeom>
              <a:blipFill rotWithShape="1">
                <a:blip r:embed="rId4"/>
                <a:stretch>
                  <a:fillRect l="-2262" t="-948" r="-3318" b="-237"/>
                </a:stretch>
              </a:blipFill>
            </p:spPr>
            <p:txBody>
              <a:bodyPr/>
              <a:lstStyle/>
              <a:p>
                <a:r>
                  <a:rPr lang="en-US">
                    <a:noFill/>
                  </a:rPr>
                  <a:t> </a:t>
                </a:r>
              </a:p>
            </p:txBody>
          </p:sp>
        </mc:Fallback>
      </mc:AlternateContent>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7848600" cy="2677656"/>
          </a:xfrm>
          <a:prstGeom prst="rect">
            <a:avLst/>
          </a:prstGeom>
        </p:spPr>
        <p:txBody>
          <a:bodyPr wrap="square">
            <a:spAutoFit/>
          </a:bodyPr>
          <a:lstStyle/>
          <a:p>
            <a:r>
              <a:rPr lang="en-US" sz="2800" b="1" dirty="0" smtClean="0"/>
              <a:t>Rubric:</a:t>
            </a:r>
          </a:p>
          <a:p>
            <a:r>
              <a:rPr lang="en-US" sz="2800" dirty="0" smtClean="0"/>
              <a:t>(</a:t>
            </a:r>
            <a:r>
              <a:rPr lang="en-US" sz="2800" dirty="0"/>
              <a:t>1 point) The student drags one number into each box to create an equation where </a:t>
            </a:r>
            <a:r>
              <a:rPr lang="en-US" sz="2800" i="1" dirty="0"/>
              <a:t>n </a:t>
            </a:r>
            <a:r>
              <a:rPr lang="en-US" sz="2800" dirty="0"/>
              <a:t>is less than in Part A, and drags one number into each box to create an equation to show that Sarah’s claim is incorrect in Part </a:t>
            </a:r>
            <a:r>
              <a:rPr lang="en-US" sz="2800" dirty="0" smtClean="0"/>
              <a:t>B.</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#1 Answer</a:t>
            </a:r>
          </a:p>
        </p:txBody>
      </p:sp>
    </p:spTree>
    <p:extLst>
      <p:ext uri="{BB962C8B-B14F-4D97-AF65-F5344CB8AC3E}">
        <p14:creationId xmlns:p14="http://schemas.microsoft.com/office/powerpoint/2010/main" val="205877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95400"/>
                <a:ext cx="8077200" cy="4854714"/>
              </a:xfrm>
            </p:spPr>
            <p:txBody>
              <a:bodyPr>
                <a:noAutofit/>
              </a:bodyPr>
              <a:lstStyle/>
              <a:p>
                <a:pPr marL="0" indent="0">
                  <a:buNone/>
                </a:pPr>
                <a:r>
                  <a:rPr lang="en-US" sz="2800" dirty="0" smtClean="0"/>
                  <a:t>Linh said, “The opposite of 5 is -5. The opposite of </a:t>
                </a:r>
                <a14:m>
                  <m:oMath xmlns:m="http://schemas.openxmlformats.org/officeDocument/2006/math">
                    <m:f>
                      <m:fPr>
                        <m:ctrlPr>
                          <a:rPr lang="en-US" sz="2800" i="1" smtClean="0">
                            <a:latin typeface="Cambria Math"/>
                          </a:rPr>
                        </m:ctrlPr>
                      </m:fPr>
                      <m:num>
                        <m:r>
                          <a:rPr lang="en-US" sz="2800" b="0" i="1" smtClean="0">
                            <a:latin typeface="Cambria Math"/>
                          </a:rPr>
                          <m:t>2</m:t>
                        </m:r>
                      </m:num>
                      <m:den>
                        <m:r>
                          <a:rPr lang="en-US" sz="2800" b="0" i="1" smtClean="0">
                            <a:latin typeface="Cambria Math"/>
                          </a:rPr>
                          <m:t>3</m:t>
                        </m:r>
                      </m:den>
                    </m:f>
                  </m:oMath>
                </a14:m>
                <a:r>
                  <a:rPr lang="en-US" sz="2800" dirty="0" smtClean="0"/>
                  <a:t> is </a:t>
                </a:r>
                <a14:m>
                  <m:oMath xmlns:m="http://schemas.openxmlformats.org/officeDocument/2006/math">
                    <m:r>
                      <a:rPr lang="en-US" sz="2800">
                        <a:latin typeface="Cambria Math"/>
                      </a:rPr>
                      <m:t>−</m:t>
                    </m:r>
                    <m:f>
                      <m:fPr>
                        <m:ctrlPr>
                          <a:rPr lang="en-US" sz="2800" i="1" smtClean="0">
                            <a:latin typeface="Cambria Math"/>
                          </a:rPr>
                        </m:ctrlPr>
                      </m:fPr>
                      <m:num>
                        <m:r>
                          <a:rPr lang="en-US" sz="2800" b="0" i="1" smtClean="0">
                            <a:latin typeface="Cambria Math"/>
                          </a:rPr>
                          <m:t>2</m:t>
                        </m:r>
                      </m:num>
                      <m:den>
                        <m:r>
                          <a:rPr lang="en-US" sz="2800" b="0" i="1" smtClean="0">
                            <a:latin typeface="Cambria Math"/>
                          </a:rPr>
                          <m:t>3</m:t>
                        </m:r>
                      </m:den>
                    </m:f>
                  </m:oMath>
                </a14:m>
                <a:r>
                  <a:rPr lang="en-US" sz="2800" dirty="0" smtClean="0"/>
                  <a:t>. I think the opposite of a number is always negative.” Linh’s claim is </a:t>
                </a:r>
                <a:r>
                  <a:rPr lang="en-US" sz="2800" b="1" dirty="0" smtClean="0"/>
                  <a:t>not</a:t>
                </a:r>
                <a:r>
                  <a:rPr lang="en-US" sz="2800" dirty="0" smtClean="0"/>
                  <a:t> true. Give an example of a number whose opposite is </a:t>
                </a:r>
                <a:r>
                  <a:rPr lang="en-US" sz="2800" b="1" dirty="0" smtClean="0"/>
                  <a:t>not</a:t>
                </a:r>
                <a:r>
                  <a:rPr lang="en-US" sz="2800" dirty="0" smtClean="0"/>
                  <a:t> a negative number. </a:t>
                </a:r>
              </a:p>
              <a:p>
                <a:pPr marL="0" indent="0">
                  <a:buNone/>
                </a:pPr>
                <a:endParaRPr lang="en-US" sz="2800" dirty="0"/>
              </a:p>
              <a:p>
                <a:pPr marL="0" indent="0">
                  <a:buNone/>
                </a:pPr>
                <a:r>
                  <a:rPr lang="en-US" sz="2800" dirty="0" smtClean="0"/>
                  <a:t>Enter your answer in the response box. </a:t>
                </a: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95400"/>
                <a:ext cx="8077200" cy="4854714"/>
              </a:xfrm>
              <a:blipFill rotWithShape="1">
                <a:blip r:embed="rId3"/>
                <a:stretch>
                  <a:fillRect l="-1509" r="-755"/>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382327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1815882"/>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a:t>
            </a:r>
            <a:r>
              <a:rPr lang="en-US" sz="2800" dirty="0" smtClean="0"/>
              <a:t>gives a negative number.</a:t>
            </a:r>
            <a:endParaRPr lang="en-US" sz="2800" dirty="0" smtClean="0"/>
          </a:p>
          <a:p>
            <a:endParaRPr lang="en-US" sz="2800" dirty="0"/>
          </a:p>
          <a:p>
            <a:r>
              <a:rPr lang="en-US" sz="2800" b="1" dirty="0" smtClean="0"/>
              <a:t>Answer:  </a:t>
            </a:r>
            <a:r>
              <a:rPr lang="en-US" sz="2800" dirty="0" smtClean="0"/>
              <a:t>Any </a:t>
            </a:r>
            <a:r>
              <a:rPr lang="en-US" sz="2800" smtClean="0"/>
              <a:t>negative number.</a:t>
            </a:r>
            <a:r>
              <a:rPr lang="en-US" sz="2800" dirty="0"/>
              <a:t>	</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1001697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12686"/>
                <a:ext cx="8686800" cy="4854714"/>
              </a:xfrm>
            </p:spPr>
            <p:txBody>
              <a:bodyPr>
                <a:noAutofit/>
              </a:bodyPr>
              <a:lstStyle/>
              <a:p>
                <a:pPr marL="0" indent="0">
                  <a:spcBef>
                    <a:spcPts val="0"/>
                  </a:spcBef>
                  <a:buNone/>
                </a:pPr>
                <a:r>
                  <a:rPr lang="en-US" sz="2400" dirty="0" smtClean="0">
                    <a:latin typeface="+mj-lt"/>
                  </a:rPr>
                  <a:t>Gina said, “For every possible value of </a:t>
                </a:r>
                <a14:m>
                  <m:oMath xmlns:m="http://schemas.openxmlformats.org/officeDocument/2006/math">
                    <m:r>
                      <a:rPr lang="en-US" sz="2400" b="0" i="1" smtClean="0">
                        <a:latin typeface="Cambria Math"/>
                      </a:rPr>
                      <m:t>𝑛</m:t>
                    </m:r>
                  </m:oMath>
                </a14:m>
                <a:r>
                  <a:rPr lang="en-US" sz="2400" dirty="0" smtClean="0">
                    <a:latin typeface="+mj-lt"/>
                  </a:rPr>
                  <a:t>, we know that </a:t>
                </a:r>
                <a14:m>
                  <m:oMath xmlns:m="http://schemas.openxmlformats.org/officeDocument/2006/math">
                    <m:d>
                      <m:dPr>
                        <m:begChr m:val="|"/>
                        <m:endChr m:val="|"/>
                        <m:ctrlPr>
                          <a:rPr lang="en-US" sz="2400" i="1" smtClean="0">
                            <a:latin typeface="Cambria Math"/>
                          </a:rPr>
                        </m:ctrlPr>
                      </m:dPr>
                      <m:e>
                        <m:r>
                          <a:rPr lang="en-US" sz="2400" b="0" i="1" smtClean="0">
                            <a:latin typeface="Cambria Math"/>
                          </a:rPr>
                          <m:t>−</m:t>
                        </m:r>
                        <m:r>
                          <a:rPr lang="en-US" sz="2400" b="0" i="1" smtClean="0">
                            <a:latin typeface="Cambria Math"/>
                          </a:rPr>
                          <m:t>𝑛</m:t>
                        </m:r>
                      </m:e>
                    </m:d>
                    <m:r>
                      <a:rPr lang="en-US" sz="2400" b="0" i="1" smtClean="0">
                        <a:latin typeface="Cambria Math"/>
                      </a:rPr>
                      <m:t>=</m:t>
                    </m:r>
                    <m:r>
                      <a:rPr lang="en-US" sz="2400" b="0" i="1" smtClean="0">
                        <a:latin typeface="Cambria Math"/>
                      </a:rPr>
                      <m:t>𝑛</m:t>
                    </m:r>
                  </m:oMath>
                </a14:m>
                <a:r>
                  <a:rPr lang="en-US" sz="2400" i="1" dirty="0" smtClean="0">
                    <a:latin typeface="+mj-lt"/>
                  </a:rPr>
                  <a:t>. </a:t>
                </a:r>
                <a:endParaRPr lang="en-US" sz="2400" dirty="0" smtClean="0">
                  <a:latin typeface="+mj-lt"/>
                </a:endParaRPr>
              </a:p>
              <a:p>
                <a:pPr marL="0" indent="0">
                  <a:spcBef>
                    <a:spcPts val="0"/>
                  </a:spcBef>
                  <a:buNone/>
                </a:pPr>
                <a:endParaRPr lang="en-US" sz="1600" dirty="0">
                  <a:latin typeface="+mj-lt"/>
                </a:endParaRPr>
              </a:p>
              <a:p>
                <a:pPr marL="0" indent="0">
                  <a:spcBef>
                    <a:spcPts val="0"/>
                  </a:spcBef>
                  <a:buNone/>
                </a:pPr>
                <a:r>
                  <a:rPr lang="en-US" sz="2400" dirty="0" smtClean="0">
                    <a:latin typeface="+mj-lt"/>
                  </a:rPr>
                  <a:t>Marco said, “Sometimes </a:t>
                </a:r>
                <a14:m>
                  <m:oMath xmlns:m="http://schemas.openxmlformats.org/officeDocument/2006/math">
                    <m:d>
                      <m:dPr>
                        <m:begChr m:val="|"/>
                        <m:endChr m:val="|"/>
                        <m:ctrlPr>
                          <a:rPr lang="en-US" sz="2400" i="1">
                            <a:latin typeface="Cambria Math"/>
                          </a:rPr>
                        </m:ctrlPr>
                      </m:dPr>
                      <m:e>
                        <m:r>
                          <a:rPr lang="en-US" sz="2400" i="1">
                            <a:latin typeface="Cambria Math"/>
                          </a:rPr>
                          <m:t>−</m:t>
                        </m:r>
                        <m:r>
                          <a:rPr lang="en-US" sz="2400" i="1">
                            <a:latin typeface="Cambria Math"/>
                          </a:rPr>
                          <m:t>𝑛</m:t>
                        </m:r>
                      </m:e>
                    </m:d>
                    <m:r>
                      <a:rPr lang="en-US" sz="2400" i="1">
                        <a:latin typeface="Cambria Math"/>
                      </a:rPr>
                      <m:t>=</m:t>
                    </m:r>
                    <m:r>
                      <a:rPr lang="en-US" sz="2400" b="0" i="1" smtClean="0">
                        <a:latin typeface="Cambria Math"/>
                      </a:rPr>
                      <m:t>−</m:t>
                    </m:r>
                    <m:r>
                      <a:rPr lang="en-US" sz="2400" i="1">
                        <a:latin typeface="Cambria Math"/>
                      </a:rPr>
                      <m:t>𝑛</m:t>
                    </m:r>
                  </m:oMath>
                </a14:m>
                <a:r>
                  <a:rPr lang="en-US" sz="2400" i="1" dirty="0">
                    <a:latin typeface="+mj-lt"/>
                  </a:rPr>
                  <a:t>. </a:t>
                </a:r>
                <a:endParaRPr lang="en-US" sz="2400" dirty="0" smtClean="0">
                  <a:latin typeface="+mj-lt"/>
                </a:endParaRPr>
              </a:p>
              <a:p>
                <a:pPr marL="0" indent="0">
                  <a:spcBef>
                    <a:spcPts val="0"/>
                  </a:spcBef>
                  <a:buNone/>
                </a:pPr>
                <a:endParaRPr lang="en-US" sz="1600" dirty="0">
                  <a:latin typeface="+mj-lt"/>
                </a:endParaRPr>
              </a:p>
              <a:p>
                <a:pPr marL="0" indent="0">
                  <a:spcBef>
                    <a:spcPts val="0"/>
                  </a:spcBef>
                  <a:buNone/>
                </a:pPr>
                <a:r>
                  <a:rPr lang="en-US" sz="2400" dirty="0" smtClean="0">
                    <a:latin typeface="+mj-lt"/>
                  </a:rPr>
                  <a:t>Who is correct?</a:t>
                </a:r>
                <a:endParaRPr lang="en-US" sz="2400" dirty="0">
                  <a:latin typeface="+mj-lt"/>
                </a:endParaRPr>
              </a:p>
              <a:p>
                <a:pPr marL="514350" indent="-514350">
                  <a:spcBef>
                    <a:spcPts val="0"/>
                  </a:spcBef>
                  <a:buAutoNum type="alphaUcPeriod"/>
                </a:pPr>
                <a:r>
                  <a:rPr lang="en-US" sz="2400" dirty="0" smtClean="0">
                    <a:latin typeface="+mj-lt"/>
                  </a:rPr>
                  <a:t>Gina</a:t>
                </a:r>
              </a:p>
              <a:p>
                <a:pPr marL="514350" indent="-514350">
                  <a:spcBef>
                    <a:spcPts val="0"/>
                  </a:spcBef>
                  <a:buAutoNum type="alphaUcPeriod"/>
                </a:pPr>
                <a:r>
                  <a:rPr lang="en-US" sz="2400" dirty="0" smtClean="0">
                    <a:latin typeface="+mj-lt"/>
                  </a:rPr>
                  <a:t>Marco</a:t>
                </a:r>
              </a:p>
              <a:p>
                <a:pPr marL="514350" indent="-514350">
                  <a:spcBef>
                    <a:spcPts val="0"/>
                  </a:spcBef>
                  <a:buAutoNum type="alphaUcPeriod"/>
                </a:pPr>
                <a:endParaRPr lang="en-US" sz="2400" dirty="0">
                  <a:latin typeface="+mj-lt"/>
                </a:endParaRPr>
              </a:p>
              <a:p>
                <a:pPr marL="0" indent="0">
                  <a:spcBef>
                    <a:spcPts val="0"/>
                  </a:spcBef>
                  <a:buNone/>
                </a:pPr>
                <a:r>
                  <a:rPr lang="en-US" sz="2400" dirty="0" smtClean="0">
                    <a:latin typeface="+mj-lt"/>
                  </a:rPr>
                  <a:t>Select </a:t>
                </a:r>
                <a:r>
                  <a:rPr lang="en-US" sz="2400" b="1" dirty="0" smtClean="0">
                    <a:latin typeface="+mj-lt"/>
                  </a:rPr>
                  <a:t>all</a:t>
                </a:r>
                <a:r>
                  <a:rPr lang="en-US" sz="2400" dirty="0" smtClean="0">
                    <a:latin typeface="+mj-lt"/>
                  </a:rPr>
                  <a:t> the values for </a:t>
                </a:r>
                <a14:m>
                  <m:oMath xmlns:m="http://schemas.openxmlformats.org/officeDocument/2006/math">
                    <m:r>
                      <a:rPr lang="en-US" sz="2400" b="0" i="1" smtClean="0">
                        <a:latin typeface="Cambria Math"/>
                      </a:rPr>
                      <m:t>𝑛</m:t>
                    </m:r>
                  </m:oMath>
                </a14:m>
                <a:r>
                  <a:rPr lang="en-US" sz="2400" dirty="0" smtClean="0">
                    <a:latin typeface="+mj-lt"/>
                  </a:rPr>
                  <a:t> shown below that support the correct claim.</a:t>
                </a:r>
              </a:p>
              <a:p>
                <a:pPr marL="457200" indent="-457200">
                  <a:spcBef>
                    <a:spcPts val="0"/>
                  </a:spcBef>
                  <a:buAutoNum type="alphaUcPeriod"/>
                </a:pPr>
                <a:r>
                  <a:rPr lang="en-US" sz="2400" b="0" dirty="0" smtClean="0">
                    <a:latin typeface="+mj-lt"/>
                  </a:rPr>
                  <a:t> </a:t>
                </a:r>
                <a14:m>
                  <m:oMath xmlns:m="http://schemas.openxmlformats.org/officeDocument/2006/math">
                    <m:r>
                      <a:rPr lang="en-US" sz="2400" b="0" i="1" smtClean="0">
                        <a:latin typeface="Cambria Math"/>
                      </a:rPr>
                      <m:t>𝑛</m:t>
                    </m:r>
                    <m:r>
                      <a:rPr lang="en-US" sz="2400" b="0" i="1" smtClean="0">
                        <a:latin typeface="Cambria Math"/>
                      </a:rPr>
                      <m:t>=12</m:t>
                    </m:r>
                  </m:oMath>
                </a14:m>
                <a:endParaRPr lang="en-US" sz="2400" b="0" dirty="0" smtClean="0">
                  <a:latin typeface="+mj-lt"/>
                </a:endParaRPr>
              </a:p>
              <a:p>
                <a:pPr marL="457200" indent="-457200">
                  <a:spcBef>
                    <a:spcPts val="0"/>
                  </a:spcBef>
                  <a:buAutoNum type="alphaUcPeriod"/>
                </a:pPr>
                <a14:m>
                  <m:oMath xmlns:m="http://schemas.openxmlformats.org/officeDocument/2006/math">
                    <m:r>
                      <a:rPr lang="en-US" sz="2400" b="0" i="0" smtClean="0">
                        <a:latin typeface="Cambria Math"/>
                      </a:rPr>
                      <m:t> </m:t>
                    </m:r>
                    <m:r>
                      <a:rPr lang="en-US" sz="2400" b="0" i="1" smtClean="0">
                        <a:latin typeface="Cambria Math"/>
                      </a:rPr>
                      <m:t>𝑛</m:t>
                    </m:r>
                    <m:r>
                      <a:rPr lang="en-US" sz="2400" b="0" i="1" smtClean="0">
                        <a:latin typeface="Cambria Math"/>
                      </a:rPr>
                      <m:t>=4.5</m:t>
                    </m:r>
                  </m:oMath>
                </a14:m>
                <a:endParaRPr lang="en-US" sz="2400" b="0" dirty="0" smtClean="0">
                  <a:latin typeface="+mj-lt"/>
                </a:endParaRPr>
              </a:p>
              <a:p>
                <a:pPr marL="457200" indent="-457200">
                  <a:spcBef>
                    <a:spcPts val="0"/>
                  </a:spcBef>
                  <a:buAutoNum type="alphaUcPeriod"/>
                </a:pPr>
                <a:r>
                  <a:rPr lang="en-US" sz="2400" b="0" dirty="0" smtClean="0">
                    <a:latin typeface="+mj-lt"/>
                  </a:rPr>
                  <a:t> </a:t>
                </a:r>
                <a14:m>
                  <m:oMath xmlns:m="http://schemas.openxmlformats.org/officeDocument/2006/math">
                    <m:r>
                      <a:rPr lang="en-US" sz="2400" b="0" i="1" smtClean="0">
                        <a:latin typeface="Cambria Math"/>
                      </a:rPr>
                      <m:t>𝑛</m:t>
                    </m:r>
                    <m:r>
                      <a:rPr lang="en-US" sz="2400" b="0" i="1" smtClean="0">
                        <a:latin typeface="Cambria Math"/>
                      </a:rPr>
                      <m:t>=</m:t>
                    </m:r>
                    <m:f>
                      <m:fPr>
                        <m:ctrlPr>
                          <a:rPr lang="en-US" sz="2400" b="0" i="1" smtClean="0">
                            <a:latin typeface="Cambria Math"/>
                          </a:rPr>
                        </m:ctrlPr>
                      </m:fPr>
                      <m:num>
                        <m:r>
                          <a:rPr lang="en-US" sz="2400" b="0" i="1" smtClean="0">
                            <a:latin typeface="Cambria Math"/>
                          </a:rPr>
                          <m:t>1</m:t>
                        </m:r>
                      </m:num>
                      <m:den>
                        <m:r>
                          <a:rPr lang="en-US" sz="2400" b="0" i="1" smtClean="0">
                            <a:latin typeface="Cambria Math"/>
                          </a:rPr>
                          <m:t>2</m:t>
                        </m:r>
                      </m:den>
                    </m:f>
                  </m:oMath>
                </a14:m>
                <a:endParaRPr lang="en-US" sz="2400" b="0" dirty="0" smtClean="0">
                  <a:latin typeface="+mj-lt"/>
                </a:endParaRPr>
              </a:p>
              <a:p>
                <a:pPr marL="457200" indent="-457200">
                  <a:spcBef>
                    <a:spcPts val="0"/>
                  </a:spcBef>
                  <a:buAutoNum type="alphaUcPeriod"/>
                </a:pPr>
                <a14:m>
                  <m:oMath xmlns:m="http://schemas.openxmlformats.org/officeDocument/2006/math">
                    <m:r>
                      <a:rPr lang="en-US" sz="2400" b="0" i="0" smtClean="0">
                        <a:latin typeface="Cambria Math"/>
                      </a:rPr>
                      <m:t> </m:t>
                    </m:r>
                    <m:r>
                      <a:rPr lang="en-US" sz="2400" b="0" i="1" smtClean="0">
                        <a:latin typeface="Cambria Math"/>
                      </a:rPr>
                      <m:t>𝑛</m:t>
                    </m:r>
                    <m:r>
                      <a:rPr lang="en-US" sz="2400" b="0" i="1" smtClean="0">
                        <a:latin typeface="Cambria Math"/>
                      </a:rPr>
                      <m:t>=−4.5</m:t>
                    </m:r>
                  </m:oMath>
                </a14:m>
                <a:endParaRPr lang="en-US" sz="2400" b="0" dirty="0" smtClean="0">
                  <a:latin typeface="+mj-lt"/>
                </a:endParaRPr>
              </a:p>
              <a:p>
                <a:pPr marL="457200" indent="-457200">
                  <a:spcBef>
                    <a:spcPts val="0"/>
                  </a:spcBef>
                  <a:buAutoNum type="alphaUcPeriod"/>
                </a:pPr>
                <a:r>
                  <a:rPr lang="en-US" sz="2400" dirty="0" smtClean="0">
                    <a:latin typeface="+mj-lt"/>
                  </a:rPr>
                  <a:t> </a:t>
                </a:r>
                <a14:m>
                  <m:oMath xmlns:m="http://schemas.openxmlformats.org/officeDocument/2006/math">
                    <m:r>
                      <a:rPr lang="en-US" sz="2400" b="0" i="1" smtClean="0">
                        <a:latin typeface="Cambria Math"/>
                      </a:rPr>
                      <m:t>𝑛</m:t>
                    </m:r>
                    <m:r>
                      <a:rPr lang="en-US" sz="2400" b="0" i="1" smtClean="0">
                        <a:latin typeface="Cambria Math"/>
                      </a:rPr>
                      <m:t>=−100</m:t>
                    </m:r>
                  </m:oMath>
                </a14:m>
                <a:endParaRPr lang="en-US" sz="2400" dirty="0" smtClean="0">
                  <a:latin typeface="+mj-lt"/>
                </a:endParaRPr>
              </a:p>
              <a:p>
                <a:pPr marL="514350" indent="-514350">
                  <a:spcBef>
                    <a:spcPts val="0"/>
                  </a:spcBef>
                  <a:buAutoNum type="alphaUcPeriod"/>
                </a:pPr>
                <a:endParaRPr lang="en-US" sz="2400" dirty="0">
                  <a:latin typeface="+mj-lt"/>
                </a:endParaRPr>
              </a:p>
              <a:p>
                <a:pPr marL="0" indent="0">
                  <a:spcBef>
                    <a:spcPts val="0"/>
                  </a:spcBef>
                  <a:buNone/>
                </a:pPr>
                <a:endParaRPr lang="en-US" sz="2400" dirty="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12686"/>
                <a:ext cx="8686800" cy="4854714"/>
              </a:xfrm>
              <a:blipFill rotWithShape="1">
                <a:blip r:embed="rId3"/>
                <a:stretch>
                  <a:fillRect l="-1053" t="-1004" b="-15809"/>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6788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3108543"/>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a:t>
            </a:r>
            <a:r>
              <a:rPr lang="en-US" sz="2800" dirty="0" smtClean="0"/>
              <a:t>student selects the correct student and all of the correct values that supports Marco’s claim.</a:t>
            </a:r>
          </a:p>
          <a:p>
            <a:endParaRPr lang="en-US" sz="2800" dirty="0"/>
          </a:p>
          <a:p>
            <a:r>
              <a:rPr lang="en-US" sz="2800" b="1" dirty="0" smtClean="0"/>
              <a:t>Answer: </a:t>
            </a:r>
            <a:r>
              <a:rPr lang="en-US" sz="2800" dirty="0" smtClean="0"/>
              <a:t>B (Marco); </a:t>
            </a:r>
            <a:r>
              <a:rPr lang="en-US" sz="2800" dirty="0" smtClean="0"/>
              <a:t>D </a:t>
            </a:r>
            <a:r>
              <a:rPr lang="en-US" sz="2800" dirty="0" smtClean="0"/>
              <a:t>and </a:t>
            </a:r>
            <a:r>
              <a:rPr lang="en-US" sz="2800" dirty="0" smtClean="0"/>
              <a:t>E</a:t>
            </a:r>
            <a:endParaRPr lang="en-US" sz="2800" b="1" dirty="0" smtClean="0"/>
          </a:p>
          <a:p>
            <a:endParaRPr lang="en-US" sz="2800" dirty="0"/>
          </a:p>
          <a:p>
            <a:r>
              <a:rPr lang="en-US" sz="2800" dirty="0"/>
              <a:t>	</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2569691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77200" cy="4854714"/>
          </a:xfrm>
        </p:spPr>
        <p:txBody>
          <a:bodyPr>
            <a:noAutofit/>
          </a:bodyPr>
          <a:lstStyle/>
          <a:p>
            <a:pPr marL="0" indent="0">
              <a:buNone/>
            </a:pPr>
            <a:r>
              <a:rPr lang="en-US" sz="2400" dirty="0" smtClean="0"/>
              <a:t>Lola said, “If </a:t>
            </a:r>
            <a:r>
              <a:rPr lang="en-US" sz="2400" i="1" dirty="0" smtClean="0"/>
              <a:t>n</a:t>
            </a:r>
            <a:r>
              <a:rPr lang="en-US" sz="2400" dirty="0" smtClean="0"/>
              <a:t> is a positive number, then the points </a:t>
            </a:r>
            <a:r>
              <a:rPr lang="en-US" sz="2400" i="1" dirty="0" smtClean="0"/>
              <a:t>P</a:t>
            </a:r>
            <a:r>
              <a:rPr lang="en-US" sz="2400" dirty="0" smtClean="0"/>
              <a:t> = (</a:t>
            </a:r>
            <a:r>
              <a:rPr lang="en-US" sz="2400" i="1" dirty="0" smtClean="0"/>
              <a:t>n, n</a:t>
            </a:r>
            <a:r>
              <a:rPr lang="en-US" sz="2400" dirty="0" smtClean="0"/>
              <a:t>), </a:t>
            </a:r>
          </a:p>
          <a:p>
            <a:pPr marL="0" indent="0">
              <a:buNone/>
            </a:pPr>
            <a:r>
              <a:rPr lang="en-US" sz="2400" i="1" dirty="0" smtClean="0"/>
              <a:t>Q</a:t>
            </a:r>
            <a:r>
              <a:rPr lang="en-US" sz="2400" dirty="0" smtClean="0"/>
              <a:t> = (</a:t>
            </a:r>
            <a:r>
              <a:rPr lang="en-US" sz="2400" i="1" dirty="0" smtClean="0"/>
              <a:t>-n, n</a:t>
            </a:r>
            <a:r>
              <a:rPr lang="en-US" sz="2400" dirty="0" smtClean="0"/>
              <a:t>), </a:t>
            </a:r>
            <a:r>
              <a:rPr lang="en-US" sz="2400" i="1" dirty="0" smtClean="0"/>
              <a:t>R</a:t>
            </a:r>
            <a:r>
              <a:rPr lang="en-US" sz="2400" dirty="0" smtClean="0"/>
              <a:t> = (</a:t>
            </a:r>
            <a:r>
              <a:rPr lang="en-US" sz="2400" i="1" dirty="0" smtClean="0"/>
              <a:t>-n, -n</a:t>
            </a:r>
            <a:r>
              <a:rPr lang="en-US" sz="2400" dirty="0" smtClean="0"/>
              <a:t>), and </a:t>
            </a:r>
            <a:r>
              <a:rPr lang="en-US" sz="2400" i="1" dirty="0" smtClean="0"/>
              <a:t>S</a:t>
            </a:r>
            <a:r>
              <a:rPr lang="en-US" sz="2400" dirty="0" smtClean="0"/>
              <a:t> = (</a:t>
            </a:r>
            <a:r>
              <a:rPr lang="en-US" sz="2400" i="1" dirty="0" smtClean="0"/>
              <a:t>n, -n</a:t>
            </a:r>
            <a:r>
              <a:rPr lang="en-US" sz="2400" dirty="0" smtClean="0"/>
              <a:t>) are the vertices of a square in the coordinate plane.”</a:t>
            </a:r>
          </a:p>
          <a:p>
            <a:pPr marL="0" indent="0">
              <a:buNone/>
            </a:pPr>
            <a:endParaRPr lang="en-US" sz="2400" dirty="0"/>
          </a:p>
          <a:p>
            <a:pPr marL="0" indent="0">
              <a:buNone/>
            </a:pPr>
            <a:r>
              <a:rPr lang="en-US" sz="2400" dirty="0" smtClean="0"/>
              <a:t>Select </a:t>
            </a:r>
            <a:r>
              <a:rPr lang="en-US" sz="2400" b="1" dirty="0" smtClean="0"/>
              <a:t>all</a:t>
            </a:r>
            <a:r>
              <a:rPr lang="en-US" sz="2400" dirty="0" smtClean="0"/>
              <a:t> of the statements that support Lola’s claim that the figure is a square. </a:t>
            </a:r>
          </a:p>
          <a:p>
            <a:pPr marL="0" indent="0">
              <a:buNone/>
            </a:pPr>
            <a:endParaRPr lang="en-US" sz="2400" dirty="0"/>
          </a:p>
          <a:p>
            <a:pPr marL="514350" indent="-514350">
              <a:buAutoNum type="alphaUcPeriod"/>
            </a:pPr>
            <a:r>
              <a:rPr lang="en-US" sz="2400" dirty="0" smtClean="0"/>
              <a:t>The number </a:t>
            </a:r>
            <a:r>
              <a:rPr lang="en-US" sz="2400" i="1" dirty="0" smtClean="0"/>
              <a:t>n</a:t>
            </a:r>
            <a:r>
              <a:rPr lang="en-US" sz="2400" dirty="0" smtClean="0"/>
              <a:t> is a whole number. </a:t>
            </a:r>
          </a:p>
          <a:p>
            <a:pPr marL="514350" indent="-514350">
              <a:buAutoNum type="alphaUcPeriod"/>
            </a:pPr>
            <a:r>
              <a:rPr lang="en-US" sz="2400" dirty="0" smtClean="0"/>
              <a:t>The angles at </a:t>
            </a:r>
            <a:r>
              <a:rPr lang="en-US" sz="2400" i="1" dirty="0" smtClean="0"/>
              <a:t>P, Q, R </a:t>
            </a:r>
            <a:r>
              <a:rPr lang="en-US" sz="2400" dirty="0" smtClean="0"/>
              <a:t>and </a:t>
            </a:r>
            <a:r>
              <a:rPr lang="en-US" sz="2400" i="1" dirty="0" smtClean="0"/>
              <a:t>S </a:t>
            </a:r>
            <a:r>
              <a:rPr lang="en-US" sz="2400" dirty="0" smtClean="0"/>
              <a:t>are all 90 degrees.</a:t>
            </a:r>
          </a:p>
          <a:p>
            <a:pPr marL="514350" indent="-514350">
              <a:buAutoNum type="alphaUcPeriod"/>
            </a:pPr>
            <a:r>
              <a:rPr lang="en-US" sz="2400" dirty="0" smtClean="0"/>
              <a:t>The distances between </a:t>
            </a:r>
            <a:r>
              <a:rPr lang="en-US" sz="2400" i="1" dirty="0" smtClean="0"/>
              <a:t>P </a:t>
            </a:r>
            <a:r>
              <a:rPr lang="en-US" sz="2400" dirty="0" smtClean="0"/>
              <a:t>and </a:t>
            </a:r>
            <a:r>
              <a:rPr lang="en-US" sz="2400" i="1" dirty="0" smtClean="0"/>
              <a:t>Q, Q</a:t>
            </a:r>
            <a:r>
              <a:rPr lang="en-US" sz="2400" dirty="0" smtClean="0"/>
              <a:t> and </a:t>
            </a:r>
            <a:r>
              <a:rPr lang="en-US" sz="2400" i="1" dirty="0" smtClean="0"/>
              <a:t>R, R </a:t>
            </a:r>
            <a:r>
              <a:rPr lang="en-US" sz="2400" dirty="0" smtClean="0"/>
              <a:t>and </a:t>
            </a:r>
            <a:r>
              <a:rPr lang="en-US" sz="2400" i="1" dirty="0" smtClean="0"/>
              <a:t>S, </a:t>
            </a:r>
            <a:r>
              <a:rPr lang="en-US" sz="2400" dirty="0" smtClean="0"/>
              <a:t>and </a:t>
            </a:r>
            <a:r>
              <a:rPr lang="en-US" sz="2400" i="1" dirty="0" smtClean="0"/>
              <a:t>S </a:t>
            </a:r>
            <a:r>
              <a:rPr lang="en-US" sz="2400" dirty="0" smtClean="0"/>
              <a:t>and </a:t>
            </a:r>
            <a:r>
              <a:rPr lang="en-US" sz="2400" i="1" dirty="0" smtClean="0"/>
              <a:t>P</a:t>
            </a:r>
            <a:r>
              <a:rPr lang="en-US" sz="2400" dirty="0" smtClean="0"/>
              <a:t> are </a:t>
            </a:r>
            <a:r>
              <a:rPr lang="en-US" sz="2400" i="1" dirty="0" smtClean="0"/>
              <a:t>n</a:t>
            </a:r>
            <a:r>
              <a:rPr lang="en-US" sz="2400" dirty="0" smtClean="0"/>
              <a:t> units.</a:t>
            </a:r>
          </a:p>
          <a:p>
            <a:pPr marL="514350" indent="-514350">
              <a:buFont typeface="Arial" pitchFamily="34" charset="0"/>
              <a:buAutoNum type="alphaUcPeriod"/>
            </a:pPr>
            <a:r>
              <a:rPr lang="en-US" sz="2400" dirty="0"/>
              <a:t>The distances between </a:t>
            </a:r>
            <a:r>
              <a:rPr lang="en-US" sz="2400" i="1" dirty="0"/>
              <a:t>P </a:t>
            </a:r>
            <a:r>
              <a:rPr lang="en-US" sz="2400" dirty="0"/>
              <a:t>and </a:t>
            </a:r>
            <a:r>
              <a:rPr lang="en-US" sz="2400" i="1" dirty="0"/>
              <a:t>Q, Q</a:t>
            </a:r>
            <a:r>
              <a:rPr lang="en-US" sz="2400" dirty="0"/>
              <a:t> and </a:t>
            </a:r>
            <a:r>
              <a:rPr lang="en-US" sz="2400" i="1" dirty="0"/>
              <a:t>R, R </a:t>
            </a:r>
            <a:r>
              <a:rPr lang="en-US" sz="2400" dirty="0"/>
              <a:t>and </a:t>
            </a:r>
            <a:r>
              <a:rPr lang="en-US" sz="2400" i="1" dirty="0"/>
              <a:t>S, </a:t>
            </a:r>
            <a:r>
              <a:rPr lang="en-US" sz="2400" dirty="0"/>
              <a:t>and </a:t>
            </a:r>
            <a:r>
              <a:rPr lang="en-US" sz="2400" i="1" dirty="0"/>
              <a:t>S </a:t>
            </a:r>
            <a:r>
              <a:rPr lang="en-US" sz="2400" dirty="0"/>
              <a:t>and </a:t>
            </a:r>
            <a:r>
              <a:rPr lang="en-US" sz="2400" i="1" dirty="0"/>
              <a:t>P</a:t>
            </a:r>
            <a:r>
              <a:rPr lang="en-US" sz="2400" dirty="0"/>
              <a:t> are </a:t>
            </a:r>
            <a:r>
              <a:rPr lang="en-US" sz="2400" dirty="0" smtClean="0"/>
              <a:t>2</a:t>
            </a:r>
            <a:r>
              <a:rPr lang="en-US" sz="2400" i="1" dirty="0" smtClean="0"/>
              <a:t>n</a:t>
            </a:r>
            <a:r>
              <a:rPr lang="en-US" sz="2400" dirty="0" smtClean="0"/>
              <a:t> </a:t>
            </a:r>
            <a:r>
              <a:rPr lang="en-US" sz="2400" dirty="0"/>
              <a:t>units.</a:t>
            </a:r>
          </a:p>
          <a:p>
            <a:pPr marL="0" indent="0">
              <a:buNone/>
            </a:pP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261372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2677656"/>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a:t>
            </a:r>
            <a:r>
              <a:rPr lang="en-US" sz="2800" dirty="0" smtClean="0"/>
              <a:t>student selects all of the statements that support Lola’s claim.</a:t>
            </a:r>
          </a:p>
          <a:p>
            <a:endParaRPr lang="en-US" sz="2800" dirty="0"/>
          </a:p>
          <a:p>
            <a:r>
              <a:rPr lang="en-US" sz="2800" b="1" dirty="0" smtClean="0"/>
              <a:t>Answer: </a:t>
            </a:r>
            <a:r>
              <a:rPr lang="en-US" sz="2800" dirty="0" smtClean="0"/>
              <a:t>B and D</a:t>
            </a:r>
            <a:endParaRPr lang="en-US" sz="2800" dirty="0"/>
          </a:p>
          <a:p>
            <a:r>
              <a:rPr lang="en-US" sz="2800" dirty="0"/>
              <a:t>	</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2728541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1071</Words>
  <Application>Microsoft Office PowerPoint</Application>
  <PresentationFormat>On-screen Show (4:3)</PresentationFormat>
  <Paragraphs>145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 McCaw</cp:lastModifiedBy>
  <cp:revision>52</cp:revision>
  <dcterms:created xsi:type="dcterms:W3CDTF">2014-11-05T17:36:58Z</dcterms:created>
  <dcterms:modified xsi:type="dcterms:W3CDTF">2016-01-01T18:45:39Z</dcterms:modified>
</cp:coreProperties>
</file>