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7" r:id="rId3"/>
    <p:sldId id="298" r:id="rId4"/>
    <p:sldId id="261" r:id="rId5"/>
    <p:sldId id="262" r:id="rId6"/>
    <p:sldId id="259" r:id="rId7"/>
    <p:sldId id="258" r:id="rId8"/>
    <p:sldId id="299" r:id="rId9"/>
    <p:sldId id="300" r:id="rId10"/>
    <p:sldId id="301" r:id="rId11"/>
    <p:sldId id="302" r:id="rId12"/>
    <p:sldId id="289" r:id="rId13"/>
    <p:sldId id="290" r:id="rId14"/>
    <p:sldId id="293" r:id="rId15"/>
    <p:sldId id="294" r:id="rId16"/>
    <p:sldId id="295" r:id="rId17"/>
    <p:sldId id="296" r:id="rId18"/>
    <p:sldId id="303" r:id="rId19"/>
    <p:sldId id="304" r:id="rId20"/>
    <p:sldId id="305" r:id="rId21"/>
    <p:sldId id="306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6" autoAdjust="0"/>
    <p:restoredTop sz="99466" autoAdjust="0"/>
  </p:normalViewPr>
  <p:slideViewPr>
    <p:cSldViewPr>
      <p:cViewPr>
        <p:scale>
          <a:sx n="80" d="100"/>
          <a:sy n="80" d="100"/>
        </p:scale>
        <p:origin x="-170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B06D-43CA-46E9-A016-7201919FAA0A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0444-2282-4AB9-8CC8-7511DE92A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92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53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89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3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7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602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79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97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6 </a:t>
            </a: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2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mathactivit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446018" y="4343400"/>
            <a:ext cx="4679554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Problem Solving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906" y="5959475"/>
            <a:ext cx="8104187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Questions courtesy of the Smarter Balanced Assessment Consortium Item Specifications – </a:t>
            </a:r>
            <a:r>
              <a:rPr lang="en-US" sz="1500">
                <a:latin typeface="+mj-lt"/>
                <a:cs typeface="Arial" charset="0"/>
              </a:rPr>
              <a:t>Version </a:t>
            </a:r>
            <a:r>
              <a:rPr lang="en-US" sz="1500" smtClean="0">
                <a:latin typeface="+mj-lt"/>
                <a:cs typeface="Arial" charset="0"/>
              </a:rPr>
              <a:t>3.0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Slideshow organized by </a:t>
            </a:r>
            <a:r>
              <a:rPr lang="en-US" sz="1500" dirty="0" err="1">
                <a:latin typeface="+mj-lt"/>
                <a:cs typeface="Arial" charset="0"/>
              </a:rPr>
              <a:t>SMc</a:t>
            </a:r>
            <a:r>
              <a:rPr lang="en-US" sz="1500" dirty="0">
                <a:latin typeface="+mj-lt"/>
                <a:cs typeface="Arial" charset="0"/>
              </a:rPr>
              <a:t> Curriculum – </a:t>
            </a:r>
            <a:r>
              <a:rPr lang="en-US" sz="1500" u="sng" dirty="0">
                <a:latin typeface="+mj-lt"/>
                <a:cs typeface="Arial" charset="0"/>
                <a:hlinkClick r:id="rId3"/>
              </a:rPr>
              <a:t>www.ccssmathactivities.com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endParaRPr lang="en-US" sz="1500" dirty="0">
              <a:latin typeface="+mj-lt"/>
              <a:cs typeface="Arial" charset="0"/>
            </a:endParaRPr>
          </a:p>
        </p:txBody>
      </p:sp>
      <p:pic>
        <p:nvPicPr>
          <p:cNvPr id="8" name="Picture 7" descr="Smc log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99" y="114300"/>
            <a:ext cx="4318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 noGrp="1"/>
          </p:cNvSpPr>
          <p:nvPr/>
        </p:nvSpPr>
        <p:spPr>
          <a:xfrm>
            <a:off x="685799" y="21685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3600" b="1" dirty="0">
                <a:latin typeface="+mj-lt"/>
              </a:rPr>
              <a:t>Claim 2</a:t>
            </a:r>
            <a:br>
              <a:rPr lang="en-US" altLang="en-US" sz="3600" b="1" dirty="0">
                <a:latin typeface="+mj-lt"/>
              </a:rPr>
            </a:br>
            <a:r>
              <a:rPr lang="en-US" altLang="en-US" sz="3600" b="1" dirty="0">
                <a:latin typeface="+mj-lt"/>
              </a:rPr>
              <a:t>Smarter Balanced Sample Items</a:t>
            </a:r>
            <a:br>
              <a:rPr lang="en-US" altLang="en-US" sz="3600" b="1" dirty="0">
                <a:latin typeface="+mj-lt"/>
              </a:rPr>
            </a:br>
            <a:r>
              <a:rPr lang="en-US" altLang="en-US" sz="3600" b="1" dirty="0">
                <a:latin typeface="+mj-lt"/>
              </a:rPr>
              <a:t>Grade </a:t>
            </a:r>
            <a:r>
              <a:rPr lang="en-US" altLang="en-US" sz="3600" b="1" dirty="0" smtClean="0">
                <a:latin typeface="+mj-lt"/>
              </a:rPr>
              <a:t>6</a:t>
            </a:r>
            <a:endParaRPr lang="en-US" altLang="en-US" sz="3600" b="1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" y="38100"/>
            <a:ext cx="2286000" cy="838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43000"/>
                <a:ext cx="8458200" cy="480060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The distance between Rosa’s house and her school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mile. She ran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mile.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What fraction of the distance, </a:t>
                </a:r>
                <a:r>
                  <a:rPr lang="en-US" sz="2800" i="1" dirty="0" smtClean="0"/>
                  <a:t>d</a:t>
                </a:r>
                <a:r>
                  <a:rPr lang="en-US" sz="2800" dirty="0" smtClean="0"/>
                  <a:t>, between her house and her school, did Rosa run?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Enter your answer in the response box.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43000"/>
                <a:ext cx="8458200" cy="4800600"/>
              </a:xfrm>
              <a:blipFill rotWithShape="1">
                <a:blip r:embed="rId3"/>
                <a:stretch>
                  <a:fillRect l="-1441" r="-1009" b="-10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523804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2617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1295400"/>
                <a:ext cx="8686800" cy="2463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Rubric:</a:t>
                </a:r>
                <a:endParaRPr lang="en-US" sz="2800" dirty="0"/>
              </a:p>
              <a:p>
                <a:r>
                  <a:rPr lang="en-US" sz="2800" dirty="0"/>
                  <a:t>(1 point) The student </a:t>
                </a:r>
                <a:r>
                  <a:rPr lang="en-US" sz="2800" dirty="0" smtClean="0"/>
                  <a:t>enters the correct fraction in the response box.</a:t>
                </a:r>
              </a:p>
              <a:p>
                <a:endParaRPr lang="en-US" sz="2800" dirty="0"/>
              </a:p>
              <a:p>
                <a:r>
                  <a:rPr lang="en-US" sz="2800" b="1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686800" cy="2463303"/>
              </a:xfrm>
              <a:prstGeom prst="rect">
                <a:avLst/>
              </a:prstGeom>
              <a:blipFill rotWithShape="1">
                <a:blip r:embed="rId3"/>
                <a:stretch>
                  <a:fillRect l="-1404" t="-2228"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#5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164649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889787" cy="325451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A factory makes 2,200 bottles every 5.5 hours. The factory makes bottles for 8 hours each work day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Enter a whole number to represent the fewest number of work days the factory will need to make 28,000 bottles. 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3992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solves for the least number of </a:t>
            </a:r>
            <a:r>
              <a:rPr lang="en-US" sz="2800" dirty="0" smtClean="0"/>
              <a:t>days.</a:t>
            </a:r>
          </a:p>
          <a:p>
            <a:endParaRPr lang="en-US" sz="2800" b="1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#6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7464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1882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Brady started to fill the box shown with some unit cubes. </a:t>
            </a:r>
            <a:r>
              <a:rPr lang="en-US" sz="2800" dirty="0" smtClean="0"/>
              <a:t>Including </a:t>
            </a:r>
            <a:r>
              <a:rPr lang="en-US" sz="2800" dirty="0"/>
              <a:t>the cubes that are already in the box, what is the </a:t>
            </a:r>
            <a:r>
              <a:rPr lang="en-US" sz="2800" dirty="0" smtClean="0"/>
              <a:t>total </a:t>
            </a:r>
            <a:r>
              <a:rPr lang="en-US" sz="2800" dirty="0"/>
              <a:t>number of unit cubes needed to completely fill the box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429000"/>
            <a:ext cx="2540000" cy="282384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67942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number of unit </a:t>
            </a:r>
            <a:r>
              <a:rPr lang="en-US" sz="2800" dirty="0" smtClean="0"/>
              <a:t>cubes.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210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#7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376341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886"/>
            <a:ext cx="8077200" cy="508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Bill wants to run a total of 4000 meters in 5 days. The table shows how far he runs each day for 4 days. </a:t>
            </a:r>
            <a:r>
              <a:rPr lang="en-US" sz="2800" dirty="0" smtClean="0"/>
              <a:t>Each </a:t>
            </a:r>
            <a:r>
              <a:rPr lang="en-US" sz="2800" dirty="0"/>
              <a:t>lap is 400 meters.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/>
              <a:t>Enter the </a:t>
            </a:r>
            <a:r>
              <a:rPr lang="en-US" sz="2800" dirty="0" smtClean="0"/>
              <a:t>number </a:t>
            </a:r>
            <a:r>
              <a:rPr lang="en-US" sz="2800" dirty="0"/>
              <a:t>of laps Bill should run on Friday so his total for the 5 days is exactly 4000 meters.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8813674"/>
                  </p:ext>
                </p:extLst>
              </p:nvPr>
            </p:nvGraphicFramePr>
            <p:xfrm>
              <a:off x="2971800" y="2743200"/>
              <a:ext cx="3048000" cy="22928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6400"/>
                    <a:gridCol w="1371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Day of Week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Laps Run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Monday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Tuesday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Wednesday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Thursday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8813674"/>
                  </p:ext>
                </p:extLst>
              </p:nvPr>
            </p:nvGraphicFramePr>
            <p:xfrm>
              <a:off x="2971800" y="2743200"/>
              <a:ext cx="3048000" cy="22928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6400"/>
                    <a:gridCol w="1371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Day of Week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Laps Run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787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Monday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2667" t="-84615" b="-314103"/>
                          </a:stretch>
                        </a:blipFill>
                      </a:tcPr>
                    </a:tc>
                  </a:tr>
                  <a:tr h="4793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Tuesday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2667" t="-182278" b="-210127"/>
                          </a:stretch>
                        </a:blipFill>
                      </a:tcPr>
                    </a:tc>
                  </a:tr>
                  <a:tr h="485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Wednesday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2667" t="-282278" b="-110127"/>
                          </a:stretch>
                        </a:blipFill>
                      </a:tcPr>
                    </a:tc>
                  </a:tr>
                  <a:tr h="4787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Thursday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2667" t="-382278" b="-1012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50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" y="1600200"/>
                <a:ext cx="8077200" cy="2425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Rubric:</a:t>
                </a:r>
              </a:p>
              <a:p>
                <a:r>
                  <a:rPr lang="en-US" sz="2800" dirty="0" smtClean="0"/>
                  <a:t>(</a:t>
                </a:r>
                <a:r>
                  <a:rPr lang="en-US" sz="2800" dirty="0"/>
                  <a:t>1 point) The student enters the correct number in the </a:t>
                </a:r>
                <a:r>
                  <a:rPr lang="en-US" sz="2800" dirty="0" smtClean="0"/>
                  <a:t>box.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/>
                  <a:t>	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8077200" cy="2425664"/>
              </a:xfrm>
              <a:prstGeom prst="rect">
                <a:avLst/>
              </a:prstGeom>
              <a:blipFill rotWithShape="1">
                <a:blip r:embed="rId3"/>
                <a:stretch>
                  <a:fillRect l="-1585" t="-2267" r="-1887" b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#8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58238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9886"/>
                <a:ext cx="8077200" cy="508331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A serving of hot chocolate requires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cup of milk.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800" dirty="0" smtClean="0"/>
                  <a:t>How many servings can Nina make with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7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cups of milk?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800" dirty="0" smtClean="0"/>
                  <a:t>Enter your answer in the response box.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9886"/>
                <a:ext cx="8077200" cy="5083314"/>
              </a:xfrm>
              <a:blipFill rotWithShape="1">
                <a:blip r:embed="rId3"/>
                <a:stretch>
                  <a:fillRect l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#9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2160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correct </a:t>
            </a:r>
            <a:r>
              <a:rPr lang="en-US" sz="2800" dirty="0" smtClean="0"/>
              <a:t>number of servings </a:t>
            </a:r>
            <a:r>
              <a:rPr lang="en-US" sz="2800" dirty="0"/>
              <a:t>in </a:t>
            </a:r>
            <a:r>
              <a:rPr lang="en-US" sz="2800" dirty="0" smtClean="0"/>
              <a:t>the response box.</a:t>
            </a:r>
          </a:p>
          <a:p>
            <a:endParaRPr lang="en-US" sz="2800" b="1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10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#9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11209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75" y="1735082"/>
            <a:ext cx="4343400" cy="348311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Tim makes 80 gallons of paint by mixing 48 gallons of green paint with 32 gallons of blue paint.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What part of every gallon is from green paint?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The model represents 1 gallon of mixed paint.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Select the bars to show how much of the gallon is from green paint. 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5328" y="1466879"/>
            <a:ext cx="3505200" cy="4019521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726630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88886"/>
                <a:ext cx="8077200" cy="508331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It takes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cup of water to fill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of a plastic container.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How much water, in cups, will the full container hold?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Enter your answer in the response box.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88886"/>
                <a:ext cx="8077200" cy="5083314"/>
              </a:xfrm>
              <a:blipFill rotWithShape="1">
                <a:blip r:embed="rId3"/>
                <a:stretch>
                  <a:fillRect l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</a:t>
            </a:r>
            <a:r>
              <a:rPr lang="en-US" sz="4000" b="1" dirty="0" smtClean="0"/>
              <a:t>10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16138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" y="1600200"/>
                <a:ext cx="8077200" cy="2463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Rubric:</a:t>
                </a:r>
              </a:p>
              <a:p>
                <a:r>
                  <a:rPr lang="en-US" sz="2800" dirty="0" smtClean="0"/>
                  <a:t>(</a:t>
                </a:r>
                <a:r>
                  <a:rPr lang="en-US" sz="2800" dirty="0"/>
                  <a:t>1 point) The student enters the correct </a:t>
                </a:r>
                <a:r>
                  <a:rPr lang="en-US" sz="2800" dirty="0" smtClean="0"/>
                  <a:t>number of cups </a:t>
                </a:r>
                <a:r>
                  <a:rPr lang="en-US" sz="2800" dirty="0"/>
                  <a:t>in </a:t>
                </a:r>
                <a:r>
                  <a:rPr lang="en-US" sz="2800" dirty="0" smtClean="0"/>
                  <a:t>the response box.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8077200" cy="2463303"/>
              </a:xfrm>
              <a:prstGeom prst="rect">
                <a:avLst/>
              </a:prstGeom>
              <a:blipFill rotWithShape="1">
                <a:blip r:embed="rId3"/>
                <a:stretch>
                  <a:fillRect l="-1585" t="-2228"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</a:t>
            </a:r>
            <a:r>
              <a:rPr lang="en-US" sz="3600" b="1" dirty="0" smtClean="0"/>
              <a:t>10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554577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886"/>
            <a:ext cx="5791200" cy="508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Sierra bought a bag of rice and some tomatoes. The corner of her receipt got torn. The torn receipt is shown.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Write an equation that can be solved to determine the cost, </a:t>
            </a:r>
            <a:r>
              <a:rPr lang="en-US" sz="2800" i="1" dirty="0" smtClean="0"/>
              <a:t>x</a:t>
            </a:r>
            <a:r>
              <a:rPr lang="en-US" sz="2800" dirty="0" smtClean="0"/>
              <a:t>, of the bag of rice.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Enter your equation in the response box. 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45573"/>
            <a:ext cx="27527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#11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77383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</a:t>
            </a:r>
            <a:r>
              <a:rPr lang="en-US" sz="2800" dirty="0" smtClean="0"/>
              <a:t>enters a correct equation in the response box. </a:t>
            </a:r>
          </a:p>
          <a:p>
            <a:endParaRPr lang="en-US" sz="2800" b="1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x + 3.87 + 0.47 = 7.23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#11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6764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886"/>
            <a:ext cx="8229600" cy="508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Perform the following calculations. You may use a calculator, but in some cases, mental calculations might be faster and more reliable.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b="1" i="1" dirty="0" smtClean="0"/>
              <a:t>Part A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1800" dirty="0" smtClean="0"/>
              <a:t>(1 – 1) + (2 – 2) + (3 – 3) + (4 – 4) + (5 – 5) + (6 – 6) + (7 – 7) + (8 – 8) + (9 – 9) + 10 = ?</a:t>
            </a:r>
          </a:p>
          <a:p>
            <a:pPr marL="0" indent="0">
              <a:buNone/>
            </a:pPr>
            <a:r>
              <a:rPr lang="en-US" sz="2200" dirty="0" smtClean="0"/>
              <a:t>Enter your answer in the first response box.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i="1" dirty="0" smtClean="0"/>
              <a:t>Part B</a:t>
            </a:r>
            <a:r>
              <a:rPr lang="en-US" sz="2200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987 x 654 = ?</a:t>
            </a:r>
          </a:p>
          <a:p>
            <a:pPr marL="0" indent="0">
              <a:buNone/>
            </a:pPr>
            <a:r>
              <a:rPr lang="en-US" sz="2200" dirty="0" smtClean="0"/>
              <a:t>Enter your answer in the second response box. </a:t>
            </a:r>
            <a:endParaRPr lang="en-US" sz="22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</a:t>
            </a:r>
            <a:r>
              <a:rPr lang="en-US" sz="4000" b="1" dirty="0" smtClean="0"/>
              <a:t>12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22743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</a:t>
            </a:r>
            <a:r>
              <a:rPr lang="en-US" sz="2800" dirty="0" smtClean="0"/>
              <a:t>correctly enters the correct values for both parts in the response boxes.  </a:t>
            </a:r>
          </a:p>
          <a:p>
            <a:endParaRPr lang="en-US" sz="2800" b="1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10; 645,498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</a:t>
            </a:r>
            <a:r>
              <a:rPr lang="en-US" sz="3600" b="1" dirty="0" smtClean="0"/>
              <a:t>12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16196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886"/>
            <a:ext cx="8153400" cy="508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 factory makes 12 </a:t>
            </a:r>
            <a:r>
              <a:rPr lang="en-US" sz="2800" dirty="0"/>
              <a:t>b</a:t>
            </a:r>
            <a:r>
              <a:rPr lang="en-US" sz="2800" dirty="0" smtClean="0"/>
              <a:t>ottles every 2 minutes. The factory makes bottles for 8 hours each work day.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Enter a whole number to represent the </a:t>
            </a:r>
            <a:r>
              <a:rPr lang="en-US" sz="2800" b="1" dirty="0" smtClean="0"/>
              <a:t>fewest</a:t>
            </a:r>
            <a:r>
              <a:rPr lang="en-US" sz="2800" dirty="0" smtClean="0"/>
              <a:t> number of work days the factory will need to make 28,000 bottles. </a:t>
            </a:r>
            <a:endParaRPr lang="en-US" sz="2800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</a:t>
            </a:r>
            <a:r>
              <a:rPr lang="en-US" sz="4000" b="1" dirty="0" smtClean="0"/>
              <a:t>13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92014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</a:t>
            </a:r>
            <a:r>
              <a:rPr lang="en-US" sz="2800" dirty="0" smtClean="0"/>
              <a:t>The student enters the correct least number of days in the response box. </a:t>
            </a:r>
          </a:p>
          <a:p>
            <a:endParaRPr lang="en-US" sz="2800" b="1" dirty="0"/>
          </a:p>
          <a:p>
            <a:r>
              <a:rPr lang="en-US" sz="2800" b="1" dirty="0" smtClean="0"/>
              <a:t>Answer</a:t>
            </a:r>
            <a:r>
              <a:rPr lang="en-US" sz="2800" b="1" smtClean="0"/>
              <a:t>: </a:t>
            </a:r>
            <a:r>
              <a:rPr lang="en-US" sz="2800" smtClean="0"/>
              <a:t>10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/>
              <a:t>#</a:t>
            </a:r>
            <a:r>
              <a:rPr lang="en-US" sz="3600" b="1" smtClean="0"/>
              <a:t>13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83216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19200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/>
              <a:t>(1 point) The student clicks on the model up to 0.6 gallon</a:t>
            </a:r>
            <a:r>
              <a:rPr lang="en-US" sz="2800" dirty="0" smtClean="0"/>
              <a:t>.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#1 Answer</a:t>
            </a:r>
          </a:p>
        </p:txBody>
      </p:sp>
    </p:spTree>
    <p:extLst>
      <p:ext uri="{BB962C8B-B14F-4D97-AF65-F5344CB8AC3E}">
        <p14:creationId xmlns:p14="http://schemas.microsoft.com/office/powerpoint/2010/main" val="419541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l="42259" t="38333" r="27778" b="37222"/>
          <a:stretch/>
        </p:blipFill>
        <p:spPr>
          <a:xfrm>
            <a:off x="4594860" y="2660436"/>
            <a:ext cx="3749040" cy="19115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86" y="1219200"/>
            <a:ext cx="80010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Cube-shaped boxes will be loaded into the cargo hold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of </a:t>
            </a:r>
            <a:r>
              <a:rPr lang="en-US" sz="2400" dirty="0"/>
              <a:t>a truck.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edges of each box measure 2.5 feet.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cargo hold of the truck is in the shape of a rectangular prism.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dimensions of the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cargo </a:t>
            </a:r>
            <a:r>
              <a:rPr lang="en-US" sz="2400" dirty="0"/>
              <a:t>hold are 7.5 feet </a:t>
            </a:r>
            <a:r>
              <a:rPr lang="en-US" sz="2400" dirty="0" smtClean="0"/>
              <a:t>by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15.0 </a:t>
            </a:r>
            <a:r>
              <a:rPr lang="en-US" sz="2400" dirty="0"/>
              <a:t>feet by 7.5 feet.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What is the volume, in cubic feet, of the cargo hold of the truck? Enter your answer in the first response box.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How many boxes will it take to completely fill the cargo hold of the truck? Enter your answer in the second response box. 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922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78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/>
              <a:t>(2 points) The student correctly determines the volume and the number of 2.5 x 2.5 x 2.5 boxes the truck can </a:t>
            </a:r>
            <a:r>
              <a:rPr lang="en-US" sz="2800" dirty="0" smtClean="0"/>
              <a:t>hold. Two </a:t>
            </a:r>
            <a:r>
              <a:rPr lang="en-US" sz="2800" dirty="0"/>
              <a:t>response boxes are needed. </a:t>
            </a:r>
          </a:p>
          <a:p>
            <a:r>
              <a:rPr lang="en-US" sz="2800" dirty="0"/>
              <a:t>(1 point) The student correctly answers either the volume or the number of boxes, but not both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843.75, 54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#2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5793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/>
          <a:srcRect l="66667" t="48094" r="11905" b="30953"/>
          <a:stretch/>
        </p:blipFill>
        <p:spPr>
          <a:xfrm>
            <a:off x="4376057" y="3429000"/>
            <a:ext cx="4297680" cy="26263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4038600" cy="48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It takes Shaun 90 minutes to complete a 15 mile race. </a:t>
            </a:r>
            <a:r>
              <a:rPr lang="en-US" sz="2800" dirty="0" smtClean="0"/>
              <a:t>The </a:t>
            </a:r>
            <a:r>
              <a:rPr lang="en-US" sz="2800" dirty="0"/>
              <a:t>route, with four checkpoints (labeled A, B, C, and D), is shown. </a:t>
            </a:r>
            <a:r>
              <a:rPr lang="en-US" sz="2800" dirty="0" smtClean="0"/>
              <a:t>Assume </a:t>
            </a:r>
            <a:r>
              <a:rPr lang="en-US" sz="2800" dirty="0"/>
              <a:t>Shaun runs at a constant rate during the race. </a:t>
            </a:r>
            <a:r>
              <a:rPr lang="en-US" sz="2800" dirty="0" smtClean="0"/>
              <a:t>Complete </a:t>
            </a:r>
            <a:r>
              <a:rPr lang="en-US" sz="2800" dirty="0"/>
              <a:t>the table to show Shaun’s time, in minutes, and distance, in miles, at each </a:t>
            </a:r>
            <a:r>
              <a:rPr lang="en-US" sz="2800" dirty="0" smtClean="0"/>
              <a:t>checkpoint.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1371600"/>
            <a:ext cx="484444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8313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/>
              <a:t>(2 points) The student correctly </a:t>
            </a:r>
            <a:r>
              <a:rPr lang="en-US" sz="2800" dirty="0" smtClean="0"/>
              <a:t>enters </a:t>
            </a:r>
            <a:r>
              <a:rPr lang="en-US" sz="2800" dirty="0"/>
              <a:t>all four missing </a:t>
            </a:r>
            <a:r>
              <a:rPr lang="en-US" sz="2800" dirty="0" smtClean="0"/>
              <a:t>values in the table.</a:t>
            </a:r>
            <a:endParaRPr lang="en-US" sz="2800" dirty="0"/>
          </a:p>
          <a:p>
            <a:r>
              <a:rPr lang="en-US" sz="2800" dirty="0"/>
              <a:t>(1 point) The student correctly determines both minutes </a:t>
            </a:r>
            <a:r>
              <a:rPr lang="en-US" sz="2800" dirty="0" smtClean="0"/>
              <a:t>or </a:t>
            </a:r>
            <a:r>
              <a:rPr lang="en-US" sz="2800" dirty="0"/>
              <a:t>both miles </a:t>
            </a:r>
            <a:r>
              <a:rPr lang="en-US" sz="2800" dirty="0" smtClean="0"/>
              <a:t>or </a:t>
            </a:r>
            <a:r>
              <a:rPr lang="en-US" sz="2800" dirty="0"/>
              <a:t>three out of four values correct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endParaRPr lang="en-US" sz="2800" b="1" dirty="0"/>
          </a:p>
          <a:p>
            <a:r>
              <a:rPr lang="en-US" sz="2800" dirty="0" smtClean="0"/>
              <a:t>Minutes: 18, 51</a:t>
            </a:r>
          </a:p>
          <a:p>
            <a:r>
              <a:rPr lang="en-US" sz="2800" dirty="0" smtClean="0"/>
              <a:t>Miles: 5, 12.5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#3 </a:t>
            </a:r>
            <a:r>
              <a:rPr lang="en-US" sz="3600" b="1" dirty="0"/>
              <a:t>Answer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8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Katie and Becca each bought a new book for $50.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Katie sold her book to the used bookstore for 25% less than the original price.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Becca sold her book to the used bookstore for 40% less than the original price.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Enter how much more money, in dollars, Katie received for her book than Becca received for her book.</a:t>
            </a:r>
            <a:endParaRPr lang="en-US" sz="2800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2720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1295400"/>
                <a:ext cx="8686800" cy="2463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Rubric:</a:t>
                </a:r>
                <a:endParaRPr lang="en-US" sz="2800" dirty="0"/>
              </a:p>
              <a:p>
                <a:r>
                  <a:rPr lang="en-US" sz="2800" dirty="0"/>
                  <a:t>(1 point) The student </a:t>
                </a:r>
                <a:r>
                  <a:rPr lang="en-US" sz="2800" dirty="0" smtClean="0"/>
                  <a:t>enters the correct difference in the response box.</a:t>
                </a:r>
              </a:p>
              <a:p>
                <a:endParaRPr lang="en-US" sz="2800" dirty="0"/>
              </a:p>
              <a:p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7.50 or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7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686800" cy="2463303"/>
              </a:xfrm>
              <a:prstGeom prst="rect">
                <a:avLst/>
              </a:prstGeom>
              <a:blipFill rotWithShape="1">
                <a:blip r:embed="rId3"/>
                <a:stretch>
                  <a:fillRect l="-1404" t="-2228"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#4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85600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1274</Words>
  <Application>Microsoft Office PowerPoint</Application>
  <PresentationFormat>On-screen Show (4:3)</PresentationFormat>
  <Paragraphs>190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SBAC Samples</dc:title>
  <dc:creator>Shannon McCaw</dc:creator>
  <cp:lastModifiedBy>Shannon</cp:lastModifiedBy>
  <cp:revision>43</cp:revision>
  <dcterms:created xsi:type="dcterms:W3CDTF">2014-11-05T17:36:58Z</dcterms:created>
  <dcterms:modified xsi:type="dcterms:W3CDTF">2015-11-15T00:16:00Z</dcterms:modified>
</cp:coreProperties>
</file>