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60" r:id="rId4"/>
    <p:sldId id="259" r:id="rId5"/>
    <p:sldId id="258" r:id="rId6"/>
    <p:sldId id="289" r:id="rId7"/>
    <p:sldId id="290" r:id="rId8"/>
    <p:sldId id="295" r:id="rId9"/>
    <p:sldId id="296" r:id="rId10"/>
    <p:sldId id="297" r:id="rId11"/>
    <p:sldId id="298" r:id="rId12"/>
    <p:sldId id="313" r:id="rId13"/>
    <p:sldId id="314" r:id="rId14"/>
    <p:sldId id="315" r:id="rId15"/>
    <p:sldId id="316" r:id="rId16"/>
    <p:sldId id="317" r:id="rId17"/>
    <p:sldId id="318" r:id="rId18"/>
    <p:sldId id="319" r:id="rId19"/>
    <p:sldId id="320" r:id="rId20"/>
    <p:sldId id="321" r:id="rId21"/>
    <p:sldId id="322" r:id="rId22"/>
    <p:sldId id="324" r:id="rId23"/>
    <p:sldId id="325" r:id="rId24"/>
    <p:sldId id="326" r:id="rId25"/>
    <p:sldId id="327" r:id="rId26"/>
    <p:sldId id="328" r:id="rId27"/>
    <p:sldId id="32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50" autoAdjust="0"/>
    <p:restoredTop sz="88984" autoAdjust="0"/>
  </p:normalViewPr>
  <p:slideViewPr>
    <p:cSldViewPr>
      <p:cViewPr>
        <p:scale>
          <a:sx n="72" d="100"/>
          <a:sy n="72" d="100"/>
        </p:scale>
        <p:origin x="-2028"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11/14/2015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2526023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141518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1775862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3570137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412741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14</a:t>
            </a:fld>
            <a:endParaRPr lang="en-US"/>
          </a:p>
        </p:txBody>
      </p:sp>
    </p:spTree>
    <p:extLst>
      <p:ext uri="{BB962C8B-B14F-4D97-AF65-F5344CB8AC3E}">
        <p14:creationId xmlns:p14="http://schemas.microsoft.com/office/powerpoint/2010/main" val="2451219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15</a:t>
            </a:fld>
            <a:endParaRPr lang="en-US"/>
          </a:p>
        </p:txBody>
      </p:sp>
    </p:spTree>
    <p:extLst>
      <p:ext uri="{BB962C8B-B14F-4D97-AF65-F5344CB8AC3E}">
        <p14:creationId xmlns:p14="http://schemas.microsoft.com/office/powerpoint/2010/main" val="1243993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16</a:t>
            </a:fld>
            <a:endParaRPr lang="en-US"/>
          </a:p>
        </p:txBody>
      </p:sp>
    </p:spTree>
    <p:extLst>
      <p:ext uri="{BB962C8B-B14F-4D97-AF65-F5344CB8AC3E}">
        <p14:creationId xmlns:p14="http://schemas.microsoft.com/office/powerpoint/2010/main" val="763107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17</a:t>
            </a:fld>
            <a:endParaRPr lang="en-US"/>
          </a:p>
        </p:txBody>
      </p:sp>
    </p:spTree>
    <p:extLst>
      <p:ext uri="{BB962C8B-B14F-4D97-AF65-F5344CB8AC3E}">
        <p14:creationId xmlns:p14="http://schemas.microsoft.com/office/powerpoint/2010/main" val="3933158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18</a:t>
            </a:fld>
            <a:endParaRPr lang="en-US"/>
          </a:p>
        </p:txBody>
      </p:sp>
    </p:spTree>
    <p:extLst>
      <p:ext uri="{BB962C8B-B14F-4D97-AF65-F5344CB8AC3E}">
        <p14:creationId xmlns:p14="http://schemas.microsoft.com/office/powerpoint/2010/main" val="2765098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19</a:t>
            </a:fld>
            <a:endParaRPr lang="en-US"/>
          </a:p>
        </p:txBody>
      </p:sp>
    </p:spTree>
    <p:extLst>
      <p:ext uri="{BB962C8B-B14F-4D97-AF65-F5344CB8AC3E}">
        <p14:creationId xmlns:p14="http://schemas.microsoft.com/office/powerpoint/2010/main" val="113981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1397169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20</a:t>
            </a:fld>
            <a:endParaRPr lang="en-US"/>
          </a:p>
        </p:txBody>
      </p:sp>
    </p:spTree>
    <p:extLst>
      <p:ext uri="{BB962C8B-B14F-4D97-AF65-F5344CB8AC3E}">
        <p14:creationId xmlns:p14="http://schemas.microsoft.com/office/powerpoint/2010/main" val="589587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21</a:t>
            </a:fld>
            <a:endParaRPr lang="en-US"/>
          </a:p>
        </p:txBody>
      </p:sp>
    </p:spTree>
    <p:extLst>
      <p:ext uri="{BB962C8B-B14F-4D97-AF65-F5344CB8AC3E}">
        <p14:creationId xmlns:p14="http://schemas.microsoft.com/office/powerpoint/2010/main" val="1883371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22</a:t>
            </a:fld>
            <a:endParaRPr lang="en-US"/>
          </a:p>
        </p:txBody>
      </p:sp>
    </p:spTree>
    <p:extLst>
      <p:ext uri="{BB962C8B-B14F-4D97-AF65-F5344CB8AC3E}">
        <p14:creationId xmlns:p14="http://schemas.microsoft.com/office/powerpoint/2010/main" val="2743562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23</a:t>
            </a:fld>
            <a:endParaRPr lang="en-US"/>
          </a:p>
        </p:txBody>
      </p:sp>
    </p:spTree>
    <p:extLst>
      <p:ext uri="{BB962C8B-B14F-4D97-AF65-F5344CB8AC3E}">
        <p14:creationId xmlns:p14="http://schemas.microsoft.com/office/powerpoint/2010/main" val="896988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24</a:t>
            </a:fld>
            <a:endParaRPr lang="en-US"/>
          </a:p>
        </p:txBody>
      </p:sp>
    </p:spTree>
    <p:extLst>
      <p:ext uri="{BB962C8B-B14F-4D97-AF65-F5344CB8AC3E}">
        <p14:creationId xmlns:p14="http://schemas.microsoft.com/office/powerpoint/2010/main" val="537126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25</a:t>
            </a:fld>
            <a:endParaRPr lang="en-US"/>
          </a:p>
        </p:txBody>
      </p:sp>
    </p:spTree>
    <p:extLst>
      <p:ext uri="{BB962C8B-B14F-4D97-AF65-F5344CB8AC3E}">
        <p14:creationId xmlns:p14="http://schemas.microsoft.com/office/powerpoint/2010/main" val="5568887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26</a:t>
            </a:fld>
            <a:endParaRPr lang="en-US"/>
          </a:p>
        </p:txBody>
      </p:sp>
    </p:spTree>
    <p:extLst>
      <p:ext uri="{BB962C8B-B14F-4D97-AF65-F5344CB8AC3E}">
        <p14:creationId xmlns:p14="http://schemas.microsoft.com/office/powerpoint/2010/main" val="3162833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27</a:t>
            </a:fld>
            <a:endParaRPr lang="en-US"/>
          </a:p>
        </p:txBody>
      </p:sp>
    </p:spTree>
    <p:extLst>
      <p:ext uri="{BB962C8B-B14F-4D97-AF65-F5344CB8AC3E}">
        <p14:creationId xmlns:p14="http://schemas.microsoft.com/office/powerpoint/2010/main" val="980936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2122025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1131369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1706467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1643953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951589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1498077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289490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5 - Claim </a:t>
            </a:r>
            <a:r>
              <a:rPr lang="en-US" sz="2400" b="1" dirty="0" smtClean="0">
                <a:ln w="11430"/>
                <a:solidFill>
                  <a:srgbClr val="FF0000"/>
                </a:solidFill>
                <a:latin typeface="+mj-lt"/>
                <a:cs typeface="Arial" charset="0"/>
              </a:rPr>
              <a:t>4</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notesSlide" Target="../notesSlides/notesSlide24.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1.bin"/><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8813" y="6073775"/>
            <a:ext cx="8104187" cy="784225"/>
          </a:xfrm>
          <a:prstGeom prst="rect">
            <a:avLst/>
          </a:prstGeom>
          <a:noFill/>
        </p:spPr>
        <p:txBody>
          <a:bodyPr wrap="none">
            <a:spAutoFit/>
          </a:body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7" name="Picture 8" descr="Smc logo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2286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838200" y="22828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Claim 4</a:t>
            </a:r>
            <a:br>
              <a:rPr lang="en-US" altLang="en-US" sz="4000" b="1" dirty="0" smtClean="0"/>
            </a:br>
            <a:r>
              <a:rPr lang="en-US" altLang="en-US" sz="4000" b="1" dirty="0" smtClean="0"/>
              <a:t>Smarter Balanced Sample Items</a:t>
            </a:r>
            <a:br>
              <a:rPr lang="en-US" altLang="en-US" sz="4000" b="1" dirty="0" smtClean="0"/>
            </a:br>
            <a:r>
              <a:rPr lang="en-US" altLang="en-US" sz="4000" b="1" dirty="0" smtClean="0"/>
              <a:t>Grade 5</a:t>
            </a:r>
          </a:p>
        </p:txBody>
      </p:sp>
      <p:sp>
        <p:nvSpPr>
          <p:cNvPr id="5" name="Rectangle 4"/>
          <p:cNvSpPr/>
          <p:nvPr/>
        </p:nvSpPr>
        <p:spPr>
          <a:xfrm>
            <a:off x="1813328" y="4382869"/>
            <a:ext cx="6109173" cy="707886"/>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b="1" dirty="0">
                <a:solidFill>
                  <a:srgbClr val="FF0000"/>
                </a:solidFill>
                <a:latin typeface="+mj-lt"/>
              </a:rPr>
              <a:t>Modeling and Data Analysis</a:t>
            </a:r>
            <a:endParaRPr lang="en-US" sz="4000" dirty="0">
              <a:solidFill>
                <a:srgbClr val="FF0000"/>
              </a:solidFill>
              <a:latin typeface="+mj-lt"/>
            </a:endParaRPr>
          </a:p>
        </p:txBody>
      </p:sp>
      <p:sp>
        <p:nvSpPr>
          <p:cNvPr id="9" name="Rounded Rectangle 8"/>
          <p:cNvSpPr/>
          <p:nvPr/>
        </p:nvSpPr>
        <p:spPr>
          <a:xfrm>
            <a:off x="76200" y="38100"/>
            <a:ext cx="22860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458200" cy="4800600"/>
          </a:xfrm>
        </p:spPr>
        <p:txBody>
          <a:bodyPr>
            <a:noAutofit/>
          </a:bodyPr>
          <a:lstStyle/>
          <a:p>
            <a:pPr marL="0" indent="0">
              <a:spcBef>
                <a:spcPts val="0"/>
              </a:spcBef>
              <a:buNone/>
            </a:pPr>
            <a:r>
              <a:rPr lang="en-US" sz="2800" dirty="0"/>
              <a:t>Gabi measures </a:t>
            </a:r>
            <a:r>
              <a:rPr lang="en-US" sz="2800" dirty="0" smtClean="0"/>
              <a:t>the amount </a:t>
            </a:r>
            <a:r>
              <a:rPr lang="en-US" sz="2800" dirty="0"/>
              <a:t>of water, in liters, in </a:t>
            </a:r>
            <a:endParaRPr lang="en-US" sz="2800" dirty="0" smtClean="0"/>
          </a:p>
          <a:p>
            <a:pPr marL="0" indent="0">
              <a:spcBef>
                <a:spcPts val="0"/>
              </a:spcBef>
              <a:buNone/>
            </a:pPr>
            <a:r>
              <a:rPr lang="en-US" sz="2800" dirty="0" smtClean="0"/>
              <a:t>5 identical </a:t>
            </a:r>
            <a:r>
              <a:rPr lang="en-US" sz="2800" dirty="0"/>
              <a:t>jars</a:t>
            </a:r>
            <a:r>
              <a:rPr lang="en-US" sz="2800" dirty="0" smtClean="0"/>
              <a:t>.</a:t>
            </a:r>
            <a:endParaRPr lang="en-US" sz="2800" dirty="0"/>
          </a:p>
          <a:p>
            <a:pPr marL="0" indent="0">
              <a:spcBef>
                <a:spcPts val="0"/>
              </a:spcBef>
              <a:buNone/>
            </a:pPr>
            <a:endParaRPr lang="en-US" sz="2800" dirty="0" smtClean="0"/>
          </a:p>
          <a:p>
            <a:pPr marL="0" indent="0">
              <a:spcBef>
                <a:spcPts val="0"/>
              </a:spcBef>
              <a:buNone/>
            </a:pPr>
            <a:endParaRPr lang="en-US" sz="2800" dirty="0"/>
          </a:p>
          <a:p>
            <a:pPr marL="0" indent="0">
              <a:spcBef>
                <a:spcPts val="0"/>
              </a:spcBef>
              <a:buNone/>
            </a:pPr>
            <a:endParaRPr lang="en-US" sz="2800" dirty="0" smtClean="0"/>
          </a:p>
          <a:p>
            <a:pPr marL="0" indent="0">
              <a:spcBef>
                <a:spcPts val="0"/>
              </a:spcBef>
              <a:buNone/>
            </a:pPr>
            <a:endParaRPr lang="en-US" sz="2800" dirty="0"/>
          </a:p>
          <a:p>
            <a:pPr marL="0" indent="0">
              <a:spcBef>
                <a:spcPts val="0"/>
              </a:spcBef>
              <a:buNone/>
            </a:pPr>
            <a:endParaRPr lang="en-US" sz="2800" dirty="0"/>
          </a:p>
          <a:p>
            <a:pPr marL="0" indent="0">
              <a:spcBef>
                <a:spcPts val="0"/>
              </a:spcBef>
              <a:buNone/>
            </a:pPr>
            <a:r>
              <a:rPr lang="en-US" sz="2800" dirty="0"/>
              <a:t>Gabi combines all of the water and then </a:t>
            </a:r>
            <a:r>
              <a:rPr lang="en-US" sz="2800" dirty="0" smtClean="0"/>
              <a:t>divides it </a:t>
            </a:r>
            <a:r>
              <a:rPr lang="en-US" sz="2800" dirty="0"/>
              <a:t>equally into the </a:t>
            </a:r>
            <a:r>
              <a:rPr lang="en-US" sz="2800" dirty="0" smtClean="0"/>
              <a:t>5 jars</a:t>
            </a:r>
            <a:r>
              <a:rPr lang="en-US" sz="2800" dirty="0"/>
              <a:t>. How much water, in liters, does she put in each </a:t>
            </a:r>
            <a:r>
              <a:rPr lang="en-US" sz="2800" dirty="0" smtClean="0"/>
              <a:t>jar? Enter </a:t>
            </a:r>
            <a:r>
              <a:rPr lang="en-US" sz="2800" dirty="0"/>
              <a:t>your answer in the response box</a:t>
            </a:r>
            <a:r>
              <a:rPr lang="en-US" sz="2800" dirty="0" smtClean="0"/>
              <a:t>.</a:t>
            </a:r>
            <a:endParaRPr lang="en-US" sz="2800" dirty="0"/>
          </a:p>
        </p:txBody>
      </p:sp>
      <p:pic>
        <p:nvPicPr>
          <p:cNvPr id="4" name="Picture 3"/>
          <p:cNvPicPr>
            <a:picLocks noChangeAspect="1"/>
          </p:cNvPicPr>
          <p:nvPr/>
        </p:nvPicPr>
        <p:blipFill>
          <a:blip r:embed="rId3" cstate="print"/>
          <a:stretch>
            <a:fillRect/>
          </a:stretch>
        </p:blipFill>
        <p:spPr>
          <a:xfrm>
            <a:off x="1828800" y="1828800"/>
            <a:ext cx="5334001" cy="2060640"/>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spTree>
    <p:extLst>
      <p:ext uri="{BB962C8B-B14F-4D97-AF65-F5344CB8AC3E}">
        <p14:creationId xmlns:p14="http://schemas.microsoft.com/office/powerpoint/2010/main" val="67219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33400" y="990600"/>
                <a:ext cx="8077200" cy="2427844"/>
              </a:xfrm>
              <a:prstGeom prst="rect">
                <a:avLst/>
              </a:prstGeom>
            </p:spPr>
            <p:txBody>
              <a:bodyPr wrap="square">
                <a:spAutoFit/>
              </a:bodyPr>
              <a:lstStyle/>
              <a:p>
                <a:r>
                  <a:rPr lang="en-US" sz="2800" b="1" dirty="0" smtClean="0"/>
                  <a:t>Rubric:</a:t>
                </a:r>
              </a:p>
              <a:p>
                <a:r>
                  <a:rPr lang="en-US" sz="2800" dirty="0" smtClean="0"/>
                  <a:t>(</a:t>
                </a:r>
                <a:r>
                  <a:rPr lang="en-US" sz="2800" dirty="0"/>
                  <a:t>1 point) </a:t>
                </a:r>
                <a:r>
                  <a:rPr lang="en-US" sz="2800" dirty="0" smtClean="0"/>
                  <a:t>The </a:t>
                </a:r>
                <a:r>
                  <a:rPr lang="en-US" sz="2800" dirty="0"/>
                  <a:t>student correctly uses the data from a line plot to find a </a:t>
                </a:r>
                <a:r>
                  <a:rPr lang="en-US" sz="2800" dirty="0" smtClean="0"/>
                  <a:t>quotient.</a:t>
                </a:r>
              </a:p>
              <a:p>
                <a:endParaRPr lang="en-US" sz="2800" dirty="0"/>
              </a:p>
              <a:p>
                <a:r>
                  <a:rPr lang="en-US" sz="2800" b="1" dirty="0" smtClean="0"/>
                  <a:t>Answer: </a:t>
                </a:r>
                <a14:m>
                  <m:oMath xmlns:m="http://schemas.openxmlformats.org/officeDocument/2006/math">
                    <m:f>
                      <m:fPr>
                        <m:ctrlPr>
                          <a:rPr lang="en-US" sz="2800" i="1" smtClean="0">
                            <a:latin typeface="Cambria Math"/>
                          </a:rPr>
                        </m:ctrlPr>
                      </m:fPr>
                      <m:num>
                        <m:r>
                          <a:rPr lang="en-US" sz="2800" b="0" i="1" smtClean="0">
                            <a:latin typeface="Cambria Math" panose="02040503050406030204" pitchFamily="18" charset="0"/>
                          </a:rPr>
                          <m:t>9</m:t>
                        </m:r>
                      </m:num>
                      <m:den>
                        <m:r>
                          <a:rPr lang="en-US" sz="2800" b="0" i="1" smtClean="0">
                            <a:latin typeface="Cambria Math" panose="02040503050406030204" pitchFamily="18" charset="0"/>
                          </a:rPr>
                          <m:t>10</m:t>
                        </m:r>
                      </m:den>
                    </m:f>
                  </m:oMath>
                </a14:m>
                <a:r>
                  <a:rPr lang="en-US" sz="2800" dirty="0"/>
                  <a:t>	</a:t>
                </a:r>
              </a:p>
            </p:txBody>
          </p:sp>
        </mc:Choice>
        <mc:Fallback xmlns="">
          <p:sp>
            <p:nvSpPr>
              <p:cNvPr id="2" name="Rectangle 1"/>
              <p:cNvSpPr>
                <a:spLocks noRot="1" noChangeAspect="1" noMove="1" noResize="1" noEditPoints="1" noAdjustHandles="1" noChangeArrowheads="1" noChangeShapeType="1" noTextEdit="1"/>
              </p:cNvSpPr>
              <p:nvPr/>
            </p:nvSpPr>
            <p:spPr>
              <a:xfrm>
                <a:off x="533400" y="990600"/>
                <a:ext cx="8077200" cy="2427844"/>
              </a:xfrm>
              <a:prstGeom prst="rect">
                <a:avLst/>
              </a:prstGeom>
              <a:blipFill rotWithShape="1">
                <a:blip r:embed="rId3"/>
                <a:stretch>
                  <a:fillRect l="-1585" t="-2261" b="-2513"/>
                </a:stretch>
              </a:blipFill>
            </p:spPr>
            <p:txBody>
              <a:bodyPr/>
              <a:lstStyle/>
              <a:p>
                <a:r>
                  <a:rPr lang="en-US">
                    <a:noFill/>
                  </a:rPr>
                  <a:t> </a:t>
                </a:r>
              </a:p>
            </p:txBody>
          </p:sp>
        </mc:Fallback>
      </mc:AlternateContent>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#5 </a:t>
            </a:r>
            <a:r>
              <a:rPr lang="en-US" sz="3600" b="1" dirty="0"/>
              <a:t>Answer</a:t>
            </a:r>
          </a:p>
        </p:txBody>
      </p:sp>
    </p:spTree>
    <p:extLst>
      <p:ext uri="{BB962C8B-B14F-4D97-AF65-F5344CB8AC3E}">
        <p14:creationId xmlns:p14="http://schemas.microsoft.com/office/powerpoint/2010/main" val="206008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524000"/>
                <a:ext cx="8153400" cy="3179279"/>
              </a:xfrm>
            </p:spPr>
            <p:txBody>
              <a:bodyPr>
                <a:noAutofit/>
              </a:bodyPr>
              <a:lstStyle/>
              <a:p>
                <a:pPr marL="0" indent="0">
                  <a:spcBef>
                    <a:spcPts val="0"/>
                  </a:spcBef>
                  <a:buNone/>
                </a:pPr>
                <a:r>
                  <a:rPr lang="en-US" sz="2800" dirty="0" smtClean="0"/>
                  <a:t>Adam is making muffins and cookies. He uses 3</a:t>
                </a:r>
                <a14:m>
                  <m:oMath xmlns:m="http://schemas.openxmlformats.org/officeDocument/2006/math">
                    <m:f>
                      <m:fPr>
                        <m:ctrlPr>
                          <a:rPr lang="en-US" sz="2800" i="1" smtClean="0">
                            <a:latin typeface="Cambria Math"/>
                          </a:rPr>
                        </m:ctrlPr>
                      </m:fPr>
                      <m:num>
                        <m:r>
                          <a:rPr lang="en-US" sz="2800" b="0" i="1" smtClean="0">
                            <a:latin typeface="Cambria Math"/>
                          </a:rPr>
                          <m:t>1</m:t>
                        </m:r>
                      </m:num>
                      <m:den>
                        <m:r>
                          <a:rPr lang="en-US" sz="2800" b="0" i="1" smtClean="0">
                            <a:latin typeface="Cambria Math"/>
                          </a:rPr>
                          <m:t>2</m:t>
                        </m:r>
                      </m:den>
                    </m:f>
                  </m:oMath>
                </a14:m>
                <a:r>
                  <a:rPr lang="en-US" sz="2800" dirty="0" smtClean="0"/>
                  <a:t> cups </a:t>
                </a:r>
                <a:r>
                  <a:rPr lang="en-US" sz="2800" dirty="0"/>
                  <a:t>of flour to make muffins and </a:t>
                </a:r>
                <a:r>
                  <a:rPr lang="en-US" sz="2800" dirty="0" smtClean="0"/>
                  <a:t>2</a:t>
                </a:r>
                <a14:m>
                  <m:oMath xmlns:m="http://schemas.openxmlformats.org/officeDocument/2006/math">
                    <m:f>
                      <m:fPr>
                        <m:ctrlPr>
                          <a:rPr lang="en-US" sz="2800" i="1">
                            <a:latin typeface="Cambria Math"/>
                          </a:rPr>
                        </m:ctrlPr>
                      </m:fPr>
                      <m:num>
                        <m:r>
                          <a:rPr lang="en-US" sz="2800" i="1">
                            <a:latin typeface="Cambria Math"/>
                          </a:rPr>
                          <m:t>1</m:t>
                        </m:r>
                      </m:num>
                      <m:den>
                        <m:r>
                          <a:rPr lang="en-US" sz="2800" b="0" i="1" smtClean="0">
                            <a:latin typeface="Cambria Math"/>
                          </a:rPr>
                          <m:t>4</m:t>
                        </m:r>
                      </m:den>
                    </m:f>
                  </m:oMath>
                </a14:m>
                <a:r>
                  <a:rPr lang="en-US" sz="2800" dirty="0" smtClean="0"/>
                  <a:t> cups </a:t>
                </a:r>
                <a:r>
                  <a:rPr lang="en-US" sz="2800" dirty="0"/>
                  <a:t>of flour to make cookies. </a:t>
                </a:r>
                <a:r>
                  <a:rPr lang="en-US" sz="2800" dirty="0" smtClean="0"/>
                  <a:t>In </a:t>
                </a:r>
                <a:r>
                  <a:rPr lang="en-US" sz="2800" dirty="0"/>
                  <a:t>the first box, enter an equation that can be used to find the total number of cups of flour, </a:t>
                </a:r>
                <a:r>
                  <a:rPr lang="en-US" sz="2800" i="1" dirty="0"/>
                  <a:t>f</a:t>
                </a:r>
                <a:r>
                  <a:rPr lang="en-US" sz="2800" dirty="0"/>
                  <a:t>, Adam uses. </a:t>
                </a:r>
                <a:r>
                  <a:rPr lang="en-US" sz="2800" dirty="0" smtClean="0"/>
                  <a:t>In </a:t>
                </a:r>
                <a:r>
                  <a:rPr lang="en-US" sz="2800" dirty="0"/>
                  <a:t>the second box, enter the total number of cups of flour that Adam uses.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524000"/>
                <a:ext cx="8153400" cy="3179279"/>
              </a:xfrm>
              <a:blipFill rotWithShape="0">
                <a:blip r:embed="rId3" cstate="print"/>
                <a:stretch>
                  <a:fillRect l="-1571" r="-374" b="-575"/>
                </a:stretch>
              </a:blipFill>
            </p:spPr>
            <p:txBody>
              <a:bodyPr/>
              <a:lstStyle/>
              <a:p>
                <a:r>
                  <a:rPr lang="en-US">
                    <a:noFill/>
                  </a:rPr>
                  <a:t> </a:t>
                </a:r>
              </a:p>
            </p:txBody>
          </p:sp>
        </mc:Fallback>
      </mc:AlternateContent>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#6</a:t>
            </a:r>
            <a:endParaRPr lang="en-US" sz="4000" b="1" dirty="0"/>
          </a:p>
        </p:txBody>
      </p:sp>
    </p:spTree>
    <p:extLst>
      <p:ext uri="{BB962C8B-B14F-4D97-AF65-F5344CB8AC3E}">
        <p14:creationId xmlns:p14="http://schemas.microsoft.com/office/powerpoint/2010/main" val="3604892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33400" y="1219200"/>
                <a:ext cx="8077200" cy="3717813"/>
              </a:xfrm>
              <a:prstGeom prst="rect">
                <a:avLst/>
              </a:prstGeom>
            </p:spPr>
            <p:txBody>
              <a:bodyPr wrap="square">
                <a:spAutoFit/>
              </a:bodyPr>
              <a:lstStyle/>
              <a:p>
                <a:r>
                  <a:rPr lang="en-US" sz="2800" b="1" dirty="0" smtClean="0"/>
                  <a:t>Rubric:</a:t>
                </a:r>
              </a:p>
              <a:p>
                <a:r>
                  <a:rPr lang="en-US" sz="2800" dirty="0"/>
                  <a:t>(2 points) The student correctly enters an equation to solve the problem </a:t>
                </a:r>
                <a:r>
                  <a:rPr lang="en-US" sz="2800" dirty="0" smtClean="0"/>
                  <a:t>and </a:t>
                </a:r>
                <a:r>
                  <a:rPr lang="en-US" sz="2800" dirty="0"/>
                  <a:t>correctly enters a </a:t>
                </a:r>
                <a:r>
                  <a:rPr lang="en-US" sz="2800" dirty="0" smtClean="0"/>
                  <a:t>solution.</a:t>
                </a:r>
              </a:p>
              <a:p>
                <a:r>
                  <a:rPr lang="en-US" sz="2800" dirty="0"/>
                  <a:t>(1 point) Partial credit is available for correctly entering an equation to solve the problem or correctly entering the solution, but not both.</a:t>
                </a:r>
              </a:p>
              <a:p>
                <a:endParaRPr lang="en-US" sz="2800" dirty="0"/>
              </a:p>
              <a:p>
                <a:r>
                  <a:rPr lang="en-US" sz="2800" b="1" dirty="0" smtClean="0"/>
                  <a:t>Answer: </a:t>
                </a:r>
                <a14:m>
                  <m:oMath xmlns:m="http://schemas.openxmlformats.org/officeDocument/2006/math">
                    <m:r>
                      <a:rPr lang="en-US" sz="2800" i="1">
                        <a:latin typeface="Cambria Math" panose="02040503050406030204" pitchFamily="18" charset="0"/>
                      </a:rPr>
                      <m:t>3</m:t>
                    </m:r>
                    <m:f>
                      <m:fPr>
                        <m:ctrlPr>
                          <a:rPr lang="en-US" sz="2800" i="1">
                            <a:latin typeface="Cambria Math"/>
                          </a:rPr>
                        </m:ctrlPr>
                      </m:fPr>
                      <m:num>
                        <m:r>
                          <a:rPr lang="en-US" sz="2800" i="1">
                            <a:latin typeface="Cambria Math" panose="02040503050406030204" pitchFamily="18" charset="0"/>
                          </a:rPr>
                          <m:t>1</m:t>
                        </m:r>
                      </m:num>
                      <m:den>
                        <m:r>
                          <a:rPr lang="en-US" sz="2800" i="1">
                            <a:latin typeface="Cambria Math" panose="02040503050406030204" pitchFamily="18" charset="0"/>
                          </a:rPr>
                          <m:t>2</m:t>
                        </m:r>
                      </m:den>
                    </m:f>
                    <m:r>
                      <a:rPr lang="en-US" sz="2800" i="1">
                        <a:latin typeface="Cambria Math" panose="02040503050406030204" pitchFamily="18" charset="0"/>
                      </a:rPr>
                      <m:t>+2</m:t>
                    </m:r>
                    <m:f>
                      <m:fPr>
                        <m:ctrlPr>
                          <a:rPr lang="en-US" sz="2800" i="1">
                            <a:latin typeface="Cambria Math"/>
                          </a:rPr>
                        </m:ctrlPr>
                      </m:fPr>
                      <m:num>
                        <m:r>
                          <a:rPr lang="en-US" sz="2800" i="1">
                            <a:latin typeface="Cambria Math" panose="02040503050406030204" pitchFamily="18" charset="0"/>
                          </a:rPr>
                          <m:t>1</m:t>
                        </m:r>
                      </m:num>
                      <m:den>
                        <m:r>
                          <a:rPr lang="en-US" sz="2800" i="1">
                            <a:latin typeface="Cambria Math" panose="02040503050406030204" pitchFamily="18" charset="0"/>
                          </a:rPr>
                          <m:t>4</m:t>
                        </m:r>
                      </m:den>
                    </m:f>
                    <m:r>
                      <a:rPr lang="en-US" sz="2800" i="1">
                        <a:latin typeface="Cambria Math" panose="02040503050406030204" pitchFamily="18" charset="0"/>
                      </a:rPr>
                      <m:t>=</m:t>
                    </m:r>
                    <m:r>
                      <a:rPr lang="en-US" sz="2800" i="1">
                        <a:latin typeface="Cambria Math" panose="02040503050406030204" pitchFamily="18" charset="0"/>
                      </a:rPr>
                      <m:t>𝑓</m:t>
                    </m:r>
                  </m:oMath>
                </a14:m>
                <a:r>
                  <a:rPr lang="en-US" sz="2800" dirty="0" smtClean="0"/>
                  <a:t>; 5</a:t>
                </a:r>
                <a14:m>
                  <m:oMath xmlns:m="http://schemas.openxmlformats.org/officeDocument/2006/math">
                    <m:f>
                      <m:fPr>
                        <m:ctrlPr>
                          <a:rPr lang="en-US" sz="2800" i="1" smtClean="0">
                            <a:latin typeface="Cambria Math"/>
                          </a:rPr>
                        </m:ctrlPr>
                      </m:fPr>
                      <m:num>
                        <m:r>
                          <a:rPr lang="en-US" sz="2800" b="0" i="1" smtClean="0">
                            <a:latin typeface="Cambria Math" panose="02040503050406030204" pitchFamily="18" charset="0"/>
                          </a:rPr>
                          <m:t>3</m:t>
                        </m:r>
                      </m:num>
                      <m:den>
                        <m:r>
                          <a:rPr lang="en-US" sz="2800" b="0" i="1" smtClean="0">
                            <a:latin typeface="Cambria Math" panose="02040503050406030204" pitchFamily="18" charset="0"/>
                          </a:rPr>
                          <m:t>4</m:t>
                        </m:r>
                      </m:den>
                    </m:f>
                  </m:oMath>
                </a14:m>
                <a:endParaRPr lang="en-US" sz="2800" dirty="0" smtClean="0"/>
              </a:p>
            </p:txBody>
          </p:sp>
        </mc:Choice>
        <mc:Fallback xmlns="">
          <p:sp>
            <p:nvSpPr>
              <p:cNvPr id="2" name="Rectangle 1"/>
              <p:cNvSpPr>
                <a:spLocks noRot="1" noChangeAspect="1" noMove="1" noResize="1" noEditPoints="1" noAdjustHandles="1" noChangeArrowheads="1" noChangeShapeType="1" noTextEdit="1"/>
              </p:cNvSpPr>
              <p:nvPr/>
            </p:nvSpPr>
            <p:spPr>
              <a:xfrm>
                <a:off x="533400" y="1219200"/>
                <a:ext cx="8077200" cy="3717813"/>
              </a:xfrm>
              <a:prstGeom prst="rect">
                <a:avLst/>
              </a:prstGeom>
              <a:blipFill rotWithShape="1">
                <a:blip r:embed="rId3"/>
                <a:stretch>
                  <a:fillRect l="-1585" t="-1475" r="-1736" b="-1475"/>
                </a:stretch>
              </a:blipFill>
            </p:spPr>
            <p:txBody>
              <a:bodyPr/>
              <a:lstStyle/>
              <a:p>
                <a:r>
                  <a:rPr lang="en-US">
                    <a:noFill/>
                  </a:rPr>
                  <a:t> </a:t>
                </a:r>
              </a:p>
            </p:txBody>
          </p:sp>
        </mc:Fallback>
      </mc:AlternateContent>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#6 </a:t>
            </a:r>
            <a:r>
              <a:rPr lang="en-US" sz="3600" b="1" dirty="0"/>
              <a:t>Answer</a:t>
            </a:r>
          </a:p>
        </p:txBody>
      </p:sp>
    </p:spTree>
    <p:extLst>
      <p:ext uri="{BB962C8B-B14F-4D97-AF65-F5344CB8AC3E}">
        <p14:creationId xmlns:p14="http://schemas.microsoft.com/office/powerpoint/2010/main" val="2981052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lnSpcReduction="10000"/>
          </a:bodyPr>
          <a:lstStyle/>
          <a:p>
            <a:pPr marL="0" indent="0">
              <a:buNone/>
            </a:pPr>
            <a:r>
              <a:rPr lang="en-US" dirty="0" smtClean="0"/>
              <a:t>How many minutes are in 1 day?</a:t>
            </a:r>
          </a:p>
          <a:p>
            <a:pPr marL="0" indent="0">
              <a:buNone/>
            </a:pPr>
            <a:endParaRPr lang="en-US" dirty="0"/>
          </a:p>
          <a:p>
            <a:pPr marL="0" indent="0">
              <a:buNone/>
            </a:pPr>
            <a:r>
              <a:rPr lang="en-US" dirty="0" smtClean="0"/>
              <a:t>More information (if needed)</a:t>
            </a:r>
          </a:p>
          <a:p>
            <a:r>
              <a:rPr lang="en-US" dirty="0" smtClean="0"/>
              <a:t>There are 60 seconds in a minute.</a:t>
            </a:r>
          </a:p>
          <a:p>
            <a:r>
              <a:rPr lang="en-US" dirty="0" smtClean="0"/>
              <a:t>There are 60 minutes in 1 hour.</a:t>
            </a:r>
          </a:p>
          <a:p>
            <a:r>
              <a:rPr lang="en-US" dirty="0" smtClean="0"/>
              <a:t>There are 24 hours in 1 day.</a:t>
            </a:r>
          </a:p>
          <a:p>
            <a:r>
              <a:rPr lang="en-US" dirty="0" smtClean="0"/>
              <a:t>There are 7 days in 1 week.</a:t>
            </a:r>
          </a:p>
          <a:p>
            <a:r>
              <a:rPr lang="en-US" dirty="0" smtClean="0"/>
              <a:t>There are 52 weeks in 1 year. </a:t>
            </a: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#7</a:t>
            </a:r>
            <a:endParaRPr lang="en-US" sz="4000" b="1" dirty="0"/>
          </a:p>
        </p:txBody>
      </p:sp>
    </p:spTree>
    <p:extLst>
      <p:ext uri="{BB962C8B-B14F-4D97-AF65-F5344CB8AC3E}">
        <p14:creationId xmlns:p14="http://schemas.microsoft.com/office/powerpoint/2010/main" val="2032724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enters the correct number of minutes.</a:t>
            </a:r>
          </a:p>
          <a:p>
            <a:pPr marL="0" indent="0">
              <a:buNone/>
            </a:pPr>
            <a:endParaRPr lang="en-US" sz="2800" b="1" dirty="0"/>
          </a:p>
          <a:p>
            <a:pPr marL="0" indent="0">
              <a:buNone/>
            </a:pPr>
            <a:r>
              <a:rPr lang="en-US" sz="2800" b="1" dirty="0" smtClean="0"/>
              <a:t>Answer:</a:t>
            </a:r>
            <a:r>
              <a:rPr lang="en-US" sz="2800" dirty="0" smtClean="0"/>
              <a:t> 1440</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#7 Answer</a:t>
            </a:r>
            <a:endParaRPr lang="en-US" sz="3600" b="1" dirty="0"/>
          </a:p>
        </p:txBody>
      </p:sp>
    </p:spTree>
    <p:extLst>
      <p:ext uri="{BB962C8B-B14F-4D97-AF65-F5344CB8AC3E}">
        <p14:creationId xmlns:p14="http://schemas.microsoft.com/office/powerpoint/2010/main" val="3302058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 parking meter accepts nickels, dimes, and quarters. It holds up to 1500 coins. </a:t>
            </a:r>
          </a:p>
          <a:p>
            <a:pPr marL="0" indent="0">
              <a:buNone/>
            </a:pPr>
            <a:endParaRPr lang="en-US" dirty="0"/>
          </a:p>
          <a:p>
            <a:pPr marL="0" indent="0">
              <a:buNone/>
            </a:pPr>
            <a:r>
              <a:rPr lang="en-US" dirty="0" smtClean="0"/>
              <a:t>Estimate the value of the coins, in dollars, in the meter when it is full. </a:t>
            </a: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#8</a:t>
            </a:r>
            <a:endParaRPr lang="en-US" sz="4000" b="1" dirty="0"/>
          </a:p>
        </p:txBody>
      </p:sp>
    </p:spTree>
    <p:extLst>
      <p:ext uri="{BB962C8B-B14F-4D97-AF65-F5344CB8AC3E}">
        <p14:creationId xmlns:p14="http://schemas.microsoft.com/office/powerpoint/2010/main" val="1809839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a:t>
            </a:r>
            <a:r>
              <a:rPr lang="en-US" sz="2800" dirty="0" smtClean="0"/>
              <a:t>: </a:t>
            </a:r>
          </a:p>
          <a:p>
            <a:pPr marL="0" indent="0">
              <a:buNone/>
            </a:pPr>
            <a:r>
              <a:rPr lang="en-US" sz="2800" dirty="0" smtClean="0"/>
              <a:t>(1 point) The students enters a reasonable estimate.</a:t>
            </a:r>
          </a:p>
          <a:p>
            <a:pPr marL="0" indent="0">
              <a:buNone/>
            </a:pPr>
            <a:endParaRPr lang="en-US" sz="2800" b="1" dirty="0"/>
          </a:p>
          <a:p>
            <a:pPr marL="0" indent="0">
              <a:buNone/>
            </a:pPr>
            <a:r>
              <a:rPr lang="en-US" sz="2800" b="1" dirty="0" smtClean="0"/>
              <a:t>Answer: </a:t>
            </a:r>
            <a:r>
              <a:rPr lang="en-US" sz="2800" dirty="0" smtClean="0"/>
              <a:t>A multiple of 5 between 75 and 375.</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#8 Answer</a:t>
            </a:r>
            <a:endParaRPr lang="en-US" sz="3600" b="1" dirty="0"/>
          </a:p>
        </p:txBody>
      </p:sp>
    </p:spTree>
    <p:extLst>
      <p:ext uri="{BB962C8B-B14F-4D97-AF65-F5344CB8AC3E}">
        <p14:creationId xmlns:p14="http://schemas.microsoft.com/office/powerpoint/2010/main" val="2187831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97835"/>
            <a:ext cx="8229600" cy="4525963"/>
          </a:xfrm>
        </p:spPr>
        <p:txBody>
          <a:bodyPr>
            <a:noAutofit/>
          </a:bodyPr>
          <a:lstStyle/>
          <a:p>
            <a:pPr marL="0" indent="0">
              <a:buNone/>
            </a:pPr>
            <a:r>
              <a:rPr lang="en-US" sz="2400" b="1" i="1" dirty="0" smtClean="0"/>
              <a:t>Part A</a:t>
            </a:r>
            <a:endParaRPr lang="en-US" sz="2400" dirty="0" smtClean="0"/>
          </a:p>
          <a:p>
            <a:pPr marL="0" indent="0">
              <a:buNone/>
            </a:pPr>
            <a:r>
              <a:rPr lang="en-US" sz="2400" dirty="0" smtClean="0"/>
              <a:t>A liter is more than a cup. Estimate the number of liters in a cup. You can use the picture to help you make an estimate.</a:t>
            </a:r>
          </a:p>
          <a:p>
            <a:pPr marL="0" indent="0">
              <a:buNone/>
            </a:pPr>
            <a:endParaRPr lang="en-US" sz="2400" dirty="0" smtClean="0"/>
          </a:p>
          <a:p>
            <a:pPr marL="0" indent="0">
              <a:buNone/>
            </a:pPr>
            <a:r>
              <a:rPr lang="en-US" sz="2400" dirty="0" smtClean="0"/>
              <a:t>Enter your estimate, in liters, in the response box.</a:t>
            </a:r>
          </a:p>
          <a:p>
            <a:pPr marL="0" indent="0">
              <a:buNone/>
            </a:pPr>
            <a:endParaRPr lang="en-US" sz="2400" dirty="0"/>
          </a:p>
          <a:p>
            <a:pPr marL="0" indent="0">
              <a:buNone/>
            </a:pPr>
            <a:r>
              <a:rPr lang="en-US" sz="2400" b="1" i="1" dirty="0" smtClean="0"/>
              <a:t>Part B</a:t>
            </a:r>
            <a:endParaRPr lang="en-US" sz="2400" i="1" dirty="0" smtClean="0"/>
          </a:p>
          <a:p>
            <a:pPr marL="0" indent="0">
              <a:buNone/>
            </a:pPr>
            <a:r>
              <a:rPr lang="en-US" sz="2400" dirty="0" smtClean="0"/>
              <a:t>There are about 0.24 liters in one cup. How much greater or less than your estimate is the real amount?</a:t>
            </a:r>
          </a:p>
          <a:p>
            <a:pPr marL="0" indent="0">
              <a:buNone/>
            </a:pPr>
            <a:endParaRPr lang="en-US" sz="2400" dirty="0"/>
          </a:p>
          <a:p>
            <a:pPr marL="0" indent="0">
              <a:buNone/>
            </a:pPr>
            <a:r>
              <a:rPr lang="en-US" sz="2400" dirty="0" smtClean="0"/>
              <a:t>Enter the difference in the response box. </a:t>
            </a:r>
            <a:endParaRPr lang="en-US" sz="24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#9</a:t>
            </a:r>
            <a:endParaRPr lang="en-US" sz="4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209800"/>
            <a:ext cx="1397749"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750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2800" b="1" dirty="0" smtClean="0"/>
                  <a:t>Rubric:</a:t>
                </a:r>
                <a:r>
                  <a:rPr lang="en-US" sz="2800" dirty="0" smtClean="0"/>
                  <a:t> </a:t>
                </a:r>
              </a:p>
              <a:p>
                <a:pPr marL="0" indent="0">
                  <a:buNone/>
                </a:pPr>
                <a:r>
                  <a:rPr lang="en-US" sz="2800" dirty="0" smtClean="0"/>
                  <a:t>(1 point) The student finds the difference between their estimate, </a:t>
                </a:r>
                <a:r>
                  <a:rPr lang="en-US" sz="2800" i="1" dirty="0" smtClean="0"/>
                  <a:t>a</a:t>
                </a:r>
                <a:r>
                  <a:rPr lang="en-US" sz="2800" dirty="0" smtClean="0"/>
                  <a:t>, and the actual number of liters.</a:t>
                </a:r>
              </a:p>
              <a:p>
                <a:pPr marL="0" indent="0">
                  <a:buNone/>
                </a:pPr>
                <a:endParaRPr lang="en-US" sz="2800" b="1" dirty="0"/>
              </a:p>
              <a:p>
                <a:pPr marL="0" indent="0">
                  <a:buNone/>
                </a:pPr>
                <a:r>
                  <a:rPr lang="en-US" sz="2800" b="1" dirty="0" smtClean="0"/>
                  <a:t>Answer:</a:t>
                </a:r>
                <a:r>
                  <a:rPr lang="en-US" sz="2800" dirty="0" smtClean="0"/>
                  <a:t> </a:t>
                </a:r>
                <a14:m>
                  <m:oMath xmlns:m="http://schemas.openxmlformats.org/officeDocument/2006/math">
                    <m:d>
                      <m:dPr>
                        <m:begChr m:val="|"/>
                        <m:endChr m:val="|"/>
                        <m:ctrlPr>
                          <a:rPr lang="en-US" sz="2800" i="1" smtClean="0">
                            <a:latin typeface="Cambria Math"/>
                          </a:rPr>
                        </m:ctrlPr>
                      </m:dPr>
                      <m:e>
                        <m:r>
                          <a:rPr lang="en-US" sz="2800" b="0" i="1" smtClean="0">
                            <a:latin typeface="Cambria Math"/>
                          </a:rPr>
                          <m:t>0.24−</m:t>
                        </m:r>
                        <m:r>
                          <a:rPr lang="en-US" sz="2800" b="0" i="1" smtClean="0">
                            <a:latin typeface="Cambria Math"/>
                          </a:rPr>
                          <m:t>𝑎</m:t>
                        </m:r>
                      </m:e>
                    </m:d>
                  </m:oMath>
                </a14:m>
                <a:endParaRPr lang="en-US" sz="28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481" t="-1213"/>
                </a:stretch>
              </a:blipFill>
            </p:spPr>
            <p:txBody>
              <a:bodyPr/>
              <a:lstStyle/>
              <a:p>
                <a:r>
                  <a:rPr lang="en-US">
                    <a:noFill/>
                  </a:rPr>
                  <a:t> </a:t>
                </a:r>
              </a:p>
            </p:txBody>
          </p:sp>
        </mc:Fallback>
      </mc:AlternateContent>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#9 Answer</a:t>
            </a:r>
            <a:endParaRPr lang="en-US" sz="3600" b="1" dirty="0"/>
          </a:p>
        </p:txBody>
      </p:sp>
    </p:spTree>
    <p:extLst>
      <p:ext uri="{BB962C8B-B14F-4D97-AF65-F5344CB8AC3E}">
        <p14:creationId xmlns:p14="http://schemas.microsoft.com/office/powerpoint/2010/main" val="424401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330" y="997089"/>
            <a:ext cx="8678270" cy="5632311"/>
          </a:xfrm>
          <a:prstGeom prst="rect">
            <a:avLst/>
          </a:prstGeom>
        </p:spPr>
        <p:txBody>
          <a:bodyPr wrap="square">
            <a:spAutoFit/>
          </a:bodyPr>
          <a:lstStyle/>
          <a:p>
            <a:r>
              <a:rPr lang="en-US" sz="2400" dirty="0"/>
              <a:t>Gina is making cookies. The last three steps used to make </a:t>
            </a:r>
            <a:r>
              <a:rPr lang="en-US" sz="2400" dirty="0" smtClean="0"/>
              <a:t>the </a:t>
            </a:r>
            <a:r>
              <a:rPr lang="en-US" sz="2400" dirty="0"/>
              <a:t>cookies are shown. 	</a:t>
            </a:r>
            <a:endParaRPr lang="en-US" sz="2400" dirty="0" smtClean="0"/>
          </a:p>
          <a:p>
            <a:endParaRPr lang="en-US" sz="2400" dirty="0" smtClean="0"/>
          </a:p>
          <a:p>
            <a:endParaRPr lang="en-US" sz="2400" dirty="0"/>
          </a:p>
          <a:p>
            <a:endParaRPr lang="en-US" sz="2400" dirty="0" smtClean="0"/>
          </a:p>
          <a:p>
            <a:endParaRPr lang="en-US" sz="2400" dirty="0"/>
          </a:p>
          <a:p>
            <a:r>
              <a:rPr lang="en-US" sz="2400" dirty="0" smtClean="0"/>
              <a:t>Gina </a:t>
            </a:r>
            <a:r>
              <a:rPr lang="en-US" sz="2400" dirty="0"/>
              <a:t>wants to give cookies to 9 people. She wants to give each person 3 cookies. She does not want extra cookies. Which action will help Gina get closest to the exact number of cookies she needs? </a:t>
            </a:r>
            <a:endParaRPr lang="en-US" sz="2400" dirty="0" smtClean="0"/>
          </a:p>
          <a:p>
            <a:endParaRPr lang="en-US" sz="2400" dirty="0"/>
          </a:p>
          <a:p>
            <a:r>
              <a:rPr lang="en-US" sz="2400" dirty="0" smtClean="0"/>
              <a:t>A. </a:t>
            </a:r>
            <a:r>
              <a:rPr lang="en-US" sz="2400" dirty="0"/>
              <a:t>Place the cookies 3 inches apart. </a:t>
            </a:r>
          </a:p>
          <a:p>
            <a:r>
              <a:rPr lang="en-US" sz="2400" dirty="0"/>
              <a:t>B. Bake the cookies for only 10 minutes. </a:t>
            </a:r>
          </a:p>
          <a:p>
            <a:r>
              <a:rPr lang="en-US" sz="2400" dirty="0"/>
              <a:t>C. Roll the cookies slightly bigger than ½ inch. </a:t>
            </a:r>
          </a:p>
          <a:p>
            <a:r>
              <a:rPr lang="en-US" sz="2400" dirty="0"/>
              <a:t>D. Roll the cookies slightly smaller than ½ inch. </a:t>
            </a:r>
          </a:p>
          <a:p>
            <a:endParaRPr lang="en-US" sz="2400" dirty="0"/>
          </a:p>
        </p:txBody>
      </p:sp>
      <p:sp>
        <p:nvSpPr>
          <p:cNvPr id="5" name="TextBox 4"/>
          <p:cNvSpPr txBox="1"/>
          <p:nvPr/>
        </p:nvSpPr>
        <p:spPr>
          <a:xfrm>
            <a:off x="1851991" y="1828800"/>
            <a:ext cx="5486400" cy="1200329"/>
          </a:xfrm>
          <a:prstGeom prst="rect">
            <a:avLst/>
          </a:prstGeom>
          <a:noFill/>
          <a:ln>
            <a:solidFill>
              <a:schemeClr val="tx1"/>
            </a:solidFill>
          </a:ln>
        </p:spPr>
        <p:txBody>
          <a:bodyPr wrap="square" rtlCol="0">
            <a:spAutoFit/>
          </a:bodyPr>
          <a:lstStyle/>
          <a:p>
            <a:r>
              <a:rPr lang="en-US" dirty="0" smtClean="0"/>
              <a:t>Step 5: Roll the cookies into ½-inch balls.</a:t>
            </a:r>
          </a:p>
          <a:p>
            <a:r>
              <a:rPr lang="en-US" dirty="0" smtClean="0"/>
              <a:t>Step 6: Place the cookies on a baking tray 2 inches apart.</a:t>
            </a:r>
          </a:p>
          <a:p>
            <a:r>
              <a:rPr lang="en-US" dirty="0" smtClean="0"/>
              <a:t>Step 7: Bake for 12 minutes.</a:t>
            </a:r>
          </a:p>
          <a:p>
            <a:r>
              <a:rPr lang="en-US" b="1" dirty="0" smtClean="0"/>
              <a:t>This recipe makes 18 to 24 cookies.</a:t>
            </a:r>
            <a:endParaRPr lang="en-US" b="1" dirty="0"/>
          </a:p>
        </p:txBody>
      </p:sp>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a:t>
            </a:r>
            <a:endParaRPr lang="en-US" sz="4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lnSpcReduction="10000"/>
          </a:bodyPr>
          <a:lstStyle/>
          <a:p>
            <a:pPr marL="0" indent="0">
              <a:buNone/>
            </a:pPr>
            <a:r>
              <a:rPr lang="en-US" dirty="0" smtClean="0"/>
              <a:t>A school spends $2.40 on every lunch it serves in the cafeteria and $0.30 for each carton of milk. </a:t>
            </a:r>
          </a:p>
          <a:p>
            <a:r>
              <a:rPr lang="en-US" dirty="0" smtClean="0"/>
              <a:t>250 people at the school get a lunch each day</a:t>
            </a:r>
          </a:p>
          <a:p>
            <a:r>
              <a:rPr lang="en-US" dirty="0" smtClean="0"/>
              <a:t>120 take a carton of milk</a:t>
            </a:r>
          </a:p>
          <a:p>
            <a:endParaRPr lang="en-US" dirty="0"/>
          </a:p>
          <a:p>
            <a:pPr marL="0" indent="0">
              <a:buNone/>
            </a:pPr>
            <a:r>
              <a:rPr lang="en-US" dirty="0" smtClean="0"/>
              <a:t>Create an expression using this information that shows how much the school spends altogether on lunches and milk each day.</a:t>
            </a: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#10</a:t>
            </a:r>
            <a:endParaRPr lang="en-US" sz="4000" b="1" dirty="0"/>
          </a:p>
        </p:txBody>
      </p:sp>
    </p:spTree>
    <p:extLst>
      <p:ext uri="{BB962C8B-B14F-4D97-AF65-F5344CB8AC3E}">
        <p14:creationId xmlns:p14="http://schemas.microsoft.com/office/powerpoint/2010/main" val="653310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Student constructs a correct numerical expression.</a:t>
            </a:r>
          </a:p>
          <a:p>
            <a:pPr marL="0" indent="0">
              <a:buNone/>
            </a:pPr>
            <a:endParaRPr lang="en-US" sz="2800" b="1" dirty="0" smtClean="0"/>
          </a:p>
          <a:p>
            <a:pPr marL="0" indent="0">
              <a:buNone/>
            </a:pPr>
            <a:r>
              <a:rPr lang="en-US" sz="2800" b="1" dirty="0" smtClean="0"/>
              <a:t>Answer: </a:t>
            </a:r>
            <a:r>
              <a:rPr lang="en-US" sz="2800" dirty="0" smtClean="0"/>
              <a:t>250 x 2.40 + 120 x 0.30 or its equivalent</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#10 Answer</a:t>
            </a:r>
            <a:endParaRPr lang="en-US" sz="3600" b="1" dirty="0"/>
          </a:p>
        </p:txBody>
      </p:sp>
    </p:spTree>
    <p:extLst>
      <p:ext uri="{BB962C8B-B14F-4D97-AF65-F5344CB8AC3E}">
        <p14:creationId xmlns:p14="http://schemas.microsoft.com/office/powerpoint/2010/main" val="1942648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Autofit/>
          </a:bodyPr>
          <a:lstStyle/>
          <a:p>
            <a:pPr marL="0" indent="0">
              <a:buNone/>
            </a:pPr>
            <a:r>
              <a:rPr lang="en-US" sz="2800" dirty="0" smtClean="0"/>
              <a:t>A school spends $2.40 on every lunch it serves in the cafeteria and $0.30 for each carton of milk. </a:t>
            </a:r>
          </a:p>
          <a:p>
            <a:r>
              <a:rPr lang="en-US" sz="2800" dirty="0" smtClean="0"/>
              <a:t>250 people at the school get a lunch each day</a:t>
            </a:r>
          </a:p>
          <a:p>
            <a:r>
              <a:rPr lang="en-US" sz="2800" dirty="0" smtClean="0"/>
              <a:t>120 take a carton of milk</a:t>
            </a:r>
          </a:p>
          <a:p>
            <a:endParaRPr lang="en-US" sz="1600" dirty="0"/>
          </a:p>
          <a:p>
            <a:pPr marL="0" indent="0">
              <a:buNone/>
            </a:pPr>
            <a:r>
              <a:rPr lang="en-US" sz="2800" dirty="0" smtClean="0"/>
              <a:t>Which expression represents the amount of money the school spends altogether on lunches and milk each day?</a:t>
            </a:r>
          </a:p>
          <a:p>
            <a:pPr marL="514350" indent="-514350">
              <a:buAutoNum type="alphaUcPeriod"/>
            </a:pPr>
            <a:r>
              <a:rPr lang="en-US" sz="2800" dirty="0" smtClean="0"/>
              <a:t>250 x 2.40 + 120 x 0.30</a:t>
            </a:r>
          </a:p>
          <a:p>
            <a:pPr marL="514350" indent="-514350">
              <a:buAutoNum type="alphaUcPeriod"/>
            </a:pPr>
            <a:r>
              <a:rPr lang="en-US" sz="2800" dirty="0" smtClean="0"/>
              <a:t>250 x 0.30 + 120 x 2.40</a:t>
            </a:r>
          </a:p>
          <a:p>
            <a:pPr marL="514350" indent="-514350">
              <a:buAutoNum type="alphaUcPeriod"/>
            </a:pPr>
            <a:r>
              <a:rPr lang="en-US" sz="2800" dirty="0" smtClean="0"/>
              <a:t>250 x (2.40 + 0.30)</a:t>
            </a:r>
          </a:p>
          <a:p>
            <a:pPr marL="514350" indent="-514350">
              <a:buAutoNum type="alphaUcPeriod"/>
            </a:pPr>
            <a:r>
              <a:rPr lang="en-US" sz="2800" dirty="0" smtClean="0"/>
              <a:t>120 x (2.40 + 0.30)</a:t>
            </a:r>
            <a:endParaRPr lang="en-US" sz="28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#11</a:t>
            </a:r>
            <a:endParaRPr lang="en-US" sz="4000" b="1" dirty="0"/>
          </a:p>
        </p:txBody>
      </p:sp>
    </p:spTree>
    <p:extLst>
      <p:ext uri="{BB962C8B-B14F-4D97-AF65-F5344CB8AC3E}">
        <p14:creationId xmlns:p14="http://schemas.microsoft.com/office/powerpoint/2010/main" val="60235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a:t>
            </a:r>
            <a:r>
              <a:rPr lang="en-US" sz="2800" dirty="0" smtClean="0"/>
              <a:t> </a:t>
            </a:r>
          </a:p>
          <a:p>
            <a:pPr marL="0" indent="0">
              <a:buNone/>
            </a:pPr>
            <a:r>
              <a:rPr lang="en-US" sz="2800" dirty="0" smtClean="0"/>
              <a:t>(1 point) Student selects the correct numerical expression.</a:t>
            </a:r>
          </a:p>
          <a:p>
            <a:pPr marL="0" indent="0">
              <a:buNone/>
            </a:pPr>
            <a:endParaRPr lang="en-US" sz="2800" b="1" dirty="0" smtClean="0"/>
          </a:p>
          <a:p>
            <a:pPr marL="0" indent="0">
              <a:buNone/>
            </a:pPr>
            <a:r>
              <a:rPr lang="en-US" sz="2800" b="1" dirty="0" smtClean="0"/>
              <a:t>Answer: </a:t>
            </a:r>
            <a:r>
              <a:rPr lang="en-US" sz="2800" dirty="0" smtClean="0"/>
              <a:t>A</a:t>
            </a:r>
            <a:endParaRPr lang="en-US" sz="2800" b="1" dirty="0"/>
          </a:p>
        </p:txBody>
      </p:sp>
      <p:sp>
        <p:nvSpPr>
          <p:cNvPr id="4" name="Pentagon 3"/>
          <p:cNvSpPr/>
          <p:nvPr/>
        </p:nvSpPr>
        <p:spPr>
          <a:xfrm flipH="1">
            <a:off x="6407426" y="-23191"/>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#11 Answer</a:t>
            </a:r>
            <a:endParaRPr lang="en-US" sz="3600" b="1" dirty="0"/>
          </a:p>
        </p:txBody>
      </p:sp>
    </p:spTree>
    <p:extLst>
      <p:ext uri="{BB962C8B-B14F-4D97-AF65-F5344CB8AC3E}">
        <p14:creationId xmlns:p14="http://schemas.microsoft.com/office/powerpoint/2010/main" val="4399332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4800600" cy="3581399"/>
          </a:xfrm>
        </p:spPr>
        <p:txBody>
          <a:bodyPr>
            <a:noAutofit/>
          </a:bodyPr>
          <a:lstStyle/>
          <a:p>
            <a:pPr marL="0" indent="0">
              <a:buNone/>
            </a:pPr>
            <a:r>
              <a:rPr lang="en-US" sz="2000" dirty="0" smtClean="0"/>
              <a:t>Molly and Sam need about 2 pounds of apples for a pie. Medium apples cost $0.45 each. Large apples cost $0.65 each. </a:t>
            </a:r>
          </a:p>
          <a:p>
            <a:pPr marL="0" indent="0">
              <a:buNone/>
            </a:pPr>
            <a:endParaRPr lang="en-US" sz="2000" dirty="0"/>
          </a:p>
          <a:p>
            <a:pPr marL="0" indent="0">
              <a:buNone/>
            </a:pPr>
            <a:r>
              <a:rPr lang="en-US" sz="2000" dirty="0" smtClean="0"/>
              <a:t>Molly says: “Let’s buy the medium apples, they are less expensive.”</a:t>
            </a:r>
          </a:p>
          <a:p>
            <a:pPr marL="0" indent="0">
              <a:buNone/>
            </a:pPr>
            <a:endParaRPr lang="en-US" sz="2000" dirty="0"/>
          </a:p>
          <a:p>
            <a:pPr marL="0" indent="0">
              <a:buNone/>
            </a:pPr>
            <a:r>
              <a:rPr lang="en-US" sz="2000" dirty="0" smtClean="0"/>
              <a:t>Sam says: “I think it’s less expensive to buy large apples. They are more expensive but we won’t have to buy as many of them.”</a:t>
            </a:r>
          </a:p>
          <a:p>
            <a:pPr marL="0" indent="0">
              <a:buNone/>
            </a:pPr>
            <a:endParaRPr lang="en-US" sz="2000" dirty="0"/>
          </a:p>
          <a:p>
            <a:pPr marL="0" indent="0">
              <a:buNone/>
            </a:pPr>
            <a:r>
              <a:rPr lang="en-US" sz="2000" dirty="0" smtClean="0"/>
              <a:t>Analyze both approaches. You can use the scale to weigh the apples.</a:t>
            </a:r>
          </a:p>
          <a:p>
            <a:pPr marL="0" indent="0">
              <a:buNone/>
            </a:pPr>
            <a:endParaRPr lang="en-US" sz="2000" dirty="0"/>
          </a:p>
          <a:p>
            <a:pPr marL="0" indent="0">
              <a:buNone/>
            </a:pPr>
            <a:r>
              <a:rPr lang="en-US" sz="2000" dirty="0" smtClean="0"/>
              <a:t>Use the </a:t>
            </a:r>
            <a:r>
              <a:rPr lang="en-US" sz="2000" dirty="0" smtClean="0"/>
              <a:t>choices to complete </a:t>
            </a:r>
            <a:r>
              <a:rPr lang="en-US" sz="2000" dirty="0" smtClean="0"/>
              <a:t>each </a:t>
            </a:r>
            <a:r>
              <a:rPr lang="en-US" sz="2000" dirty="0" smtClean="0"/>
              <a:t>statement.</a:t>
            </a:r>
            <a:endParaRPr lang="en-US" sz="20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#12</a:t>
            </a:r>
            <a:endParaRPr lang="en-US" sz="4000" b="1" dirty="0"/>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7391" b="11739"/>
          <a:stretch/>
        </p:blipFill>
        <p:spPr bwMode="auto">
          <a:xfrm>
            <a:off x="5313006" y="950843"/>
            <a:ext cx="3242388" cy="1232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181600" y="2667000"/>
            <a:ext cx="3505200" cy="3693319"/>
          </a:xfrm>
          <a:prstGeom prst="rect">
            <a:avLst/>
          </a:prstGeom>
          <a:noFill/>
        </p:spPr>
        <p:txBody>
          <a:bodyPr wrap="square" rtlCol="0">
            <a:spAutoFit/>
          </a:bodyPr>
          <a:lstStyle/>
          <a:p>
            <a:r>
              <a:rPr lang="en-US" b="1" i="1" dirty="0" smtClean="0"/>
              <a:t>Statement A:</a:t>
            </a:r>
          </a:p>
          <a:p>
            <a:r>
              <a:rPr lang="en-US" dirty="0" smtClean="0"/>
              <a:t>Molly and Sam would need __ medium apples or __ large apples for the pie. (Choose 1, 2, 3, 4, 5, 6, 7, or </a:t>
            </a:r>
            <a:r>
              <a:rPr lang="en-US" dirty="0" smtClean="0"/>
              <a:t>8)</a:t>
            </a:r>
            <a:endParaRPr lang="en-US" dirty="0" smtClean="0"/>
          </a:p>
          <a:p>
            <a:endParaRPr lang="en-US" dirty="0"/>
          </a:p>
          <a:p>
            <a:r>
              <a:rPr lang="en-US" b="1" i="1" dirty="0" smtClean="0"/>
              <a:t>Statement B:</a:t>
            </a:r>
          </a:p>
          <a:p>
            <a:r>
              <a:rPr lang="en-US" dirty="0" smtClean="0"/>
              <a:t>The  number of medium apples that would be needed cost  __ (Choose more or less) than the </a:t>
            </a:r>
          </a:p>
          <a:p>
            <a:r>
              <a:rPr lang="en-US" dirty="0" smtClean="0"/>
              <a:t>number of large apples that would be needed. So ___ (Choose Molly or Sam) is correct.</a:t>
            </a:r>
            <a:endParaRPr lang="en-US" dirty="0"/>
          </a:p>
        </p:txBody>
      </p:sp>
      <p:cxnSp>
        <p:nvCxnSpPr>
          <p:cNvPr id="7" name="Straight Connector 6"/>
          <p:cNvCxnSpPr/>
          <p:nvPr/>
        </p:nvCxnSpPr>
        <p:spPr>
          <a:xfrm>
            <a:off x="4953000" y="533400"/>
            <a:ext cx="0" cy="59436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2411804508"/>
              </p:ext>
            </p:extLst>
          </p:nvPr>
        </p:nvGraphicFramePr>
        <p:xfrm>
          <a:off x="6159500" y="2133600"/>
          <a:ext cx="622300" cy="393700"/>
        </p:xfrm>
        <a:graphic>
          <a:graphicData uri="http://schemas.openxmlformats.org/presentationml/2006/ole">
            <mc:AlternateContent xmlns:mc="http://schemas.openxmlformats.org/markup-compatibility/2006">
              <mc:Choice xmlns:v="urn:schemas-microsoft-com:vml" Requires="v">
                <p:oleObj spid="_x0000_s1028" name="Equation" r:id="rId5" imgW="622080" imgH="393480" progId="Equation.3">
                  <p:embed/>
                </p:oleObj>
              </mc:Choice>
              <mc:Fallback>
                <p:oleObj name="Equation" r:id="rId5" imgW="622080" imgH="393480" progId="Equation.3">
                  <p:embed/>
                  <p:pic>
                    <p:nvPicPr>
                      <p:cNvPr id="0" name=""/>
                      <p:cNvPicPr/>
                      <p:nvPr/>
                    </p:nvPicPr>
                    <p:blipFill>
                      <a:blip r:embed="rId6"/>
                      <a:stretch>
                        <a:fillRect/>
                      </a:stretch>
                    </p:blipFill>
                    <p:spPr>
                      <a:xfrm>
                        <a:off x="6159500" y="2133600"/>
                        <a:ext cx="622300" cy="3937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65279198"/>
              </p:ext>
            </p:extLst>
          </p:nvPr>
        </p:nvGraphicFramePr>
        <p:xfrm>
          <a:off x="5410200" y="1600200"/>
          <a:ext cx="698500" cy="393700"/>
        </p:xfrm>
        <a:graphic>
          <a:graphicData uri="http://schemas.openxmlformats.org/presentationml/2006/ole">
            <mc:AlternateContent xmlns:mc="http://schemas.openxmlformats.org/markup-compatibility/2006">
              <mc:Choice xmlns:v="urn:schemas-microsoft-com:vml" Requires="v">
                <p:oleObj spid="_x0000_s1029" name="Equation" r:id="rId7" imgW="698400" imgH="393480" progId="Equation.3">
                  <p:embed/>
                </p:oleObj>
              </mc:Choice>
              <mc:Fallback>
                <p:oleObj name="Equation" r:id="rId7" imgW="698400" imgH="393480" progId="Equation.3">
                  <p:embed/>
                  <p:pic>
                    <p:nvPicPr>
                      <p:cNvPr id="0" name="Object 7"/>
                      <p:cNvPicPr>
                        <a:picLocks noChangeAspect="1" noChangeArrowheads="1"/>
                      </p:cNvPicPr>
                      <p:nvPr/>
                    </p:nvPicPr>
                    <p:blipFill>
                      <a:blip r:embed="rId8"/>
                      <a:srcRect/>
                      <a:stretch>
                        <a:fillRect/>
                      </a:stretch>
                    </p:blipFill>
                    <p:spPr bwMode="auto">
                      <a:xfrm>
                        <a:off x="5410200" y="1600200"/>
                        <a:ext cx="698500" cy="393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74421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a:t>
            </a:r>
            <a:r>
              <a:rPr lang="en-US" sz="2800" dirty="0" smtClean="0"/>
              <a:t> </a:t>
            </a:r>
          </a:p>
          <a:p>
            <a:pPr marL="0" indent="0">
              <a:buNone/>
            </a:pPr>
            <a:r>
              <a:rPr lang="en-US" sz="2800" dirty="0" smtClean="0"/>
              <a:t>(2 points) The student selects the correct numbers and words in all of the drop-down menus.</a:t>
            </a:r>
          </a:p>
          <a:p>
            <a:pPr marL="0" indent="0">
              <a:buNone/>
            </a:pPr>
            <a:endParaRPr lang="en-US" sz="2800" b="1" dirty="0"/>
          </a:p>
          <a:p>
            <a:pPr marL="0" indent="0">
              <a:buNone/>
            </a:pPr>
            <a:r>
              <a:rPr lang="en-US" sz="2800" b="1" dirty="0" smtClean="0"/>
              <a:t>Answer: </a:t>
            </a:r>
            <a:r>
              <a:rPr lang="en-US" sz="2800" dirty="0" smtClean="0"/>
              <a:t>6, 4, more, Sam</a:t>
            </a:r>
            <a:endParaRPr lang="en-US" sz="2800" b="1" dirty="0" smtClean="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#12 Answer</a:t>
            </a:r>
            <a:endParaRPr lang="en-US" sz="3600" b="1" dirty="0"/>
          </a:p>
        </p:txBody>
      </p:sp>
    </p:spTree>
    <p:extLst>
      <p:ext uri="{BB962C8B-B14F-4D97-AF65-F5344CB8AC3E}">
        <p14:creationId xmlns:p14="http://schemas.microsoft.com/office/powerpoint/2010/main" val="3832322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79437"/>
            <a:ext cx="7010400" cy="5211763"/>
          </a:xfrm>
        </p:spPr>
        <p:txBody>
          <a:bodyPr>
            <a:noAutofit/>
          </a:bodyPr>
          <a:lstStyle/>
          <a:p>
            <a:pPr marL="0" indent="0">
              <a:spcBef>
                <a:spcPts val="0"/>
              </a:spcBef>
              <a:buNone/>
            </a:pPr>
            <a:r>
              <a:rPr lang="en-US" sz="2000" dirty="0" smtClean="0"/>
              <a:t>Lilian wants to estimate the number of marbles in a glass jar that has a mass of 2.3 kilograms when it is full.</a:t>
            </a:r>
          </a:p>
          <a:p>
            <a:pPr marL="0" indent="0">
              <a:spcBef>
                <a:spcPts val="0"/>
              </a:spcBef>
              <a:buNone/>
            </a:pPr>
            <a:endParaRPr lang="en-US" sz="1400" dirty="0"/>
          </a:p>
          <a:p>
            <a:pPr marL="0" indent="0">
              <a:spcBef>
                <a:spcPts val="0"/>
              </a:spcBef>
              <a:buNone/>
            </a:pPr>
            <a:r>
              <a:rPr lang="en-US" sz="2000" b="1" i="1" dirty="0" smtClean="0"/>
              <a:t>Part A</a:t>
            </a:r>
            <a:endParaRPr lang="en-US" sz="2000" dirty="0" smtClean="0"/>
          </a:p>
          <a:p>
            <a:pPr marL="0" indent="0">
              <a:spcBef>
                <a:spcPts val="0"/>
              </a:spcBef>
              <a:buNone/>
            </a:pPr>
            <a:r>
              <a:rPr lang="en-US" sz="2000" dirty="0" smtClean="0"/>
              <a:t>Make an estimate for the mass of a single marble, in grams. Enter your estimate in the response box.</a:t>
            </a:r>
          </a:p>
          <a:p>
            <a:pPr marL="0" indent="0">
              <a:spcBef>
                <a:spcPts val="0"/>
              </a:spcBef>
              <a:buNone/>
            </a:pPr>
            <a:endParaRPr lang="en-US" sz="1400" dirty="0"/>
          </a:p>
          <a:p>
            <a:pPr marL="0" indent="0">
              <a:spcBef>
                <a:spcPts val="0"/>
              </a:spcBef>
              <a:buNone/>
            </a:pPr>
            <a:r>
              <a:rPr lang="en-US" sz="2000" dirty="0" smtClean="0"/>
              <a:t>Make an estimate for the mass of the jar, in grams. Enter your estimate in the response box.</a:t>
            </a:r>
          </a:p>
          <a:p>
            <a:pPr marL="0" indent="0">
              <a:spcBef>
                <a:spcPts val="0"/>
              </a:spcBef>
              <a:buNone/>
            </a:pPr>
            <a:endParaRPr lang="en-US" sz="1400" dirty="0"/>
          </a:p>
          <a:p>
            <a:pPr marL="0" indent="0">
              <a:spcBef>
                <a:spcPts val="0"/>
              </a:spcBef>
              <a:buNone/>
            </a:pPr>
            <a:r>
              <a:rPr lang="en-US" sz="2000" dirty="0" smtClean="0"/>
              <a:t>Estimate the number of marbles in the jar based on the assumptions you made. Enter your estimate in the response box. </a:t>
            </a:r>
          </a:p>
          <a:p>
            <a:pPr marL="0" indent="0">
              <a:spcBef>
                <a:spcPts val="0"/>
              </a:spcBef>
              <a:buNone/>
            </a:pPr>
            <a:endParaRPr lang="en-US" sz="1400" dirty="0"/>
          </a:p>
          <a:p>
            <a:pPr marL="0" indent="0">
              <a:spcBef>
                <a:spcPts val="0"/>
              </a:spcBef>
              <a:buNone/>
            </a:pPr>
            <a:r>
              <a:rPr lang="en-US" sz="2000" b="1" i="1" dirty="0" smtClean="0"/>
              <a:t>Part B</a:t>
            </a:r>
          </a:p>
          <a:p>
            <a:pPr marL="0" indent="0">
              <a:spcBef>
                <a:spcPts val="0"/>
              </a:spcBef>
              <a:buNone/>
            </a:pPr>
            <a:r>
              <a:rPr lang="en-US" sz="2000" dirty="0" smtClean="0"/>
              <a:t>The jar has a mass of about 500 grams and there are about 600 marbles in the jar. Which of the following estimates is closest to the actual mass of a single marble?</a:t>
            </a:r>
          </a:p>
          <a:p>
            <a:pPr marL="514350" indent="-514350">
              <a:spcBef>
                <a:spcPts val="0"/>
              </a:spcBef>
              <a:buAutoNum type="alphaUcPeriod"/>
            </a:pPr>
            <a:r>
              <a:rPr lang="en-US" sz="2000" dirty="0" smtClean="0"/>
              <a:t>2 grams</a:t>
            </a:r>
          </a:p>
          <a:p>
            <a:pPr marL="514350" indent="-514350">
              <a:spcBef>
                <a:spcPts val="0"/>
              </a:spcBef>
              <a:buAutoNum type="alphaUcPeriod"/>
            </a:pPr>
            <a:r>
              <a:rPr lang="en-US" sz="2000" dirty="0" smtClean="0"/>
              <a:t>20 grams</a:t>
            </a:r>
          </a:p>
          <a:p>
            <a:pPr marL="514350" indent="-514350">
              <a:spcBef>
                <a:spcPts val="0"/>
              </a:spcBef>
              <a:buAutoNum type="alphaUcPeriod"/>
            </a:pPr>
            <a:r>
              <a:rPr lang="en-US" sz="2000" dirty="0" smtClean="0"/>
              <a:t>200 grams</a:t>
            </a:r>
          </a:p>
          <a:p>
            <a:pPr marL="514350" indent="-514350">
              <a:spcBef>
                <a:spcPts val="0"/>
              </a:spcBef>
              <a:buAutoNum type="alphaUcPeriod"/>
            </a:pPr>
            <a:r>
              <a:rPr lang="en-US" sz="2000" dirty="0" smtClean="0"/>
              <a:t>1200 grams</a:t>
            </a:r>
            <a:endParaRPr lang="en-US" sz="20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#13</a:t>
            </a:r>
            <a:endParaRPr lang="en-US" sz="40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414" y="1295400"/>
            <a:ext cx="1657350" cy="196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842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Autofit/>
          </a:bodyPr>
          <a:lstStyle/>
          <a:p>
            <a:pPr marL="0" indent="0">
              <a:buNone/>
            </a:pPr>
            <a:r>
              <a:rPr lang="en-US" sz="2800" b="1" dirty="0" smtClean="0"/>
              <a:t>Rubric: </a:t>
            </a:r>
          </a:p>
          <a:p>
            <a:pPr marL="0" indent="0">
              <a:buNone/>
            </a:pPr>
            <a:r>
              <a:rPr lang="en-US" sz="2800" dirty="0" smtClean="0"/>
              <a:t>(2 points) The student estimates the mass of a single marble </a:t>
            </a:r>
            <a:r>
              <a:rPr lang="en-US" sz="2800" i="1" dirty="0" smtClean="0"/>
              <a:t>m</a:t>
            </a:r>
            <a:r>
              <a:rPr lang="en-US" sz="2800" dirty="0" smtClean="0"/>
              <a:t> and the mass of a jar </a:t>
            </a:r>
            <a:r>
              <a:rPr lang="en-US" sz="2800" i="1" dirty="0" smtClean="0"/>
              <a:t>b</a:t>
            </a:r>
            <a:r>
              <a:rPr lang="en-US" sz="2800" dirty="0" smtClean="0"/>
              <a:t>, and makes an estimate of the number of marbles in the jar that is consistent with the initial estimates and then selects the best estimate from the given choices.</a:t>
            </a:r>
            <a:endParaRPr lang="en-US" sz="2800" b="1" dirty="0" smtClean="0"/>
          </a:p>
          <a:p>
            <a:pPr marL="0" indent="0">
              <a:buNone/>
            </a:pPr>
            <a:r>
              <a:rPr lang="en-US" sz="2800" dirty="0" smtClean="0"/>
              <a:t>(1 point) The student makes an estimate for the number of marbles that is consistent with his/her estimated masses in Part A or selects the best estimate from the choices given in Part B.</a:t>
            </a:r>
          </a:p>
          <a:p>
            <a:pPr marL="0" indent="0">
              <a:buNone/>
            </a:pPr>
            <a:endParaRPr lang="en-US" sz="2800" dirty="0"/>
          </a:p>
          <a:p>
            <a:pPr marL="0" indent="0">
              <a:buNone/>
            </a:pPr>
            <a:r>
              <a:rPr lang="en-US" sz="2800" b="1" dirty="0" smtClean="0"/>
              <a:t>Answer:</a:t>
            </a:r>
            <a:r>
              <a:rPr lang="en-US" sz="2800" dirty="0" smtClean="0"/>
              <a:t> (2300 – </a:t>
            </a:r>
            <a:r>
              <a:rPr lang="en-US" sz="2800" i="1" dirty="0" smtClean="0"/>
              <a:t>b</a:t>
            </a:r>
            <a:r>
              <a:rPr lang="en-US" sz="2800" dirty="0" smtClean="0"/>
              <a:t>)/</a:t>
            </a:r>
            <a:r>
              <a:rPr lang="en-US" sz="2800" i="1" dirty="0" smtClean="0"/>
              <a:t>m</a:t>
            </a:r>
            <a:r>
              <a:rPr lang="en-US" sz="2800" dirty="0" smtClean="0"/>
              <a:t> +/- 50; A</a:t>
            </a:r>
            <a:endParaRPr lang="en-US" sz="2800" b="1" dirty="0" smtClean="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#13 Answer</a:t>
            </a:r>
            <a:endParaRPr lang="en-US" sz="3600" b="1" dirty="0"/>
          </a:p>
        </p:txBody>
      </p:sp>
    </p:spTree>
    <p:extLst>
      <p:ext uri="{BB962C8B-B14F-4D97-AF65-F5344CB8AC3E}">
        <p14:creationId xmlns:p14="http://schemas.microsoft.com/office/powerpoint/2010/main" val="56851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7800"/>
            <a:ext cx="8305800" cy="2677656"/>
          </a:xfrm>
          <a:prstGeom prst="rect">
            <a:avLst/>
          </a:prstGeom>
        </p:spPr>
        <p:txBody>
          <a:bodyPr wrap="square">
            <a:spAutoFit/>
          </a:bodyPr>
          <a:lstStyle/>
          <a:p>
            <a:r>
              <a:rPr lang="en-US" sz="2800" b="1" dirty="0" smtClean="0"/>
              <a:t>Rubric:</a:t>
            </a:r>
          </a:p>
          <a:p>
            <a:r>
              <a:rPr lang="en-US" sz="2800" dirty="0" smtClean="0"/>
              <a:t>(</a:t>
            </a:r>
            <a:r>
              <a:rPr lang="en-US" sz="2800" dirty="0"/>
              <a:t>1 point) The student correctly determines which action will help Gina get closest to the exact number of </a:t>
            </a:r>
            <a:r>
              <a:rPr lang="en-US" sz="2800" dirty="0" smtClean="0"/>
              <a:t>cookies.</a:t>
            </a:r>
          </a:p>
          <a:p>
            <a:endParaRPr lang="en-US" sz="2800" dirty="0"/>
          </a:p>
          <a:p>
            <a:r>
              <a:rPr lang="en-US" sz="2800" b="1" dirty="0" smtClean="0"/>
              <a:t>Answer: </a:t>
            </a:r>
            <a:r>
              <a:rPr lang="en-US" sz="2800" dirty="0" smtClean="0"/>
              <a:t>D</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a:t>#1 Answer</a:t>
            </a:r>
          </a:p>
        </p:txBody>
      </p:sp>
    </p:spTree>
    <p:extLst>
      <p:ext uri="{BB962C8B-B14F-4D97-AF65-F5344CB8AC3E}">
        <p14:creationId xmlns:p14="http://schemas.microsoft.com/office/powerpoint/2010/main" val="205877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1981200" y="3276600"/>
            <a:ext cx="5669280" cy="2649833"/>
          </a:xfrm>
          <a:prstGeom prst="rect">
            <a:avLst/>
          </a:prstGeom>
        </p:spPr>
      </p:pic>
      <p:sp>
        <p:nvSpPr>
          <p:cNvPr id="3" name="Content Placeholder 2"/>
          <p:cNvSpPr>
            <a:spLocks noGrp="1"/>
          </p:cNvSpPr>
          <p:nvPr>
            <p:ph idx="1"/>
          </p:nvPr>
        </p:nvSpPr>
        <p:spPr>
          <a:xfrm>
            <a:off x="304800" y="914400"/>
            <a:ext cx="8381999" cy="5715000"/>
          </a:xfrm>
        </p:spPr>
        <p:txBody>
          <a:bodyPr>
            <a:noAutofit/>
          </a:bodyPr>
          <a:lstStyle/>
          <a:p>
            <a:pPr marL="0" indent="0">
              <a:buNone/>
            </a:pPr>
            <a:r>
              <a:rPr lang="en-US" sz="2400" dirty="0"/>
              <a:t>Mary, Sally, and Erin competed in a three-part race. A “finish time” for each person is the total amount of time to finish all three events. </a:t>
            </a:r>
          </a:p>
          <a:p>
            <a:r>
              <a:rPr lang="en-US" sz="2400" dirty="0" smtClean="0"/>
              <a:t>Mary’s </a:t>
            </a:r>
            <a:r>
              <a:rPr lang="en-US" sz="2400" dirty="0"/>
              <a:t>swim time was 0.10 hour faster than Erin’s run time. </a:t>
            </a:r>
          </a:p>
          <a:p>
            <a:r>
              <a:rPr lang="en-US" sz="2400" dirty="0" smtClean="0"/>
              <a:t>Sally’s </a:t>
            </a:r>
            <a:r>
              <a:rPr lang="en-US" sz="2400" dirty="0"/>
              <a:t>finish time was 0.12 hour faster than Mary’s finish time. </a:t>
            </a:r>
          </a:p>
          <a:p>
            <a:r>
              <a:rPr lang="en-US" sz="2400" dirty="0" smtClean="0"/>
              <a:t>Erin </a:t>
            </a:r>
            <a:r>
              <a:rPr lang="en-US" sz="2400" dirty="0"/>
              <a:t>finished the race in 2.72 hours. </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1050" dirty="0"/>
          </a:p>
          <a:p>
            <a:pPr marL="0" indent="0">
              <a:buNone/>
            </a:pPr>
            <a:r>
              <a:rPr lang="en-US" sz="2400" dirty="0"/>
              <a:t>Drag </a:t>
            </a:r>
            <a:r>
              <a:rPr lang="en-US" sz="2400" dirty="0" smtClean="0"/>
              <a:t>numbers </a:t>
            </a:r>
            <a:r>
              <a:rPr lang="en-US" sz="2400" dirty="0"/>
              <a:t>into the boxes to complete the missing times for each girl. 	</a:t>
            </a:r>
          </a:p>
        </p:txBody>
      </p:sp>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spTree>
    <p:extLst>
      <p:ext uri="{BB962C8B-B14F-4D97-AF65-F5344CB8AC3E}">
        <p14:creationId xmlns:p14="http://schemas.microsoft.com/office/powerpoint/2010/main" val="218313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71600"/>
            <a:ext cx="8153400" cy="3108543"/>
          </a:xfrm>
          <a:prstGeom prst="rect">
            <a:avLst/>
          </a:prstGeom>
        </p:spPr>
        <p:txBody>
          <a:bodyPr wrap="square">
            <a:spAutoFit/>
          </a:bodyPr>
          <a:lstStyle/>
          <a:p>
            <a:r>
              <a:rPr lang="en-US" sz="2800" b="1" dirty="0" smtClean="0"/>
              <a:t>Rubric:</a:t>
            </a:r>
          </a:p>
          <a:p>
            <a:r>
              <a:rPr lang="en-US" sz="2800" dirty="0"/>
              <a:t>(3 points) The student is able to complete all parts of the table correctly. Each part is independently scored as 1 point.</a:t>
            </a:r>
            <a:endParaRPr lang="en-US" sz="2800" dirty="0" smtClean="0"/>
          </a:p>
          <a:p>
            <a:endParaRPr lang="en-US" sz="2800" dirty="0"/>
          </a:p>
          <a:p>
            <a:r>
              <a:rPr lang="en-US" sz="2800" b="1" dirty="0" smtClean="0"/>
              <a:t>Answer: </a:t>
            </a:r>
            <a:r>
              <a:rPr lang="en-US" sz="2800" dirty="0"/>
              <a:t>Mary’s swim time: 0.80; Sally’s bike time: 1.64; Erin’s run time: </a:t>
            </a:r>
            <a:r>
              <a:rPr lang="en-US" sz="2800" dirty="0" smtClean="0"/>
              <a:t>0.90</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#2 </a:t>
            </a:r>
            <a:r>
              <a:rPr lang="en-US" sz="3600" b="1" dirty="0"/>
              <a:t>Answer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2564" y="983995"/>
                <a:ext cx="8610600" cy="5340606"/>
              </a:xfrm>
            </p:spPr>
            <p:txBody>
              <a:bodyPr>
                <a:noAutofit/>
              </a:bodyPr>
              <a:lstStyle/>
              <a:p>
                <a:pPr marL="0" indent="0">
                  <a:buNone/>
                </a:pPr>
                <a:r>
                  <a:rPr lang="en-US" sz="2400" dirty="0" smtClean="0"/>
                  <a:t>Oliver’s family planted a tree on his 1st birthday. Each year the tree grows about the same amount. Oliver’s family has measured the height of the tree every year on his birthday, except they forgot to record its height on his 5th birthday.</a:t>
                </a:r>
              </a:p>
              <a:p>
                <a:pPr marL="0" indent="0">
                  <a:buNone/>
                </a:pPr>
                <a:endParaRPr lang="en-US" sz="2400" dirty="0" smtClean="0"/>
              </a:p>
              <a:p>
                <a:pPr marL="0" indent="0">
                  <a:buNone/>
                </a:pPr>
                <a:endParaRPr lang="en-US" sz="2400" dirty="0"/>
              </a:p>
              <a:p>
                <a:pPr marL="0" indent="0">
                  <a:buNone/>
                </a:pPr>
                <a:endParaRPr lang="en-US" sz="2400" dirty="0"/>
              </a:p>
              <a:p>
                <a:pPr marL="0" indent="0">
                  <a:spcBef>
                    <a:spcPts val="0"/>
                  </a:spcBef>
                  <a:buNone/>
                </a:pPr>
                <a:r>
                  <a:rPr lang="en-US" sz="2400" dirty="0" smtClean="0"/>
                  <a:t>Which </a:t>
                </a:r>
                <a:r>
                  <a:rPr lang="en-US" sz="2400" dirty="0"/>
                  <a:t>measurement </a:t>
                </a:r>
                <a:r>
                  <a:rPr lang="en-US" sz="2400" dirty="0" smtClean="0"/>
                  <a:t>is </a:t>
                </a:r>
                <a:r>
                  <a:rPr lang="en-US" sz="2400" dirty="0"/>
                  <a:t>the most reasonable </a:t>
                </a:r>
                <a:r>
                  <a:rPr lang="en-US" sz="2400" dirty="0" smtClean="0"/>
                  <a:t>estimate </a:t>
                </a:r>
                <a:r>
                  <a:rPr lang="en-US" sz="2400" dirty="0"/>
                  <a:t>for the height of the tree on Oliver’s 5th birthday</a:t>
                </a:r>
                <a:r>
                  <a:rPr lang="en-US" sz="2400" dirty="0" smtClean="0"/>
                  <a:t>?</a:t>
                </a:r>
              </a:p>
              <a:p>
                <a:pPr marL="0" indent="0">
                  <a:spcBef>
                    <a:spcPts val="0"/>
                  </a:spcBef>
                  <a:buNone/>
                </a:pPr>
                <a:endParaRPr lang="en-US" sz="2400" dirty="0"/>
              </a:p>
              <a:p>
                <a:pPr marL="0" indent="0">
                  <a:buNone/>
                </a:pPr>
                <a:r>
                  <a:rPr lang="en-US" sz="2400" dirty="0" smtClean="0"/>
                  <a:t>A. </a:t>
                </a:r>
                <a14:m>
                  <m:oMath xmlns:m="http://schemas.openxmlformats.org/officeDocument/2006/math">
                    <m:r>
                      <a:rPr lang="en-US" sz="2400" b="0" i="0" smtClean="0">
                        <a:latin typeface="Cambria Math" panose="02040503050406030204" pitchFamily="18" charset="0"/>
                      </a:rPr>
                      <m:t>5</m:t>
                    </m:r>
                    <m:f>
                      <m:fPr>
                        <m:ctrlPr>
                          <a:rPr lang="en-US" sz="2400" i="1" smtClean="0">
                            <a:latin typeface="Cambria Math"/>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12</m:t>
                        </m:r>
                      </m:den>
                    </m:f>
                  </m:oMath>
                </a14:m>
                <a:r>
                  <a:rPr lang="en-US" sz="2400" dirty="0" smtClean="0"/>
                  <a:t> </a:t>
                </a:r>
                <a:r>
                  <a:rPr lang="en-US" sz="2400" i="1" dirty="0" smtClean="0"/>
                  <a:t>ft				</a:t>
                </a:r>
                <a:r>
                  <a:rPr lang="en-US" sz="2400" dirty="0"/>
                  <a:t>C. </a:t>
                </a:r>
                <a14:m>
                  <m:oMath xmlns:m="http://schemas.openxmlformats.org/officeDocument/2006/math">
                    <m:r>
                      <a:rPr lang="en-US" sz="2400">
                        <a:latin typeface="Cambria Math" panose="02040503050406030204" pitchFamily="18" charset="0"/>
                      </a:rPr>
                      <m:t>6</m:t>
                    </m:r>
                    <m:f>
                      <m:fPr>
                        <m:ctrlPr>
                          <a:rPr lang="en-US" sz="2400" i="1">
                            <a:latin typeface="Cambria Math"/>
                          </a:rPr>
                        </m:ctrlPr>
                      </m:fPr>
                      <m:num>
                        <m:r>
                          <a:rPr lang="en-US" sz="2400" i="1">
                            <a:latin typeface="Cambria Math" panose="02040503050406030204" pitchFamily="18" charset="0"/>
                          </a:rPr>
                          <m:t>1</m:t>
                        </m:r>
                      </m:num>
                      <m:den>
                        <m:r>
                          <a:rPr lang="en-US" sz="2400" i="1">
                            <a:latin typeface="Cambria Math" panose="02040503050406030204" pitchFamily="18" charset="0"/>
                          </a:rPr>
                          <m:t>6</m:t>
                        </m:r>
                      </m:den>
                    </m:f>
                  </m:oMath>
                </a14:m>
                <a:r>
                  <a:rPr lang="en-US" sz="2400" dirty="0"/>
                  <a:t> </a:t>
                </a:r>
                <a:r>
                  <a:rPr lang="en-US" sz="2400" i="1" dirty="0" smtClean="0"/>
                  <a:t>ft</a:t>
                </a:r>
              </a:p>
              <a:p>
                <a:pPr marL="0" indent="0">
                  <a:buNone/>
                </a:pPr>
                <a:r>
                  <a:rPr lang="en-US" sz="2400" dirty="0" smtClean="0"/>
                  <a:t>B. </a:t>
                </a:r>
                <a14:m>
                  <m:oMath xmlns:m="http://schemas.openxmlformats.org/officeDocument/2006/math">
                    <m:r>
                      <a:rPr lang="en-US" sz="2400">
                        <a:latin typeface="Cambria Math" panose="02040503050406030204" pitchFamily="18" charset="0"/>
                      </a:rPr>
                      <m:t>5</m:t>
                    </m:r>
                    <m:f>
                      <m:fPr>
                        <m:ctrlPr>
                          <a:rPr lang="en-US" sz="2400" i="1">
                            <a:latin typeface="Cambria Math"/>
                          </a:rPr>
                        </m:ctrlPr>
                      </m:fPr>
                      <m:num>
                        <m:r>
                          <a:rPr lang="en-US" sz="2400" b="0" i="1" smtClean="0">
                            <a:latin typeface="Cambria Math" panose="02040503050406030204" pitchFamily="18" charset="0"/>
                          </a:rPr>
                          <m:t>3</m:t>
                        </m:r>
                      </m:num>
                      <m:den>
                        <m:r>
                          <a:rPr lang="en-US" sz="2400" b="0" i="1" smtClean="0">
                            <a:latin typeface="Cambria Math" panose="02040503050406030204" pitchFamily="18" charset="0"/>
                          </a:rPr>
                          <m:t>8</m:t>
                        </m:r>
                      </m:den>
                    </m:f>
                  </m:oMath>
                </a14:m>
                <a:r>
                  <a:rPr lang="en-US" sz="2400" dirty="0"/>
                  <a:t> </a:t>
                </a:r>
                <a:r>
                  <a:rPr lang="en-US" sz="2400" i="1" dirty="0" smtClean="0"/>
                  <a:t>ft				</a:t>
                </a:r>
                <a:r>
                  <a:rPr lang="en-US" sz="2400" dirty="0"/>
                  <a:t>D. </a:t>
                </a:r>
                <a14:m>
                  <m:oMath xmlns:m="http://schemas.openxmlformats.org/officeDocument/2006/math">
                    <m:r>
                      <a:rPr lang="en-US" sz="2400">
                        <a:latin typeface="Cambria Math" panose="02040503050406030204" pitchFamily="18" charset="0"/>
                      </a:rPr>
                      <m:t>6</m:t>
                    </m:r>
                    <m:f>
                      <m:fPr>
                        <m:ctrlPr>
                          <a:rPr lang="en-US" sz="2400" i="1">
                            <a:latin typeface="Cambria Math"/>
                          </a:rPr>
                        </m:ctrlPr>
                      </m:fPr>
                      <m:num>
                        <m:r>
                          <a:rPr lang="en-US" sz="2400" i="1">
                            <a:latin typeface="Cambria Math" panose="02040503050406030204" pitchFamily="18" charset="0"/>
                          </a:rPr>
                          <m:t>11</m:t>
                        </m:r>
                      </m:num>
                      <m:den>
                        <m:r>
                          <a:rPr lang="en-US" sz="2400" i="1">
                            <a:latin typeface="Cambria Math" panose="02040503050406030204" pitchFamily="18" charset="0"/>
                          </a:rPr>
                          <m:t>12</m:t>
                        </m:r>
                      </m:den>
                    </m:f>
                  </m:oMath>
                </a14:m>
                <a:r>
                  <a:rPr lang="en-US" sz="2400" dirty="0"/>
                  <a:t> </a:t>
                </a:r>
                <a:r>
                  <a:rPr lang="en-US" sz="2400" i="1" dirty="0" smtClean="0"/>
                  <a:t>ft</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2564" y="983995"/>
                <a:ext cx="8610600" cy="5340606"/>
              </a:xfrm>
              <a:blipFill rotWithShape="0">
                <a:blip r:embed="rId3" cstate="print"/>
                <a:stretch>
                  <a:fillRect l="-1133" t="-912" r="-106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906187996"/>
                  </p:ext>
                </p:extLst>
              </p:nvPr>
            </p:nvGraphicFramePr>
            <p:xfrm>
              <a:off x="1524000" y="2667000"/>
              <a:ext cx="5789022" cy="981393"/>
            </p:xfrm>
            <a:graphic>
              <a:graphicData uri="http://schemas.openxmlformats.org/drawingml/2006/table">
                <a:tbl>
                  <a:tblPr firstRow="1" bandRow="1">
                    <a:tableStyleId>{5C22544A-7EE6-4342-B048-85BDC9FD1C3A}</a:tableStyleId>
                  </a:tblPr>
                  <a:tblGrid>
                    <a:gridCol w="1908858"/>
                    <a:gridCol w="755964"/>
                    <a:gridCol w="609600"/>
                    <a:gridCol w="609600"/>
                    <a:gridCol w="609600"/>
                    <a:gridCol w="609600"/>
                    <a:gridCol w="685800"/>
                  </a:tblGrid>
                  <a:tr h="370840">
                    <a:tc>
                      <a:txBody>
                        <a:bodyPr/>
                        <a:lstStyle/>
                        <a:p>
                          <a:pPr algn="ctr"/>
                          <a:r>
                            <a:rPr lang="en-US" b="1" dirty="0" smtClean="0">
                              <a:solidFill>
                                <a:schemeClr val="tx1"/>
                              </a:solidFill>
                            </a:rPr>
                            <a:t>Oliver’s Birthday</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1st</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2</a:t>
                          </a:r>
                          <a:r>
                            <a:rPr lang="en-US" b="0" baseline="30000" dirty="0" smtClean="0">
                              <a:solidFill>
                                <a:schemeClr val="tx1"/>
                              </a:solidFill>
                            </a:rPr>
                            <a:t>nd</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3</a:t>
                          </a:r>
                          <a:r>
                            <a:rPr lang="en-US" b="0" baseline="30000" dirty="0" smtClean="0">
                              <a:solidFill>
                                <a:schemeClr val="tx1"/>
                              </a:solidFill>
                            </a:rPr>
                            <a:t>rd</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4</a:t>
                          </a:r>
                          <a:r>
                            <a:rPr lang="en-US" b="0" baseline="30000" dirty="0" smtClean="0">
                              <a:solidFill>
                                <a:schemeClr val="tx1"/>
                              </a:solidFill>
                            </a:rPr>
                            <a:t>th</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5</a:t>
                          </a:r>
                          <a:r>
                            <a:rPr lang="en-US" b="0" baseline="30000" dirty="0" smtClean="0">
                              <a:solidFill>
                                <a:schemeClr val="tx1"/>
                              </a:solidFill>
                            </a:rPr>
                            <a:t>th</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6</a:t>
                          </a:r>
                          <a:r>
                            <a:rPr lang="en-US" b="0" baseline="30000" dirty="0" smtClean="0">
                              <a:solidFill>
                                <a:schemeClr val="tx1"/>
                              </a:solidFill>
                            </a:rPr>
                            <a:t>th</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b="1" dirty="0" smtClean="0">
                              <a:solidFill>
                                <a:schemeClr val="tx1"/>
                              </a:solidFill>
                            </a:rPr>
                            <a:t>Height of Tree (</a:t>
                          </a:r>
                          <a:r>
                            <a:rPr lang="en-US" b="1" i="1" dirty="0" err="1" smtClean="0">
                              <a:solidFill>
                                <a:schemeClr val="tx1"/>
                              </a:solidFill>
                            </a:rPr>
                            <a:t>ft</a:t>
                          </a:r>
                          <a:r>
                            <a:rPr lang="en-US" b="1" dirty="0" smtClean="0">
                              <a:solidFill>
                                <a:schemeClr val="tx1"/>
                              </a:solidFill>
                            </a:rPr>
                            <a:t>)</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f>
                                  <m:fPr>
                                    <m:ctrlPr>
                                      <a:rPr lang="en-US" b="0" i="1" smtClean="0">
                                        <a:solidFill>
                                          <a:schemeClr val="tx1"/>
                                        </a:solidFill>
                                        <a:latin typeface="Cambria Math"/>
                                      </a:rPr>
                                    </m:ctrlPr>
                                  </m:fPr>
                                  <m:num>
                                    <m:r>
                                      <a:rPr lang="en-US" b="0" i="1" smtClean="0">
                                        <a:solidFill>
                                          <a:schemeClr val="tx1"/>
                                        </a:solidFill>
                                        <a:latin typeface="Cambria Math" panose="02040503050406030204" pitchFamily="18" charset="0"/>
                                      </a:rPr>
                                      <m:t>5</m:t>
                                    </m:r>
                                  </m:num>
                                  <m:den>
                                    <m:r>
                                      <a:rPr lang="en-US" b="0" i="1" smtClean="0">
                                        <a:solidFill>
                                          <a:schemeClr val="tx1"/>
                                        </a:solidFill>
                                        <a:latin typeface="Cambria Math" panose="02040503050406030204" pitchFamily="18" charset="0"/>
                                      </a:rPr>
                                      <m:t>12</m:t>
                                    </m:r>
                                  </m:den>
                                </m:f>
                              </m:oMath>
                            </m:oMathPara>
                          </a14:m>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1</m:t>
                                </m:r>
                                <m:f>
                                  <m:fPr>
                                    <m:ctrlPr>
                                      <a:rPr lang="en-US" b="0" i="1" smtClean="0">
                                        <a:solidFill>
                                          <a:schemeClr val="tx1"/>
                                        </a:solidFill>
                                        <a:latin typeface="Cambria Math"/>
                                      </a:rPr>
                                    </m:ctrlPr>
                                  </m:fPr>
                                  <m:num>
                                    <m:r>
                                      <a:rPr lang="en-US" b="0" i="1" smtClean="0">
                                        <a:solidFill>
                                          <a:schemeClr val="tx1"/>
                                        </a:solidFill>
                                        <a:latin typeface="Cambria Math" panose="02040503050406030204" pitchFamily="18" charset="0"/>
                                      </a:rPr>
                                      <m:t>1</m:t>
                                    </m:r>
                                  </m:num>
                                  <m:den>
                                    <m:r>
                                      <a:rPr lang="en-US" b="0" i="1" smtClean="0">
                                        <a:solidFill>
                                          <a:schemeClr val="tx1"/>
                                        </a:solidFill>
                                        <a:latin typeface="Cambria Math" panose="02040503050406030204" pitchFamily="18" charset="0"/>
                                      </a:rPr>
                                      <m:t>2</m:t>
                                    </m:r>
                                  </m:den>
                                </m:f>
                              </m:oMath>
                            </m:oMathPara>
                          </a14:m>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3</m:t>
                                </m:r>
                                <m:f>
                                  <m:fPr>
                                    <m:ctrlPr>
                                      <a:rPr lang="en-US" b="0" i="1" smtClean="0">
                                        <a:solidFill>
                                          <a:schemeClr val="tx1"/>
                                        </a:solidFill>
                                        <a:latin typeface="Cambria Math"/>
                                      </a:rPr>
                                    </m:ctrlPr>
                                  </m:fPr>
                                  <m:num>
                                    <m:r>
                                      <a:rPr lang="en-US" b="0" i="1" smtClean="0">
                                        <a:solidFill>
                                          <a:schemeClr val="tx1"/>
                                        </a:solidFill>
                                        <a:latin typeface="Cambria Math" panose="02040503050406030204" pitchFamily="18" charset="0"/>
                                      </a:rPr>
                                      <m:t>1</m:t>
                                    </m:r>
                                  </m:num>
                                  <m:den>
                                    <m:r>
                                      <a:rPr lang="en-US" b="0" i="1" smtClean="0">
                                        <a:solidFill>
                                          <a:schemeClr val="tx1"/>
                                        </a:solidFill>
                                        <a:latin typeface="Cambria Math" panose="02040503050406030204" pitchFamily="18" charset="0"/>
                                      </a:rPr>
                                      <m:t>4</m:t>
                                    </m:r>
                                  </m:den>
                                </m:f>
                              </m:oMath>
                            </m:oMathPara>
                          </a14:m>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4</m:t>
                                </m:r>
                                <m:f>
                                  <m:fPr>
                                    <m:ctrlPr>
                                      <a:rPr lang="en-US" b="0" i="1" smtClean="0">
                                        <a:solidFill>
                                          <a:schemeClr val="tx1"/>
                                        </a:solidFill>
                                        <a:latin typeface="Cambria Math"/>
                                      </a:rPr>
                                    </m:ctrlPr>
                                  </m:fPr>
                                  <m:num>
                                    <m:r>
                                      <a:rPr lang="en-US" b="0" i="1" smtClean="0">
                                        <a:solidFill>
                                          <a:schemeClr val="tx1"/>
                                        </a:solidFill>
                                        <a:latin typeface="Cambria Math" panose="02040503050406030204" pitchFamily="18" charset="0"/>
                                      </a:rPr>
                                      <m:t>2</m:t>
                                    </m:r>
                                  </m:num>
                                  <m:den>
                                    <m:r>
                                      <a:rPr lang="en-US" b="0" i="1" smtClean="0">
                                        <a:solidFill>
                                          <a:schemeClr val="tx1"/>
                                        </a:solidFill>
                                        <a:latin typeface="Cambria Math" panose="02040503050406030204" pitchFamily="18" charset="0"/>
                                      </a:rPr>
                                      <m:t>3</m:t>
                                    </m:r>
                                  </m:den>
                                </m:f>
                              </m:oMath>
                            </m:oMathPara>
                          </a14:m>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7</m:t>
                                </m:r>
                                <m:f>
                                  <m:fPr>
                                    <m:ctrlPr>
                                      <a:rPr lang="en-US" b="0" i="1" smtClean="0">
                                        <a:solidFill>
                                          <a:schemeClr val="tx1"/>
                                        </a:solidFill>
                                        <a:latin typeface="Cambria Math"/>
                                      </a:rPr>
                                    </m:ctrlPr>
                                  </m:fPr>
                                  <m:num>
                                    <m:r>
                                      <a:rPr lang="en-US" b="0" i="1" smtClean="0">
                                        <a:solidFill>
                                          <a:schemeClr val="tx1"/>
                                        </a:solidFill>
                                        <a:latin typeface="Cambria Math" panose="02040503050406030204" pitchFamily="18" charset="0"/>
                                      </a:rPr>
                                      <m:t>4</m:t>
                                    </m:r>
                                  </m:num>
                                  <m:den>
                                    <m:r>
                                      <a:rPr lang="en-US" b="0" i="1" smtClean="0">
                                        <a:solidFill>
                                          <a:schemeClr val="tx1"/>
                                        </a:solidFill>
                                        <a:latin typeface="Cambria Math" panose="02040503050406030204" pitchFamily="18" charset="0"/>
                                      </a:rPr>
                                      <m:t>12</m:t>
                                    </m:r>
                                  </m:den>
                                </m:f>
                              </m:oMath>
                            </m:oMathPara>
                          </a14:m>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xmlns="" xmlns:a14="http://schemas.microsoft.com/office/drawing/2010/main" val="3906187996"/>
                  </p:ext>
                </p:extLst>
              </p:nvPr>
            </p:nvGraphicFramePr>
            <p:xfrm>
              <a:off x="1524000" y="2667000"/>
              <a:ext cx="5789022" cy="981393"/>
            </p:xfrm>
            <a:graphic>
              <a:graphicData uri="http://schemas.openxmlformats.org/drawingml/2006/table">
                <a:tbl>
                  <a:tblPr firstRow="1" bandRow="1">
                    <a:tableStyleId>{5C22544A-7EE6-4342-B048-85BDC9FD1C3A}</a:tableStyleId>
                  </a:tblPr>
                  <a:tblGrid>
                    <a:gridCol w="1908858"/>
                    <a:gridCol w="755964"/>
                    <a:gridCol w="609600"/>
                    <a:gridCol w="609600"/>
                    <a:gridCol w="609600"/>
                    <a:gridCol w="609600"/>
                    <a:gridCol w="685800"/>
                  </a:tblGrid>
                  <a:tr h="370840">
                    <a:tc>
                      <a:txBody>
                        <a:bodyPr/>
                        <a:lstStyle/>
                        <a:p>
                          <a:pPr algn="ctr"/>
                          <a:r>
                            <a:rPr lang="en-US" b="1" dirty="0" smtClean="0">
                              <a:solidFill>
                                <a:schemeClr val="tx1"/>
                              </a:solidFill>
                            </a:rPr>
                            <a:t>Oliver’s Birthday</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1st</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2</a:t>
                          </a:r>
                          <a:r>
                            <a:rPr lang="en-US" b="0" baseline="30000" dirty="0" smtClean="0">
                              <a:solidFill>
                                <a:schemeClr val="tx1"/>
                              </a:solidFill>
                            </a:rPr>
                            <a:t>nd</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3</a:t>
                          </a:r>
                          <a:r>
                            <a:rPr lang="en-US" b="0" baseline="30000" dirty="0" smtClean="0">
                              <a:solidFill>
                                <a:schemeClr val="tx1"/>
                              </a:solidFill>
                            </a:rPr>
                            <a:t>rd</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4</a:t>
                          </a:r>
                          <a:r>
                            <a:rPr lang="en-US" b="0" baseline="30000" dirty="0" smtClean="0">
                              <a:solidFill>
                                <a:schemeClr val="tx1"/>
                              </a:solidFill>
                            </a:rPr>
                            <a:t>th</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5</a:t>
                          </a:r>
                          <a:r>
                            <a:rPr lang="en-US" b="0" baseline="30000" dirty="0" smtClean="0">
                              <a:solidFill>
                                <a:schemeClr val="tx1"/>
                              </a:solidFill>
                            </a:rPr>
                            <a:t>th</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0" dirty="0" smtClean="0">
                              <a:solidFill>
                                <a:schemeClr val="tx1"/>
                              </a:solidFill>
                            </a:rPr>
                            <a:t>6</a:t>
                          </a:r>
                          <a:r>
                            <a:rPr lang="en-US" b="0" baseline="30000" dirty="0" smtClean="0">
                              <a:solidFill>
                                <a:schemeClr val="tx1"/>
                              </a:solidFill>
                            </a:rPr>
                            <a:t>th</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0553">
                    <a:tc>
                      <a:txBody>
                        <a:bodyPr/>
                        <a:lstStyle/>
                        <a:p>
                          <a:pPr algn="ctr"/>
                          <a:r>
                            <a:rPr lang="en-US" b="1" dirty="0" smtClean="0">
                              <a:solidFill>
                                <a:schemeClr val="tx1"/>
                              </a:solidFill>
                            </a:rPr>
                            <a:t>Height of Tree (</a:t>
                          </a:r>
                          <a:r>
                            <a:rPr lang="en-US" b="1" i="1" dirty="0" err="1" smtClean="0">
                              <a:solidFill>
                                <a:schemeClr val="tx1"/>
                              </a:solidFill>
                            </a:rPr>
                            <a:t>ft</a:t>
                          </a:r>
                          <a:r>
                            <a:rPr lang="en-US" b="1" dirty="0" smtClean="0">
                              <a:solidFill>
                                <a:schemeClr val="tx1"/>
                              </a:solidFill>
                            </a:rPr>
                            <a:t>)</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4"/>
                          <a:stretch>
                            <a:fillRect l="-254032" t="-65347" r="-415323" b="-198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4"/>
                          <a:stretch>
                            <a:fillRect l="-439000" t="-65347" r="-415000" b="-198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4"/>
                          <a:stretch>
                            <a:fillRect l="-539000" t="-65347" r="-315000" b="-1980"/>
                          </a:stretch>
                        </a:blip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4"/>
                          <a:stretch>
                            <a:fillRect l="-639000" t="-65347" r="-215000" b="-1980"/>
                          </a:stretch>
                        </a:blipFill>
                      </a:tcPr>
                    </a:tc>
                    <a:tc>
                      <a:txBody>
                        <a:bodyPr/>
                        <a:lstStyle/>
                        <a:p>
                          <a:pPr algn="ctr"/>
                          <a:r>
                            <a:rPr lang="en-US" b="0" dirty="0" smtClean="0">
                              <a:solidFill>
                                <a:schemeClr val="tx1"/>
                              </a:solidFill>
                            </a:rPr>
                            <a:t>?</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4"/>
                          <a:stretch>
                            <a:fillRect l="-742478" t="-65347" r="-1770" b="-1980"/>
                          </a:stretch>
                        </a:blipFill>
                      </a:tcPr>
                    </a:tc>
                  </a:tr>
                </a:tbl>
              </a:graphicData>
            </a:graphic>
          </p:graphicFrame>
        </mc:Fallback>
      </mc:AlternateContent>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spTree>
    <p:extLst>
      <p:ext uri="{BB962C8B-B14F-4D97-AF65-F5344CB8AC3E}">
        <p14:creationId xmlns:p14="http://schemas.microsoft.com/office/powerpoint/2010/main" val="2839921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556" y="1524000"/>
            <a:ext cx="8452644" cy="1815882"/>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selects the most reasonable </a:t>
            </a:r>
            <a:r>
              <a:rPr lang="en-US" sz="2800" dirty="0" smtClean="0"/>
              <a:t>height.</a:t>
            </a:r>
          </a:p>
          <a:p>
            <a:endParaRPr lang="en-US" sz="2800" dirty="0"/>
          </a:p>
          <a:p>
            <a:r>
              <a:rPr lang="en-US" sz="2800" b="1" dirty="0" smtClean="0"/>
              <a:t>Answer: </a:t>
            </a:r>
            <a:r>
              <a:rPr lang="en-US" sz="2800" dirty="0" smtClean="0"/>
              <a:t>C</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2874648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077200" cy="5334000"/>
          </a:xfrm>
        </p:spPr>
        <p:txBody>
          <a:bodyPr>
            <a:noAutofit/>
          </a:bodyPr>
          <a:lstStyle/>
          <a:p>
            <a:pPr marL="0" indent="0">
              <a:spcBef>
                <a:spcPts val="0"/>
              </a:spcBef>
              <a:buNone/>
            </a:pPr>
            <a:r>
              <a:rPr lang="en-US" sz="2000" dirty="0"/>
              <a:t>The trailer of a truck is packed with boxes of paper. The boxes are packed 5 boxes deep by 4 boxes high by 4 boxes across, as shown in the picture. </a:t>
            </a:r>
          </a:p>
          <a:p>
            <a:pPr marL="0" indent="0">
              <a:spcBef>
                <a:spcPts val="0"/>
              </a:spcBef>
              <a:buNone/>
            </a:pPr>
            <a:r>
              <a:rPr lang="en-US" sz="2000" dirty="0" smtClean="0"/>
              <a:t>When </a:t>
            </a:r>
            <a:r>
              <a:rPr lang="en-US" sz="2000" dirty="0"/>
              <a:t>the driver is in the truck and the trailer is </a:t>
            </a:r>
            <a:r>
              <a:rPr lang="en-US" sz="2000" b="1" dirty="0"/>
              <a:t>empty</a:t>
            </a:r>
            <a:r>
              <a:rPr lang="en-US" sz="2000" dirty="0"/>
              <a:t>, the mass of the truck is 2948.35 kilograms. </a:t>
            </a:r>
            <a:endParaRPr lang="en-US" sz="2000" dirty="0" smtClean="0"/>
          </a:p>
          <a:p>
            <a:pPr marL="0" indent="0">
              <a:spcBef>
                <a:spcPts val="0"/>
              </a:spcBef>
              <a:buNone/>
            </a:pPr>
            <a:endParaRPr lang="en-US" sz="2000" dirty="0"/>
          </a:p>
          <a:p>
            <a:pPr marL="0" indent="0">
              <a:spcBef>
                <a:spcPts val="0"/>
              </a:spcBef>
              <a:buNone/>
            </a:pPr>
            <a:endParaRPr lang="en-US" sz="2000" dirty="0" smtClean="0"/>
          </a:p>
          <a:p>
            <a:pPr marL="0" indent="0">
              <a:spcBef>
                <a:spcPts val="0"/>
              </a:spcBef>
              <a:buNone/>
            </a:pPr>
            <a:endParaRPr lang="en-US" sz="2000" dirty="0"/>
          </a:p>
          <a:p>
            <a:pPr marL="0" indent="0">
              <a:spcBef>
                <a:spcPts val="0"/>
              </a:spcBef>
              <a:buNone/>
            </a:pPr>
            <a:endParaRPr lang="en-US" sz="2000" dirty="0" smtClean="0"/>
          </a:p>
          <a:p>
            <a:pPr marL="0" indent="0">
              <a:spcBef>
                <a:spcPts val="0"/>
              </a:spcBef>
              <a:buNone/>
            </a:pPr>
            <a:endParaRPr lang="en-US" sz="2000" dirty="0"/>
          </a:p>
          <a:p>
            <a:pPr>
              <a:spcBef>
                <a:spcPts val="0"/>
              </a:spcBef>
            </a:pPr>
            <a:r>
              <a:rPr lang="en-US" sz="2000" dirty="0" smtClean="0"/>
              <a:t>The </a:t>
            </a:r>
            <a:r>
              <a:rPr lang="en-US" sz="2000" dirty="0"/>
              <a:t>mass of 1 box of paper is 22.5 kilograms. </a:t>
            </a:r>
          </a:p>
          <a:p>
            <a:pPr>
              <a:spcBef>
                <a:spcPts val="0"/>
              </a:spcBef>
            </a:pPr>
            <a:r>
              <a:rPr lang="en-US" sz="2000" dirty="0" smtClean="0"/>
              <a:t>The </a:t>
            </a:r>
            <a:r>
              <a:rPr lang="en-US" sz="2000" dirty="0"/>
              <a:t>driver delivers some of the boxes of paper at his first stop. </a:t>
            </a:r>
          </a:p>
          <a:p>
            <a:pPr>
              <a:spcBef>
                <a:spcPts val="0"/>
              </a:spcBef>
            </a:pPr>
            <a:r>
              <a:rPr lang="en-US" sz="2000" dirty="0" smtClean="0"/>
              <a:t>The </a:t>
            </a:r>
            <a:r>
              <a:rPr lang="en-US" sz="2000" dirty="0"/>
              <a:t>truck has to drive over a bridge on the way to the next stop. </a:t>
            </a:r>
          </a:p>
          <a:p>
            <a:pPr>
              <a:spcBef>
                <a:spcPts val="0"/>
              </a:spcBef>
            </a:pPr>
            <a:r>
              <a:rPr lang="en-US" sz="2000" dirty="0" smtClean="0"/>
              <a:t>Trucks </a:t>
            </a:r>
            <a:r>
              <a:rPr lang="en-US" sz="2000" dirty="0"/>
              <a:t>with a mass greater than 4700 kilograms are </a:t>
            </a:r>
            <a:r>
              <a:rPr lang="en-US" sz="2000" b="1" dirty="0"/>
              <a:t>not </a:t>
            </a:r>
            <a:r>
              <a:rPr lang="en-US" sz="2000" dirty="0"/>
              <a:t>allowed to drive over the bridge. </a:t>
            </a:r>
          </a:p>
          <a:p>
            <a:pPr marL="0" indent="0">
              <a:spcBef>
                <a:spcPts val="0"/>
              </a:spcBef>
              <a:buNone/>
            </a:pPr>
            <a:endParaRPr lang="en-US" sz="2000" dirty="0"/>
          </a:p>
          <a:p>
            <a:pPr marL="0" indent="0">
              <a:spcBef>
                <a:spcPts val="0"/>
              </a:spcBef>
              <a:buNone/>
            </a:pPr>
            <a:r>
              <a:rPr lang="en-US" sz="2000" dirty="0"/>
              <a:t>Enter the </a:t>
            </a:r>
            <a:r>
              <a:rPr lang="en-US" sz="2000" b="1" dirty="0"/>
              <a:t>minimum </a:t>
            </a:r>
            <a:r>
              <a:rPr lang="en-US" sz="2000" dirty="0"/>
              <a:t>number of boxes of paper the driver must deliver at the first stop to be allowed to drive over the bridge. 	</a:t>
            </a:r>
          </a:p>
        </p:txBody>
      </p:sp>
      <p:pic>
        <p:nvPicPr>
          <p:cNvPr id="2" name="Picture 1"/>
          <p:cNvPicPr>
            <a:picLocks noChangeAspect="1"/>
          </p:cNvPicPr>
          <p:nvPr/>
        </p:nvPicPr>
        <p:blipFill>
          <a:blip r:embed="rId3" cstate="print"/>
          <a:stretch>
            <a:fillRect/>
          </a:stretch>
        </p:blipFill>
        <p:spPr>
          <a:xfrm>
            <a:off x="3611880" y="2139120"/>
            <a:ext cx="4846320" cy="1670880"/>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spTree>
    <p:extLst>
      <p:ext uri="{BB962C8B-B14F-4D97-AF65-F5344CB8AC3E}">
        <p14:creationId xmlns:p14="http://schemas.microsoft.com/office/powerpoint/2010/main" val="19050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077200" cy="3970318"/>
          </a:xfrm>
          <a:prstGeom prst="rect">
            <a:avLst/>
          </a:prstGeom>
        </p:spPr>
        <p:txBody>
          <a:bodyPr wrap="square">
            <a:spAutoFit/>
          </a:bodyPr>
          <a:lstStyle/>
          <a:p>
            <a:r>
              <a:rPr lang="en-US" sz="2800" b="1" dirty="0" smtClean="0"/>
              <a:t>Rubric:</a:t>
            </a:r>
          </a:p>
          <a:p>
            <a:r>
              <a:rPr lang="en-US" sz="2800" dirty="0"/>
              <a:t>(2 points) The student enters the correct whole number of boxes that must be </a:t>
            </a:r>
            <a:r>
              <a:rPr lang="en-US" sz="2800" dirty="0" smtClean="0"/>
              <a:t>delivered.</a:t>
            </a:r>
          </a:p>
          <a:p>
            <a:r>
              <a:rPr lang="en-US" sz="2800" dirty="0" smtClean="0"/>
              <a:t>(</a:t>
            </a:r>
            <a:r>
              <a:rPr lang="en-US" sz="2800" dirty="0"/>
              <a:t>1 point) Partial credit is possible for correctly determining the exact number of boxes and entering any value from 2.1-2.148 or for mistakenly rounding down to 2 instead of up to 3 boxes as needed</a:t>
            </a:r>
            <a:r>
              <a:rPr lang="en-US" sz="2800" dirty="0" smtClean="0"/>
              <a:t>.</a:t>
            </a:r>
          </a:p>
          <a:p>
            <a:endParaRPr lang="en-US" sz="2800" dirty="0"/>
          </a:p>
          <a:p>
            <a:r>
              <a:rPr lang="en-US" sz="2800" b="1" dirty="0" smtClean="0"/>
              <a:t>Answer: </a:t>
            </a:r>
            <a:r>
              <a:rPr lang="en-US" sz="2800" dirty="0" smtClean="0"/>
              <a:t>3</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#4 </a:t>
            </a:r>
            <a:r>
              <a:rPr lang="en-US" sz="3600" b="1" dirty="0"/>
              <a:t>Answer</a:t>
            </a:r>
          </a:p>
        </p:txBody>
      </p:sp>
    </p:spTree>
    <p:extLst>
      <p:ext uri="{BB962C8B-B14F-4D97-AF65-F5344CB8AC3E}">
        <p14:creationId xmlns:p14="http://schemas.microsoft.com/office/powerpoint/2010/main" val="582383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1759</Words>
  <Application>Microsoft Office PowerPoint</Application>
  <PresentationFormat>On-screen Show (4:3)</PresentationFormat>
  <Paragraphs>246</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Shannon</cp:lastModifiedBy>
  <cp:revision>65</cp:revision>
  <dcterms:created xsi:type="dcterms:W3CDTF">2014-11-05T17:36:58Z</dcterms:created>
  <dcterms:modified xsi:type="dcterms:W3CDTF">2015-11-14T22:14:34Z</dcterms:modified>
</cp:coreProperties>
</file>