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9" r:id="rId3"/>
    <p:sldId id="290"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6" autoAdjust="0"/>
    <p:restoredTop sz="94660"/>
  </p:normalViewPr>
  <p:slideViewPr>
    <p:cSldViewPr>
      <p:cViewPr>
        <p:scale>
          <a:sx n="76" d="100"/>
          <a:sy n="76" d="100"/>
        </p:scale>
        <p:origin x="-1332"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3859864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120077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284612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2569851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3801650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64364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1972974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573767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2522001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123028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2462614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1643953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3904261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2456649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2751702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3549928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503089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638780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1878888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392313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95158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214243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97842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78552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2273296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799480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118091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5 - Claim </a:t>
            </a:r>
            <a:r>
              <a:rPr lang="en-US" sz="2400" b="1" dirty="0" smtClean="0">
                <a:ln w="11430"/>
                <a:solidFill>
                  <a:srgbClr val="FF0000"/>
                </a:solidFill>
                <a:latin typeface="+mj-lt"/>
                <a:cs typeface="Arial" charset="0"/>
              </a:rPr>
              <a:t>3</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66800" y="4267200"/>
            <a:ext cx="74676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altLang="en-US" dirty="0" smtClean="0">
              <a:solidFill>
                <a:srgbClr val="7030A0"/>
              </a:solidFill>
            </a:endParaRPr>
          </a:p>
        </p:txBody>
      </p:sp>
      <p:sp>
        <p:nvSpPr>
          <p:cNvPr id="7" name="TextBox 6"/>
          <p:cNvSpPr txBox="1"/>
          <p:nvPr/>
        </p:nvSpPr>
        <p:spPr>
          <a:xfrm>
            <a:off x="658813" y="6073775"/>
            <a:ext cx="8104187" cy="784225"/>
          </a:xfrm>
          <a:prstGeom prst="rect">
            <a:avLst/>
          </a:prstGeom>
          <a:noFill/>
        </p:spPr>
        <p:txBody>
          <a:bodyPr wrap="none">
            <a:spAutoFit/>
          </a:body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8" descr="Smc logo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2286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838200" y="22828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Claim 3</a:t>
            </a:r>
            <a:br>
              <a:rPr lang="en-US" altLang="en-US" sz="4000" b="1" dirty="0" smtClean="0"/>
            </a:br>
            <a:r>
              <a:rPr lang="en-US" altLang="en-US" sz="4000" b="1" dirty="0" smtClean="0"/>
              <a:t>Smarter Balanced Sample Items</a:t>
            </a:r>
            <a:br>
              <a:rPr lang="en-US" altLang="en-US" sz="4000" b="1" dirty="0" smtClean="0"/>
            </a:br>
            <a:r>
              <a:rPr lang="en-US" altLang="en-US" sz="4000" b="1" dirty="0" smtClean="0"/>
              <a:t>Grade 5</a:t>
            </a:r>
          </a:p>
        </p:txBody>
      </p:sp>
      <p:sp>
        <p:nvSpPr>
          <p:cNvPr id="10" name="Rectangle 9"/>
          <p:cNvSpPr/>
          <p:nvPr/>
        </p:nvSpPr>
        <p:spPr>
          <a:xfrm>
            <a:off x="1959947" y="4114800"/>
            <a:ext cx="5837624" cy="70788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smtClean="0">
                <a:solidFill>
                  <a:srgbClr val="FF0000"/>
                </a:solidFill>
                <a:latin typeface="+mj-lt"/>
              </a:rPr>
              <a:t>Communicating Reasoning</a:t>
            </a:r>
            <a:endParaRPr lang="en-US" sz="4000" b="1" dirty="0">
              <a:solidFill>
                <a:srgbClr val="FF0000"/>
              </a:solidFill>
              <a:latin typeface="+mj-lt"/>
            </a:endParaRPr>
          </a:p>
        </p:txBody>
      </p:sp>
      <p:sp>
        <p:nvSpPr>
          <p:cNvPr id="11" name="Rounded Rectangle 10"/>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Autofit/>
          </a:bodyPr>
          <a:lstStyle/>
          <a:p>
            <a:pPr marL="0" indent="0">
              <a:buNone/>
            </a:pPr>
            <a:r>
              <a:rPr lang="en-US" sz="2800" dirty="0" smtClean="0"/>
              <a:t>Carrie saw the figure below and said that its area is</a:t>
            </a:r>
            <a:endParaRPr lang="en-US" sz="1100" dirty="0" smtClean="0"/>
          </a:p>
          <a:p>
            <a:pPr marL="0" indent="0">
              <a:buNone/>
            </a:pPr>
            <a:r>
              <a:rPr lang="en-US" sz="2800" dirty="0" smtClean="0"/>
              <a:t>5 x 9 = 45 square centimeters. </a:t>
            </a:r>
          </a:p>
          <a:p>
            <a:pPr marL="0" indent="0">
              <a:buNone/>
            </a:pPr>
            <a:endParaRPr lang="en-US" sz="2800" dirty="0"/>
          </a:p>
          <a:p>
            <a:pPr marL="0" indent="0">
              <a:buNone/>
            </a:pPr>
            <a:endParaRPr lang="en-US" sz="2800" dirty="0"/>
          </a:p>
          <a:p>
            <a:pPr marL="0" indent="0">
              <a:buNone/>
            </a:pPr>
            <a:endParaRPr lang="en-US" sz="2800" dirty="0" smtClean="0"/>
          </a:p>
          <a:p>
            <a:pPr marL="0" indent="0">
              <a:buNone/>
            </a:pPr>
            <a:r>
              <a:rPr lang="en-US" sz="2800" dirty="0" smtClean="0"/>
              <a:t>Which statement best supports Carrie’s claim?</a:t>
            </a:r>
          </a:p>
          <a:p>
            <a:pPr marL="514350" indent="-514350">
              <a:buAutoNum type="alphaUcPeriod"/>
            </a:pPr>
            <a:r>
              <a:rPr lang="en-US" sz="2800" dirty="0" smtClean="0"/>
              <a:t>It is true if the opposite sides have the same length.</a:t>
            </a:r>
          </a:p>
          <a:p>
            <a:pPr marL="514350" indent="-514350">
              <a:buAutoNum type="alphaUcPeriod"/>
            </a:pPr>
            <a:r>
              <a:rPr lang="en-US" sz="2800" dirty="0" smtClean="0"/>
              <a:t>It is true if the figure is a rectangle.</a:t>
            </a:r>
          </a:p>
          <a:p>
            <a:pPr marL="514350" indent="-514350">
              <a:buAutoNum type="alphaUcPeriod"/>
            </a:pPr>
            <a:r>
              <a:rPr lang="en-US" sz="2800" dirty="0" smtClean="0"/>
              <a:t>It is false if the opposite sides have the same length.</a:t>
            </a:r>
          </a:p>
          <a:p>
            <a:pPr marL="514350" indent="-514350">
              <a:buAutoNum type="alphaUcPeriod"/>
            </a:pPr>
            <a:r>
              <a:rPr lang="en-US" sz="2800" dirty="0" smtClean="0"/>
              <a:t>It is false if the figure is a rectangle.</a:t>
            </a:r>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133600"/>
            <a:ext cx="2438400" cy="1510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465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statement.</a:t>
            </a:r>
            <a:endParaRPr lang="en-US" sz="2800" b="1" dirty="0"/>
          </a:p>
          <a:p>
            <a:pPr marL="0" indent="0">
              <a:buNone/>
            </a:pPr>
            <a:endParaRPr lang="en-US" sz="2800" b="1" dirty="0" smtClean="0"/>
          </a:p>
          <a:p>
            <a:pPr marL="0" indent="0">
              <a:buNone/>
            </a:pPr>
            <a:r>
              <a:rPr lang="en-US" sz="2800" b="1" dirty="0" smtClean="0"/>
              <a:t>Answer: </a:t>
            </a:r>
            <a:r>
              <a:rPr lang="en-US" sz="2800" dirty="0" smtClean="0"/>
              <a:t>B</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#5 </a:t>
            </a:r>
            <a:r>
              <a:rPr lang="en-US" sz="3600" b="1" dirty="0" smtClean="0"/>
              <a:t>Answer</a:t>
            </a:r>
            <a:endParaRPr lang="en-US" sz="3600" b="1" dirty="0"/>
          </a:p>
        </p:txBody>
      </p:sp>
    </p:spTree>
    <p:extLst>
      <p:ext uri="{BB962C8B-B14F-4D97-AF65-F5344CB8AC3E}">
        <p14:creationId xmlns:p14="http://schemas.microsoft.com/office/powerpoint/2010/main" val="245693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Flo ate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4</m:t>
                        </m:r>
                      </m:den>
                    </m:f>
                  </m:oMath>
                </a14:m>
                <a:r>
                  <a:rPr lang="en-US" dirty="0" smtClean="0"/>
                  <a:t> of a sandwich and Arnie ate </a:t>
                </a:r>
                <a14:m>
                  <m:oMath xmlns:m="http://schemas.openxmlformats.org/officeDocument/2006/math">
                    <m:f>
                      <m:fPr>
                        <m:ctrlPr>
                          <a:rPr lang="en-US" i="1" smtClean="0">
                            <a:latin typeface="Cambria Math"/>
                          </a:rPr>
                        </m:ctrlPr>
                      </m:fPr>
                      <m:num>
                        <m:r>
                          <a:rPr lang="en-US" b="0" i="1" smtClean="0">
                            <a:latin typeface="Cambria Math"/>
                          </a:rPr>
                          <m:t>2</m:t>
                        </m:r>
                      </m:num>
                      <m:den>
                        <m:r>
                          <a:rPr lang="en-US" b="0" i="1" smtClean="0">
                            <a:latin typeface="Cambria Math"/>
                          </a:rPr>
                          <m:t>3</m:t>
                        </m:r>
                      </m:den>
                    </m:f>
                  </m:oMath>
                </a14:m>
                <a:r>
                  <a:rPr lang="en-US" dirty="0" smtClean="0"/>
                  <a:t> of a sandwich. If Arnie ate more, what must be true?</a:t>
                </a:r>
              </a:p>
              <a:p>
                <a:pPr marL="0" indent="0">
                  <a:buNone/>
                </a:pPr>
                <a:endParaRPr lang="en-US" dirty="0"/>
              </a:p>
              <a:p>
                <a:pPr marL="514350" indent="-514350">
                  <a:buAutoNum type="alphaUcPeriod"/>
                </a:pPr>
                <a:r>
                  <a:rPr lang="en-US" dirty="0" smtClean="0"/>
                  <a:t>Flo’s sandwich is bigger.</a:t>
                </a:r>
              </a:p>
              <a:p>
                <a:pPr marL="514350" indent="-514350">
                  <a:buAutoNum type="alphaUcPeriod"/>
                </a:pPr>
                <a:r>
                  <a:rPr lang="en-US" dirty="0" smtClean="0"/>
                  <a:t>Arnie’s sandwich is bigger.</a:t>
                </a:r>
              </a:p>
              <a:p>
                <a:pPr marL="514350" indent="-514350">
                  <a:buAutoNum type="alphaUcPeriod"/>
                </a:pPr>
                <a:r>
                  <a:rPr lang="en-US" dirty="0" smtClean="0"/>
                  <a:t>The sandwiches are the same size.</a:t>
                </a:r>
              </a:p>
              <a:p>
                <a:pPr marL="514350" indent="-514350">
                  <a:buAutoNum type="alphaUcPeriod"/>
                </a:pPr>
                <a:r>
                  <a:rPr lang="en-US" dirty="0" smtClean="0"/>
                  <a:t>It doesn’t matter which sandwich is bigger.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926" r="-889"/>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spTree>
    <p:extLst>
      <p:ext uri="{BB962C8B-B14F-4D97-AF65-F5344CB8AC3E}">
        <p14:creationId xmlns:p14="http://schemas.microsoft.com/office/powerpoint/2010/main" val="73321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assumption.</a:t>
            </a:r>
          </a:p>
          <a:p>
            <a:pPr marL="0" indent="0">
              <a:buNone/>
            </a:pPr>
            <a:endParaRPr lang="en-US" sz="2800" b="1" dirty="0" smtClean="0"/>
          </a:p>
          <a:p>
            <a:pPr marL="0" indent="0">
              <a:buNone/>
            </a:pPr>
            <a:r>
              <a:rPr lang="en-US" sz="2800" b="1" dirty="0" smtClean="0"/>
              <a:t>Answer: </a:t>
            </a:r>
            <a:r>
              <a:rPr lang="en-US" sz="2800" dirty="0" smtClean="0"/>
              <a:t>B</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#6 </a:t>
            </a:r>
            <a:r>
              <a:rPr lang="en-US" sz="3600" b="1" dirty="0" smtClean="0"/>
              <a:t>Answer</a:t>
            </a:r>
            <a:endParaRPr lang="en-US" sz="3600" b="1" dirty="0"/>
          </a:p>
        </p:txBody>
      </p:sp>
    </p:spTree>
    <p:extLst>
      <p:ext uri="{BB962C8B-B14F-4D97-AF65-F5344CB8AC3E}">
        <p14:creationId xmlns:p14="http://schemas.microsoft.com/office/powerpoint/2010/main" val="195851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Autofit/>
          </a:bodyPr>
          <a:lstStyle/>
          <a:p>
            <a:pPr marL="0" indent="0">
              <a:buNone/>
            </a:pPr>
            <a:r>
              <a:rPr lang="en-US" sz="2400" dirty="0" smtClean="0"/>
              <a:t>Patrick is learning about quadrilaterals. He was given the following true statements.</a:t>
            </a:r>
          </a:p>
          <a:p>
            <a:r>
              <a:rPr lang="en-US" sz="2000" dirty="0" smtClean="0"/>
              <a:t>Opposite sides of all parallelograms have the same length.</a:t>
            </a:r>
          </a:p>
          <a:p>
            <a:r>
              <a:rPr lang="en-US" sz="2000" dirty="0" smtClean="0"/>
              <a:t>Opposite sides of all rectangles have the same length.</a:t>
            </a:r>
          </a:p>
          <a:p>
            <a:r>
              <a:rPr lang="en-US" sz="2000" dirty="0" smtClean="0"/>
              <a:t>All sides of a square have the same length.</a:t>
            </a:r>
          </a:p>
          <a:p>
            <a:r>
              <a:rPr lang="en-US" sz="2000" dirty="0" smtClean="0"/>
              <a:t>All rectangles are parallelograms.</a:t>
            </a:r>
          </a:p>
          <a:p>
            <a:r>
              <a:rPr lang="en-US" sz="2000" dirty="0" smtClean="0"/>
              <a:t>All rectangles have right angles.</a:t>
            </a:r>
          </a:p>
          <a:p>
            <a:r>
              <a:rPr lang="en-US" sz="2000" dirty="0" smtClean="0"/>
              <a:t>All squares have right angles.</a:t>
            </a:r>
          </a:p>
          <a:p>
            <a:endParaRPr lang="en-US" sz="400" dirty="0"/>
          </a:p>
          <a:p>
            <a:pPr marL="0" indent="0">
              <a:buNone/>
            </a:pPr>
            <a:r>
              <a:rPr lang="en-US" sz="2400" dirty="0" smtClean="0"/>
              <a:t>Based on this information, Patrick assumes the following statements are always true. Which statement is </a:t>
            </a:r>
            <a:r>
              <a:rPr lang="en-US" sz="2400" b="1" dirty="0" smtClean="0"/>
              <a:t>not</a:t>
            </a:r>
            <a:r>
              <a:rPr lang="en-US" sz="2400" dirty="0" smtClean="0"/>
              <a:t> supported by the given information?</a:t>
            </a:r>
          </a:p>
          <a:p>
            <a:pPr marL="0" indent="0">
              <a:buNone/>
            </a:pPr>
            <a:endParaRPr lang="en-US" sz="600" dirty="0"/>
          </a:p>
          <a:p>
            <a:pPr marL="514350" indent="-514350">
              <a:buAutoNum type="alphaUcPeriod"/>
            </a:pPr>
            <a:r>
              <a:rPr lang="en-US" sz="2400" dirty="0" smtClean="0"/>
              <a:t>All squares are rectangles.</a:t>
            </a:r>
          </a:p>
          <a:p>
            <a:pPr marL="514350" indent="-514350">
              <a:buAutoNum type="alphaUcPeriod"/>
            </a:pPr>
            <a:r>
              <a:rPr lang="en-US" sz="2400" dirty="0" smtClean="0"/>
              <a:t>All squares are parallelograms.</a:t>
            </a:r>
          </a:p>
          <a:p>
            <a:pPr marL="514350" indent="-514350">
              <a:buAutoNum type="alphaUcPeriod"/>
            </a:pPr>
            <a:r>
              <a:rPr lang="en-US" sz="2400" dirty="0" smtClean="0"/>
              <a:t>All parallelograms are rectangles.</a:t>
            </a:r>
          </a:p>
          <a:p>
            <a:pPr marL="514350" indent="-514350">
              <a:buAutoNum type="alphaUcPeriod"/>
            </a:pPr>
            <a:r>
              <a:rPr lang="en-US" sz="2400" dirty="0" smtClean="0"/>
              <a:t>All parallelograms are quadrilaterals.</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Tree>
    <p:extLst>
      <p:ext uri="{BB962C8B-B14F-4D97-AF65-F5344CB8AC3E}">
        <p14:creationId xmlns:p14="http://schemas.microsoft.com/office/powerpoint/2010/main" val="252877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response. </a:t>
            </a:r>
          </a:p>
          <a:p>
            <a:pPr marL="0" indent="0">
              <a:buNone/>
            </a:pPr>
            <a:endParaRPr lang="en-US" sz="2800" b="1" dirty="0" smtClean="0"/>
          </a:p>
          <a:p>
            <a:pPr marL="0" indent="0">
              <a:buNone/>
            </a:pPr>
            <a:r>
              <a:rPr lang="en-US" sz="2800" b="1" dirty="0" smtClean="0"/>
              <a:t>Answer: </a:t>
            </a:r>
            <a:r>
              <a:rPr lang="en-US" sz="2800" dirty="0" smtClean="0"/>
              <a:t>C</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#7 </a:t>
            </a:r>
            <a:r>
              <a:rPr lang="en-US" sz="3600" b="1" dirty="0" smtClean="0"/>
              <a:t>Answer</a:t>
            </a:r>
            <a:endParaRPr lang="en-US" sz="3600" b="1" dirty="0"/>
          </a:p>
        </p:txBody>
      </p:sp>
    </p:spTree>
    <p:extLst>
      <p:ext uri="{BB962C8B-B14F-4D97-AF65-F5344CB8AC3E}">
        <p14:creationId xmlns:p14="http://schemas.microsoft.com/office/powerpoint/2010/main" val="3802368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marL="0" indent="0">
              <a:spcBef>
                <a:spcPts val="0"/>
              </a:spcBef>
              <a:buNone/>
            </a:pPr>
            <a:r>
              <a:rPr lang="en-US" sz="2400" dirty="0" smtClean="0"/>
              <a:t>Nora has drawn two identical isosceles right triangles. </a:t>
            </a:r>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a:p>
          <a:p>
            <a:pPr marL="0" indent="0">
              <a:spcBef>
                <a:spcPts val="0"/>
              </a:spcBef>
              <a:buNone/>
            </a:pPr>
            <a:endParaRPr lang="en-US" sz="1100" dirty="0" smtClean="0"/>
          </a:p>
          <a:p>
            <a:pPr marL="0" indent="0">
              <a:spcBef>
                <a:spcPts val="0"/>
              </a:spcBef>
              <a:buNone/>
            </a:pPr>
            <a:r>
              <a:rPr lang="en-US" sz="2400" dirty="0" smtClean="0"/>
              <a:t>Here is a way to put them together so that they share a side and make another triangle.</a:t>
            </a:r>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r>
              <a:rPr lang="en-US" sz="2400" dirty="0" smtClean="0"/>
              <a:t>Select </a:t>
            </a:r>
            <a:r>
              <a:rPr lang="en-US" sz="2400" b="1" dirty="0" smtClean="0"/>
              <a:t>all</a:t>
            </a:r>
            <a:r>
              <a:rPr lang="en-US" sz="2400" dirty="0" smtClean="0"/>
              <a:t> the quadrilaterals Nora can make with these triangles if she puts them together so that they share a side.</a:t>
            </a:r>
          </a:p>
          <a:p>
            <a:pPr marL="0" indent="0">
              <a:spcBef>
                <a:spcPts val="0"/>
              </a:spcBef>
              <a:buNone/>
            </a:pPr>
            <a:endParaRPr lang="en-US" sz="2400" dirty="0"/>
          </a:p>
          <a:p>
            <a:pPr marL="514350" indent="-514350">
              <a:spcBef>
                <a:spcPts val="0"/>
              </a:spcBef>
              <a:buAutoNum type="alphaUcPeriod"/>
            </a:pPr>
            <a:r>
              <a:rPr lang="en-US" sz="2400" dirty="0" smtClean="0"/>
              <a:t>A square</a:t>
            </a:r>
          </a:p>
          <a:p>
            <a:pPr marL="514350" indent="-514350">
              <a:spcBef>
                <a:spcPts val="0"/>
              </a:spcBef>
              <a:buAutoNum type="alphaUcPeriod"/>
            </a:pPr>
            <a:r>
              <a:rPr lang="en-US" sz="2400" dirty="0" smtClean="0"/>
              <a:t>A rectangle that is not a square</a:t>
            </a:r>
          </a:p>
          <a:p>
            <a:pPr marL="514350" indent="-514350">
              <a:spcBef>
                <a:spcPts val="0"/>
              </a:spcBef>
              <a:buAutoNum type="alphaUcPeriod"/>
            </a:pPr>
            <a:r>
              <a:rPr lang="en-US" sz="2400" dirty="0" smtClean="0"/>
              <a:t>A rhombus that is not a square</a:t>
            </a:r>
          </a:p>
          <a:p>
            <a:pPr marL="514350" indent="-514350">
              <a:spcBef>
                <a:spcPts val="0"/>
              </a:spcBef>
              <a:buAutoNum type="alphaUcPeriod"/>
            </a:pPr>
            <a:r>
              <a:rPr lang="en-US" sz="2400" dirty="0" smtClean="0"/>
              <a:t>A parallelogram that is not a rectangle</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2057400" cy="827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1575" y="3048000"/>
            <a:ext cx="1454990" cy="7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7798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possible cases.</a:t>
            </a:r>
          </a:p>
          <a:p>
            <a:pPr marL="0" indent="0">
              <a:buNone/>
            </a:pPr>
            <a:endParaRPr lang="en-US" sz="2800" b="1" dirty="0" smtClean="0"/>
          </a:p>
          <a:p>
            <a:pPr marL="0" indent="0">
              <a:buNone/>
            </a:pPr>
            <a:r>
              <a:rPr lang="en-US" sz="2800" b="1" dirty="0" smtClean="0"/>
              <a:t>Answer: </a:t>
            </a:r>
            <a:r>
              <a:rPr lang="en-US" sz="2800" dirty="0" smtClean="0"/>
              <a:t>A and D</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#8 </a:t>
            </a:r>
            <a:r>
              <a:rPr lang="en-US" sz="3600" b="1" dirty="0" smtClean="0"/>
              <a:t>Answer</a:t>
            </a:r>
            <a:endParaRPr lang="en-US" sz="3600" b="1" dirty="0"/>
          </a:p>
        </p:txBody>
      </p:sp>
    </p:spTree>
    <p:extLst>
      <p:ext uri="{BB962C8B-B14F-4D97-AF65-F5344CB8AC3E}">
        <p14:creationId xmlns:p14="http://schemas.microsoft.com/office/powerpoint/2010/main" val="1716222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10000"/>
          </a:bodyPr>
          <a:lstStyle/>
          <a:p>
            <a:pPr marL="0" indent="0">
              <a:buNone/>
            </a:pPr>
            <a:r>
              <a:rPr lang="en-US" dirty="0" smtClean="0"/>
              <a:t>32 x 45 is greater than both 32 and 45. When is </a:t>
            </a:r>
            <a:r>
              <a:rPr lang="en-US" i="1" dirty="0" smtClean="0"/>
              <a:t>a</a:t>
            </a:r>
            <a:r>
              <a:rPr lang="en-US" dirty="0" smtClean="0"/>
              <a:t> x </a:t>
            </a:r>
            <a:r>
              <a:rPr lang="en-US" i="1" dirty="0" smtClean="0"/>
              <a:t>b</a:t>
            </a:r>
            <a:r>
              <a:rPr lang="en-US" dirty="0" smtClean="0"/>
              <a:t> between </a:t>
            </a:r>
            <a:r>
              <a:rPr lang="en-US" i="1" dirty="0" smtClean="0"/>
              <a:t>a </a:t>
            </a:r>
            <a:r>
              <a:rPr lang="en-US" dirty="0" smtClean="0"/>
              <a:t>and </a:t>
            </a:r>
            <a:r>
              <a:rPr lang="en-US" i="1" dirty="0" smtClean="0"/>
              <a:t>b</a:t>
            </a:r>
            <a:r>
              <a:rPr lang="en-US" dirty="0" smtClean="0"/>
              <a:t>?</a:t>
            </a:r>
          </a:p>
          <a:p>
            <a:pPr marL="0" indent="0">
              <a:buNone/>
            </a:pPr>
            <a:endParaRPr lang="en-US" dirty="0"/>
          </a:p>
          <a:p>
            <a:pPr marL="0" indent="0">
              <a:buNone/>
            </a:pPr>
            <a:r>
              <a:rPr lang="en-US" dirty="0" smtClean="0"/>
              <a:t>Select </a:t>
            </a:r>
            <a:r>
              <a:rPr lang="en-US" b="1" dirty="0" smtClean="0"/>
              <a:t>all</a:t>
            </a:r>
            <a:r>
              <a:rPr lang="en-US" dirty="0" smtClean="0"/>
              <a:t> that apply.</a:t>
            </a:r>
          </a:p>
          <a:p>
            <a:pPr marL="0" indent="0">
              <a:buNone/>
            </a:pPr>
            <a:endParaRPr lang="en-US" dirty="0"/>
          </a:p>
          <a:p>
            <a:pPr marL="514350" indent="-514350">
              <a:buAutoNum type="alphaUcPeriod"/>
            </a:pPr>
            <a:r>
              <a:rPr lang="en-US" dirty="0" smtClean="0"/>
              <a:t>When </a:t>
            </a:r>
            <a:r>
              <a:rPr lang="en-US" i="1" dirty="0" smtClean="0"/>
              <a:t>a</a:t>
            </a:r>
            <a:r>
              <a:rPr lang="en-US" dirty="0" smtClean="0"/>
              <a:t> &gt; 1 and </a:t>
            </a:r>
            <a:r>
              <a:rPr lang="en-US" i="1" dirty="0" smtClean="0"/>
              <a:t>b</a:t>
            </a:r>
            <a:r>
              <a:rPr lang="en-US" dirty="0" smtClean="0"/>
              <a:t> &gt; 1</a:t>
            </a:r>
          </a:p>
          <a:p>
            <a:pPr marL="514350" indent="-514350">
              <a:buAutoNum type="alphaUcPeriod"/>
            </a:pPr>
            <a:r>
              <a:rPr lang="en-US" dirty="0" smtClean="0"/>
              <a:t>When </a:t>
            </a:r>
            <a:r>
              <a:rPr lang="en-US" i="1" dirty="0" smtClean="0"/>
              <a:t>a</a:t>
            </a:r>
            <a:r>
              <a:rPr lang="en-US" dirty="0" smtClean="0"/>
              <a:t> &lt; 1 and </a:t>
            </a:r>
            <a:r>
              <a:rPr lang="en-US" i="1" dirty="0" smtClean="0"/>
              <a:t>b</a:t>
            </a:r>
            <a:r>
              <a:rPr lang="en-US" dirty="0" smtClean="0"/>
              <a:t> &gt; 1</a:t>
            </a:r>
          </a:p>
          <a:p>
            <a:pPr marL="514350" indent="-514350">
              <a:buAutoNum type="alphaUcPeriod"/>
            </a:pPr>
            <a:r>
              <a:rPr lang="en-US" dirty="0" smtClean="0"/>
              <a:t>When </a:t>
            </a:r>
            <a:r>
              <a:rPr lang="en-US" i="1" dirty="0" smtClean="0"/>
              <a:t>b </a:t>
            </a:r>
            <a:r>
              <a:rPr lang="en-US" dirty="0" smtClean="0"/>
              <a:t>&lt; 1 and </a:t>
            </a:r>
            <a:r>
              <a:rPr lang="en-US" i="1" dirty="0" smtClean="0"/>
              <a:t>a</a:t>
            </a:r>
            <a:r>
              <a:rPr lang="en-US" dirty="0" smtClean="0"/>
              <a:t> &gt; 1</a:t>
            </a:r>
          </a:p>
          <a:p>
            <a:pPr marL="514350" indent="-514350">
              <a:buAutoNum type="alphaUcPeriod"/>
            </a:pPr>
            <a:r>
              <a:rPr lang="en-US" dirty="0" smtClean="0"/>
              <a:t>When </a:t>
            </a:r>
            <a:r>
              <a:rPr lang="en-US" i="1" dirty="0" smtClean="0"/>
              <a:t>a </a:t>
            </a:r>
            <a:r>
              <a:rPr lang="en-US" dirty="0" smtClean="0"/>
              <a:t>&lt; 1 and </a:t>
            </a:r>
            <a:r>
              <a:rPr lang="en-US" i="1" dirty="0" smtClean="0"/>
              <a:t>b</a:t>
            </a:r>
            <a:r>
              <a:rPr lang="en-US" dirty="0" smtClean="0"/>
              <a:t> &lt; 1</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#9</a:t>
            </a:r>
            <a:endParaRPr lang="en-US" sz="4000" b="1" dirty="0"/>
          </a:p>
        </p:txBody>
      </p:sp>
    </p:spTree>
    <p:extLst>
      <p:ext uri="{BB962C8B-B14F-4D97-AF65-F5344CB8AC3E}">
        <p14:creationId xmlns:p14="http://schemas.microsoft.com/office/powerpoint/2010/main" val="11556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answer.</a:t>
            </a:r>
            <a:endParaRPr lang="en-US" sz="2800" b="1" dirty="0"/>
          </a:p>
          <a:p>
            <a:pPr marL="0" indent="0">
              <a:buNone/>
            </a:pPr>
            <a:endParaRPr lang="en-US" sz="2800" b="1" dirty="0" smtClean="0"/>
          </a:p>
          <a:p>
            <a:pPr marL="0" indent="0">
              <a:buNone/>
            </a:pPr>
            <a:r>
              <a:rPr lang="en-US" sz="2800" b="1" dirty="0" smtClean="0"/>
              <a:t>Answer: </a:t>
            </a:r>
            <a:r>
              <a:rPr lang="en-US" sz="2800" dirty="0" smtClean="0"/>
              <a:t>B and C</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a:t>
            </a:r>
            <a:r>
              <a:rPr lang="en-US" sz="3600" b="1" dirty="0"/>
              <a:t>9</a:t>
            </a:r>
            <a:r>
              <a:rPr lang="en-US" sz="3600" b="1" dirty="0" smtClean="0"/>
              <a:t> </a:t>
            </a:r>
            <a:r>
              <a:rPr lang="en-US" sz="3600" b="1" dirty="0" smtClean="0"/>
              <a:t>Answer</a:t>
            </a:r>
            <a:endParaRPr lang="en-US" sz="3600" b="1" dirty="0"/>
          </a:p>
        </p:txBody>
      </p:sp>
    </p:spTree>
    <p:extLst>
      <p:ext uri="{BB962C8B-B14F-4D97-AF65-F5344CB8AC3E}">
        <p14:creationId xmlns:p14="http://schemas.microsoft.com/office/powerpoint/2010/main" val="351433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756" y="1066800"/>
            <a:ext cx="8458200" cy="5334000"/>
          </a:xfrm>
        </p:spPr>
        <p:txBody>
          <a:bodyPr>
            <a:noAutofit/>
          </a:bodyPr>
          <a:lstStyle/>
          <a:p>
            <a:pPr marL="0" indent="0">
              <a:spcBef>
                <a:spcPts val="0"/>
              </a:spcBef>
              <a:buNone/>
            </a:pPr>
            <a:r>
              <a:rPr lang="en-US" sz="2400" dirty="0"/>
              <a:t>The dimensions of a right rectangular prism are: </a:t>
            </a:r>
          </a:p>
          <a:p>
            <a:pPr>
              <a:spcBef>
                <a:spcPts val="0"/>
              </a:spcBef>
            </a:pPr>
            <a:r>
              <a:rPr lang="en-US" sz="2400" dirty="0" smtClean="0"/>
              <a:t>length </a:t>
            </a:r>
            <a:r>
              <a:rPr lang="en-US" sz="2400" dirty="0"/>
              <a:t>= 6 inches </a:t>
            </a:r>
          </a:p>
          <a:p>
            <a:pPr>
              <a:spcBef>
                <a:spcPts val="0"/>
              </a:spcBef>
            </a:pPr>
            <a:r>
              <a:rPr lang="en-US" sz="2400" dirty="0" smtClean="0"/>
              <a:t>width </a:t>
            </a:r>
            <a:r>
              <a:rPr lang="en-US" sz="2400" dirty="0"/>
              <a:t>= 3 inches </a:t>
            </a:r>
          </a:p>
          <a:p>
            <a:pPr>
              <a:spcBef>
                <a:spcPts val="0"/>
              </a:spcBef>
            </a:pPr>
            <a:r>
              <a:rPr lang="en-US" sz="2400" dirty="0" smtClean="0"/>
              <a:t>height </a:t>
            </a:r>
            <a:r>
              <a:rPr lang="en-US" sz="2400" dirty="0"/>
              <a:t>= 4 inches. </a:t>
            </a:r>
          </a:p>
          <a:p>
            <a:pPr marL="0" indent="0">
              <a:spcBef>
                <a:spcPts val="0"/>
              </a:spcBef>
              <a:buNone/>
            </a:pPr>
            <a:endParaRPr lang="en-US" sz="2400" dirty="0"/>
          </a:p>
          <a:p>
            <a:pPr marL="0" indent="0">
              <a:spcBef>
                <a:spcPts val="0"/>
              </a:spcBef>
              <a:buNone/>
            </a:pPr>
            <a:r>
              <a:rPr lang="en-US" sz="2400" dirty="0"/>
              <a:t>What will happen to the volume of the right rectangular prism if the width is doubled? </a:t>
            </a:r>
            <a:endParaRPr lang="en-US" sz="2400" dirty="0" smtClean="0"/>
          </a:p>
          <a:p>
            <a:pPr marL="0" indent="0">
              <a:spcBef>
                <a:spcPts val="0"/>
              </a:spcBef>
              <a:buNone/>
            </a:pPr>
            <a:endParaRPr lang="en-US" sz="2400" dirty="0"/>
          </a:p>
          <a:p>
            <a:pPr marL="0" indent="0">
              <a:lnSpc>
                <a:spcPct val="150000"/>
              </a:lnSpc>
              <a:spcBef>
                <a:spcPts val="0"/>
              </a:spcBef>
              <a:buNone/>
            </a:pPr>
            <a:r>
              <a:rPr lang="en-US" sz="2400" dirty="0"/>
              <a:t>A. The new volume will be half the original volume. </a:t>
            </a:r>
          </a:p>
          <a:p>
            <a:pPr marL="0" indent="0">
              <a:lnSpc>
                <a:spcPct val="150000"/>
              </a:lnSpc>
              <a:spcBef>
                <a:spcPts val="0"/>
              </a:spcBef>
              <a:buNone/>
            </a:pPr>
            <a:r>
              <a:rPr lang="en-US" sz="2400" dirty="0"/>
              <a:t>B. The new volume will be twice the original volume. </a:t>
            </a:r>
          </a:p>
          <a:p>
            <a:pPr marL="0" indent="0">
              <a:lnSpc>
                <a:spcPct val="150000"/>
              </a:lnSpc>
              <a:spcBef>
                <a:spcPts val="0"/>
              </a:spcBef>
              <a:buNone/>
            </a:pPr>
            <a:r>
              <a:rPr lang="en-US" sz="2400" dirty="0"/>
              <a:t>C. The new volume will be 3 times the original volume. </a:t>
            </a:r>
          </a:p>
          <a:p>
            <a:pPr marL="0" indent="0">
              <a:lnSpc>
                <a:spcPct val="150000"/>
              </a:lnSpc>
              <a:spcBef>
                <a:spcPts val="0"/>
              </a:spcBef>
              <a:buNone/>
            </a:pPr>
            <a:r>
              <a:rPr lang="en-US" sz="2400" dirty="0"/>
              <a:t>D. The new volume will be 6 times the original volume. </a:t>
            </a:r>
          </a:p>
          <a:p>
            <a:pPr marL="0" indent="0">
              <a:spcBef>
                <a:spcPts val="0"/>
              </a:spcBef>
              <a:buNone/>
            </a:pPr>
            <a:r>
              <a:rPr lang="en-US" sz="2400" dirty="0"/>
              <a:t>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spTree>
    <p:extLst>
      <p:ext uri="{BB962C8B-B14F-4D97-AF65-F5344CB8AC3E}">
        <p14:creationId xmlns:p14="http://schemas.microsoft.com/office/powerpoint/2010/main" val="2839921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marL="0" indent="0">
              <a:buNone/>
            </a:pPr>
            <a:r>
              <a:rPr lang="en-US" sz="2400" dirty="0" smtClean="0"/>
              <a:t>Jenny says, “To round a decimal </a:t>
            </a:r>
            <a:r>
              <a:rPr lang="en-US" sz="2400" i="1" dirty="0" smtClean="0"/>
              <a:t>d</a:t>
            </a:r>
            <a:r>
              <a:rPr lang="en-US" sz="2400" dirty="0" smtClean="0"/>
              <a:t> between 3.2 and 3.3 to the nearest tenth, you just see which tenth it is closest to on the number line. For example, 3.28 is closer to 3.3 than 3.2, so it rounds to 3.3.”</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In which cases will Jenny’s method work? (Select </a:t>
            </a:r>
            <a:r>
              <a:rPr lang="en-US" sz="2400" b="1" dirty="0" smtClean="0"/>
              <a:t>all</a:t>
            </a:r>
            <a:r>
              <a:rPr lang="en-US" sz="2400" dirty="0" smtClean="0"/>
              <a:t> that apply.)</a:t>
            </a:r>
          </a:p>
          <a:p>
            <a:pPr marL="514350" indent="-514350">
              <a:buAutoNum type="alphaUcPeriod"/>
            </a:pPr>
            <a:r>
              <a:rPr lang="en-US" sz="2400" dirty="0" smtClean="0"/>
              <a:t>Case 1: 3.25 &lt; </a:t>
            </a:r>
            <a:r>
              <a:rPr lang="en-US" sz="2400" i="1" dirty="0" smtClean="0"/>
              <a:t>d</a:t>
            </a:r>
            <a:r>
              <a:rPr lang="en-US" sz="2400" dirty="0" smtClean="0"/>
              <a:t> ≤ 3.3</a:t>
            </a:r>
          </a:p>
          <a:p>
            <a:pPr marL="514350" indent="-514350">
              <a:buAutoNum type="alphaUcPeriod"/>
            </a:pPr>
            <a:r>
              <a:rPr lang="en-US" sz="2400" dirty="0" smtClean="0"/>
              <a:t>Case 2: </a:t>
            </a:r>
            <a:r>
              <a:rPr lang="en-US" sz="2400" i="1" dirty="0" smtClean="0"/>
              <a:t>d</a:t>
            </a:r>
            <a:r>
              <a:rPr lang="en-US" sz="2400" dirty="0"/>
              <a:t> </a:t>
            </a:r>
            <a:r>
              <a:rPr lang="en-US" sz="2400" dirty="0" smtClean="0"/>
              <a:t>= 3.25</a:t>
            </a:r>
          </a:p>
          <a:p>
            <a:pPr marL="514350" indent="-514350">
              <a:buAutoNum type="alphaUcPeriod"/>
            </a:pPr>
            <a:r>
              <a:rPr lang="en-US" sz="2400" dirty="0" smtClean="0"/>
              <a:t>Case 3: 3.2 ≤ </a:t>
            </a:r>
            <a:r>
              <a:rPr lang="en-US" sz="2400" i="1" dirty="0" smtClean="0"/>
              <a:t>d</a:t>
            </a:r>
            <a:r>
              <a:rPr lang="en-US" sz="2400" dirty="0" smtClean="0"/>
              <a:t> &lt; 3.25</a:t>
            </a:r>
          </a:p>
          <a:p>
            <a:pPr marL="514350" indent="-514350">
              <a:buAutoNum type="alphaUcPeriod"/>
            </a:pPr>
            <a:r>
              <a:rPr lang="en-US" sz="2400" dirty="0" smtClean="0"/>
              <a:t>Jenny’s method doesn’t usually work—it just worked for this example. </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a:t>
            </a:r>
            <a:r>
              <a:rPr lang="en-US" sz="4000" b="1" dirty="0" smtClean="0"/>
              <a:t>10</a:t>
            </a:r>
            <a:endParaRPr lang="en-US" sz="40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793207"/>
            <a:ext cx="4384756" cy="728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837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cases.</a:t>
            </a:r>
          </a:p>
          <a:p>
            <a:pPr marL="0" indent="0">
              <a:buNone/>
            </a:pPr>
            <a:endParaRPr lang="en-US" sz="2800" b="1" dirty="0" smtClean="0"/>
          </a:p>
          <a:p>
            <a:pPr marL="0" indent="0">
              <a:buNone/>
            </a:pPr>
            <a:r>
              <a:rPr lang="en-US" sz="2800" b="1" dirty="0" smtClean="0"/>
              <a:t>Answer: </a:t>
            </a:r>
            <a:r>
              <a:rPr lang="en-US" sz="2800" dirty="0" smtClean="0"/>
              <a:t>A and C</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a:t>
            </a:r>
            <a:r>
              <a:rPr lang="en-US" sz="3600" b="1" dirty="0" smtClean="0"/>
              <a:t>10 </a:t>
            </a:r>
            <a:r>
              <a:rPr lang="en-US" sz="3600" b="1" dirty="0" smtClean="0"/>
              <a:t>Answer</a:t>
            </a:r>
            <a:endParaRPr lang="en-US" sz="3600" b="1" dirty="0"/>
          </a:p>
        </p:txBody>
      </p:sp>
    </p:spTree>
    <p:extLst>
      <p:ext uri="{BB962C8B-B14F-4D97-AF65-F5344CB8AC3E}">
        <p14:creationId xmlns:p14="http://schemas.microsoft.com/office/powerpoint/2010/main" val="3570934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066800"/>
                <a:ext cx="8305800" cy="5059363"/>
              </a:xfrm>
            </p:spPr>
            <p:txBody>
              <a:bodyPr>
                <a:noAutofit/>
              </a:bodyPr>
              <a:lstStyle/>
              <a:p>
                <a:pPr marL="0" indent="0">
                  <a:buNone/>
                </a:pPr>
                <a:r>
                  <a:rPr lang="en-US" sz="2800" dirty="0" smtClean="0"/>
                  <a:t>Brian is adding </a:t>
                </a:r>
                <a14:m>
                  <m:oMath xmlns:m="http://schemas.openxmlformats.org/officeDocument/2006/math">
                    <m:f>
                      <m:fPr>
                        <m:ctrlPr>
                          <a:rPr lang="en-US" sz="2800" i="1" smtClean="0">
                            <a:latin typeface="Cambria Math"/>
                          </a:rPr>
                        </m:ctrlPr>
                      </m:fPr>
                      <m:num>
                        <m:r>
                          <a:rPr lang="en-US" sz="2800" b="0" i="1" smtClean="0">
                            <a:latin typeface="Cambria Math"/>
                          </a:rPr>
                          <m:t>2</m:t>
                        </m:r>
                      </m:num>
                      <m:den>
                        <m:r>
                          <a:rPr lang="en-US" sz="2800" b="0" i="1" smtClean="0">
                            <a:latin typeface="Cambria Math"/>
                          </a:rPr>
                          <m:t>3</m:t>
                        </m:r>
                      </m:den>
                    </m:f>
                    <m:r>
                      <a:rPr lang="en-US" sz="2800" b="0" i="1" smtClean="0">
                        <a:latin typeface="Cambria Math"/>
                      </a:rPr>
                      <m:t>+</m:t>
                    </m:r>
                    <m:f>
                      <m:fPr>
                        <m:ctrlPr>
                          <a:rPr lang="en-US" sz="2800" b="0" i="1" smtClean="0">
                            <a:latin typeface="Cambria Math"/>
                          </a:rPr>
                        </m:ctrlPr>
                      </m:fPr>
                      <m:num>
                        <m:r>
                          <a:rPr lang="en-US" sz="2800" b="0" i="1" smtClean="0">
                            <a:latin typeface="Cambria Math"/>
                          </a:rPr>
                          <m:t>7</m:t>
                        </m:r>
                      </m:num>
                      <m:den>
                        <m:r>
                          <a:rPr lang="en-US" sz="2800" b="0" i="1" smtClean="0">
                            <a:latin typeface="Cambria Math"/>
                          </a:rPr>
                          <m:t>5</m:t>
                        </m:r>
                      </m:den>
                    </m:f>
                    <m:r>
                      <a:rPr lang="en-US" sz="2800" b="0" i="1" smtClean="0">
                        <a:latin typeface="Cambria Math"/>
                      </a:rPr>
                      <m:t>=</m:t>
                    </m:r>
                    <m:f>
                      <m:fPr>
                        <m:ctrlPr>
                          <a:rPr lang="en-US" sz="2800" b="0" i="1" smtClean="0">
                            <a:latin typeface="Cambria Math"/>
                          </a:rPr>
                        </m:ctrlPr>
                      </m:fPr>
                      <m:num>
                        <m:r>
                          <a:rPr lang="en-US" sz="2800" b="0" i="1" smtClean="0">
                            <a:latin typeface="Cambria Math"/>
                          </a:rPr>
                          <m:t>2+7</m:t>
                        </m:r>
                      </m:num>
                      <m:den>
                        <m:r>
                          <a:rPr lang="en-US" sz="2800" b="0" i="1" smtClean="0">
                            <a:latin typeface="Cambria Math"/>
                          </a:rPr>
                          <m:t>3+5</m:t>
                        </m:r>
                      </m:den>
                    </m:f>
                    <m:r>
                      <a:rPr lang="en-US" sz="2800" b="0" i="1" smtClean="0">
                        <a:latin typeface="Cambria Math"/>
                      </a:rPr>
                      <m:t>=</m:t>
                    </m:r>
                    <m:f>
                      <m:fPr>
                        <m:ctrlPr>
                          <a:rPr lang="en-US" sz="2800" b="0" i="1" smtClean="0">
                            <a:latin typeface="Cambria Math"/>
                          </a:rPr>
                        </m:ctrlPr>
                      </m:fPr>
                      <m:num>
                        <m:r>
                          <a:rPr lang="en-US" sz="2800" b="0" i="1" smtClean="0">
                            <a:latin typeface="Cambria Math"/>
                          </a:rPr>
                          <m:t>9</m:t>
                        </m:r>
                      </m:num>
                      <m:den>
                        <m:r>
                          <a:rPr lang="en-US" sz="2800" b="0" i="1" smtClean="0">
                            <a:latin typeface="Cambria Math"/>
                          </a:rPr>
                          <m:t>8</m:t>
                        </m:r>
                      </m:den>
                    </m:f>
                  </m:oMath>
                </a14:m>
                <a:endParaRPr lang="en-US" sz="2800" dirty="0" smtClean="0"/>
              </a:p>
              <a:p>
                <a:pPr marL="0" indent="0">
                  <a:buNone/>
                </a:pPr>
                <a:endParaRPr lang="en-US" sz="1800" dirty="0"/>
              </a:p>
              <a:p>
                <a:pPr marL="0" indent="0">
                  <a:buNone/>
                </a:pPr>
                <a:r>
                  <a:rPr lang="en-US" sz="2800" dirty="0" smtClean="0"/>
                  <a:t>Brian’s approach is </a:t>
                </a:r>
                <a:r>
                  <a:rPr lang="en-US" sz="2800" b="1" dirty="0" smtClean="0"/>
                  <a:t>not</a:t>
                </a:r>
                <a:r>
                  <a:rPr lang="en-US" sz="2800" dirty="0" smtClean="0"/>
                  <a:t> correct. Select </a:t>
                </a:r>
                <a:r>
                  <a:rPr lang="en-US" sz="2800" b="1" dirty="0" smtClean="0"/>
                  <a:t>all</a:t>
                </a:r>
                <a:r>
                  <a:rPr lang="en-US" sz="2800" dirty="0" smtClean="0"/>
                  <a:t> of the statements that could indicate mistakes with Brian’s approach.</a:t>
                </a:r>
              </a:p>
              <a:p>
                <a:pPr marL="0" indent="0">
                  <a:buNone/>
                </a:pPr>
                <a:endParaRPr lang="en-US" sz="1800" dirty="0"/>
              </a:p>
              <a:p>
                <a:pPr marL="514350" indent="-514350">
                  <a:buAutoNum type="alphaUcPeriod"/>
                </a:pPr>
                <a:r>
                  <a:rPr lang="en-US" sz="2800" dirty="0" smtClean="0"/>
                  <a:t>He added the denominators.</a:t>
                </a:r>
              </a:p>
              <a:p>
                <a:pPr marL="514350" indent="-514350">
                  <a:buAutoNum type="alphaUcPeriod"/>
                </a:pPr>
                <a:r>
                  <a:rPr lang="en-US" sz="2800" dirty="0" smtClean="0"/>
                  <a:t>He didn’t write </a:t>
                </a:r>
                <a14:m>
                  <m:oMath xmlns:m="http://schemas.openxmlformats.org/officeDocument/2006/math">
                    <m:f>
                      <m:fPr>
                        <m:ctrlPr>
                          <a:rPr lang="en-US" sz="2800" i="1" smtClean="0">
                            <a:latin typeface="Cambria Math"/>
                          </a:rPr>
                        </m:ctrlPr>
                      </m:fPr>
                      <m:num>
                        <m:r>
                          <a:rPr lang="en-US" sz="2800" b="0" i="1" smtClean="0">
                            <a:latin typeface="Cambria Math"/>
                          </a:rPr>
                          <m:t>7</m:t>
                        </m:r>
                      </m:num>
                      <m:den>
                        <m:r>
                          <a:rPr lang="en-US" sz="2800" b="0" i="1" smtClean="0">
                            <a:latin typeface="Cambria Math"/>
                          </a:rPr>
                          <m:t>5</m:t>
                        </m:r>
                      </m:den>
                    </m:f>
                  </m:oMath>
                </a14:m>
                <a:r>
                  <a:rPr lang="en-US" sz="2800" dirty="0" smtClean="0"/>
                  <a:t> as a mixed number.</a:t>
                </a:r>
              </a:p>
              <a:p>
                <a:pPr marL="514350" indent="-514350">
                  <a:buAutoNum type="alphaUcPeriod"/>
                </a:pPr>
                <a:r>
                  <a:rPr lang="en-US" sz="2800" dirty="0" smtClean="0"/>
                  <a:t>He didn’t write his answer as a mixed number.</a:t>
                </a:r>
              </a:p>
              <a:p>
                <a:pPr marL="514350" indent="-514350">
                  <a:buAutoNum type="alphaUcPeriod"/>
                </a:pPr>
                <a:r>
                  <a:rPr lang="en-US" sz="2800" dirty="0" smtClean="0"/>
                  <a:t>He added the numerators when the denominators were different.</a:t>
                </a:r>
              </a:p>
              <a:p>
                <a:pPr marL="514350" indent="-514350">
                  <a:buAutoNum type="alphaUcPeriod"/>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066800"/>
                <a:ext cx="8305800" cy="5059363"/>
              </a:xfrm>
              <a:blipFill rotWithShape="1">
                <a:blip r:embed="rId3"/>
                <a:stretch>
                  <a:fillRect l="-1542" b="-10361"/>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a:t>
            </a:r>
            <a:r>
              <a:rPr lang="en-US" sz="4000" b="1" dirty="0" smtClean="0"/>
              <a:t>11</a:t>
            </a:r>
            <a:endParaRPr lang="en-US" sz="4000" b="1" dirty="0"/>
          </a:p>
        </p:txBody>
      </p:sp>
    </p:spTree>
    <p:extLst>
      <p:ext uri="{BB962C8B-B14F-4D97-AF65-F5344CB8AC3E}">
        <p14:creationId xmlns:p14="http://schemas.microsoft.com/office/powerpoint/2010/main" val="141199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clicks on the mistakes in the algorithm.</a:t>
            </a:r>
          </a:p>
          <a:p>
            <a:pPr marL="0" indent="0">
              <a:buNone/>
            </a:pPr>
            <a:endParaRPr lang="en-US" sz="2800" b="1" dirty="0" smtClean="0"/>
          </a:p>
          <a:p>
            <a:pPr marL="0" indent="0">
              <a:buNone/>
            </a:pPr>
            <a:r>
              <a:rPr lang="en-US" sz="2800" b="1" dirty="0" smtClean="0"/>
              <a:t>Answer: </a:t>
            </a:r>
            <a:r>
              <a:rPr lang="en-US" sz="2800" dirty="0" smtClean="0"/>
              <a:t>A and D</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a:t>
            </a:r>
            <a:r>
              <a:rPr lang="en-US" sz="3600" b="1" dirty="0" smtClean="0"/>
              <a:t>11 </a:t>
            </a:r>
            <a:r>
              <a:rPr lang="en-US" sz="3600" b="1" dirty="0" smtClean="0"/>
              <a:t>Answer</a:t>
            </a:r>
            <a:endParaRPr lang="en-US" sz="3600" b="1" dirty="0"/>
          </a:p>
        </p:txBody>
      </p:sp>
    </p:spTree>
    <p:extLst>
      <p:ext uri="{BB962C8B-B14F-4D97-AF65-F5344CB8AC3E}">
        <p14:creationId xmlns:p14="http://schemas.microsoft.com/office/powerpoint/2010/main" val="552381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6096000"/>
          </a:xfrm>
        </p:spPr>
        <p:txBody>
          <a:bodyPr>
            <a:noAutofit/>
          </a:bodyPr>
          <a:lstStyle/>
          <a:p>
            <a:pPr marL="0" indent="0">
              <a:spcBef>
                <a:spcPts val="0"/>
              </a:spcBef>
              <a:buNone/>
            </a:pPr>
            <a:r>
              <a:rPr lang="en-US" sz="2000" dirty="0" smtClean="0"/>
              <a:t>Mr. </a:t>
            </a:r>
            <a:r>
              <a:rPr lang="en-US" sz="2000" dirty="0" err="1" smtClean="0"/>
              <a:t>Spivak’s</a:t>
            </a:r>
            <a:r>
              <a:rPr lang="en-US" sz="2000" dirty="0" smtClean="0"/>
              <a:t> class was finding the volume of a right rectangular prism </a:t>
            </a:r>
          </a:p>
          <a:p>
            <a:pPr marL="0" indent="0">
              <a:spcBef>
                <a:spcPts val="0"/>
              </a:spcBef>
              <a:buNone/>
            </a:pPr>
            <a:r>
              <a:rPr lang="en-US" sz="2000" dirty="0" smtClean="0"/>
              <a:t>with dimensions 20 cm, 45 cm, and 80 cm.</a:t>
            </a:r>
          </a:p>
          <a:p>
            <a:pPr marL="0" indent="0">
              <a:spcBef>
                <a:spcPts val="0"/>
              </a:spcBef>
              <a:buNone/>
            </a:pPr>
            <a:endParaRPr lang="en-US" sz="700" dirty="0"/>
          </a:p>
          <a:p>
            <a:pPr marL="0" indent="0">
              <a:spcBef>
                <a:spcPts val="0"/>
              </a:spcBef>
              <a:buNone/>
            </a:pPr>
            <a:r>
              <a:rPr lang="en-US" sz="2000" dirty="0" smtClean="0"/>
              <a:t>Brigit said, “I tried two ways of multiplying the dimensions and got different answers. I can’t figure out what went wrong.”</a:t>
            </a:r>
          </a:p>
          <a:p>
            <a:pPr marL="0" indent="0">
              <a:spcBef>
                <a:spcPts val="0"/>
              </a:spcBef>
              <a:buNone/>
            </a:pPr>
            <a:endParaRPr lang="en-US" sz="700" dirty="0"/>
          </a:p>
          <a:p>
            <a:pPr marL="0" indent="0">
              <a:spcBef>
                <a:spcPts val="0"/>
              </a:spcBef>
              <a:buNone/>
            </a:pPr>
            <a:r>
              <a:rPr lang="en-US" sz="2000" dirty="0" smtClean="0"/>
              <a:t>She explained her two ways to Mr. </a:t>
            </a:r>
            <a:r>
              <a:rPr lang="en-US" sz="2000" dirty="0" err="1" smtClean="0"/>
              <a:t>Spivak</a:t>
            </a:r>
            <a:r>
              <a:rPr lang="en-US" sz="2000" dirty="0" smtClean="0"/>
              <a:t>.</a:t>
            </a:r>
          </a:p>
          <a:p>
            <a:pPr marL="0" indent="0">
              <a:spcBef>
                <a:spcPts val="0"/>
              </a:spcBef>
              <a:buNone/>
            </a:pPr>
            <a:endParaRPr lang="en-US" sz="1600" dirty="0"/>
          </a:p>
          <a:p>
            <a:pPr marL="0" indent="0">
              <a:spcBef>
                <a:spcPts val="0"/>
              </a:spcBef>
              <a:buNone/>
            </a:pPr>
            <a:r>
              <a:rPr lang="en-US" sz="1800" b="1" dirty="0" smtClean="0"/>
              <a:t>First method:</a:t>
            </a:r>
            <a:r>
              <a:rPr lang="en-US" sz="1800" dirty="0" smtClean="0"/>
              <a:t>				</a:t>
            </a:r>
            <a:r>
              <a:rPr lang="en-US" sz="1800" b="1" dirty="0" smtClean="0"/>
              <a:t>Second method:</a:t>
            </a:r>
            <a:endParaRPr lang="en-US" sz="1800" dirty="0" smtClean="0"/>
          </a:p>
          <a:p>
            <a:pPr marL="0" indent="0">
              <a:spcBef>
                <a:spcPts val="0"/>
              </a:spcBef>
              <a:buNone/>
            </a:pPr>
            <a:r>
              <a:rPr lang="en-US" sz="1800" dirty="0" smtClean="0"/>
              <a:t>Step 1: I distributed.			Step 1: I broke apart the numbers.</a:t>
            </a:r>
          </a:p>
          <a:p>
            <a:pPr marL="0" indent="0">
              <a:spcBef>
                <a:spcPts val="0"/>
              </a:spcBef>
              <a:buNone/>
            </a:pPr>
            <a:r>
              <a:rPr lang="en-US" sz="1600" dirty="0" smtClean="0"/>
              <a:t>20 x (45 x 80) = (20 x 45) + (20 x 80)		20 x 45 x 80 = (2 x 10) x (5 x 9) x (8 x 10)</a:t>
            </a:r>
          </a:p>
          <a:p>
            <a:pPr marL="0" indent="0">
              <a:spcBef>
                <a:spcPts val="0"/>
              </a:spcBef>
              <a:buNone/>
            </a:pPr>
            <a:endParaRPr lang="en-US" sz="1800" dirty="0"/>
          </a:p>
          <a:p>
            <a:pPr marL="0" indent="0">
              <a:spcBef>
                <a:spcPts val="0"/>
              </a:spcBef>
              <a:buNone/>
            </a:pPr>
            <a:r>
              <a:rPr lang="en-US" sz="1800" dirty="0" smtClean="0"/>
              <a:t>Step 2: I multiplied 20 by 45 and 20 by 80.	Step 2: I rearranged the numbers.</a:t>
            </a:r>
          </a:p>
          <a:p>
            <a:pPr marL="0" indent="0">
              <a:spcBef>
                <a:spcPts val="0"/>
              </a:spcBef>
              <a:buNone/>
            </a:pPr>
            <a:r>
              <a:rPr lang="en-US" sz="1800" dirty="0"/>
              <a:t>	</a:t>
            </a:r>
            <a:r>
              <a:rPr lang="en-US" sz="1800" dirty="0" smtClean="0"/>
              <a:t>= 900 + </a:t>
            </a:r>
            <a:r>
              <a:rPr lang="en-US" sz="1800" dirty="0"/>
              <a:t>1600			 </a:t>
            </a:r>
            <a:r>
              <a:rPr lang="en-US" sz="1800" dirty="0" smtClean="0"/>
              <a:t>             = (8 x </a:t>
            </a:r>
            <a:r>
              <a:rPr lang="en-US" sz="1800" dirty="0"/>
              <a:t>9) x </a:t>
            </a:r>
            <a:r>
              <a:rPr lang="en-US" sz="1800" dirty="0" smtClean="0"/>
              <a:t>(</a:t>
            </a:r>
            <a:r>
              <a:rPr lang="en-US" sz="1800" dirty="0"/>
              <a:t>2 x </a:t>
            </a:r>
            <a:r>
              <a:rPr lang="en-US" sz="1800" dirty="0" smtClean="0"/>
              <a:t>5) x (10 </a:t>
            </a:r>
            <a:r>
              <a:rPr lang="en-US" sz="1800" dirty="0"/>
              <a:t>x 10)</a:t>
            </a:r>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r>
              <a:rPr lang="en-US" sz="1800" dirty="0" smtClean="0"/>
              <a:t>Step 3: Then I added.			Step 3: I multiplied everything.</a:t>
            </a:r>
          </a:p>
          <a:p>
            <a:pPr marL="0" indent="0">
              <a:spcBef>
                <a:spcPts val="0"/>
              </a:spcBef>
              <a:buNone/>
            </a:pPr>
            <a:r>
              <a:rPr lang="en-US" sz="1800" dirty="0"/>
              <a:t>	</a:t>
            </a:r>
            <a:r>
              <a:rPr lang="en-US" sz="1800" dirty="0" smtClean="0"/>
              <a:t>=2500				              = 72 x (10 x 100) = 72,000</a:t>
            </a:r>
          </a:p>
          <a:p>
            <a:pPr marL="0" indent="0">
              <a:spcBef>
                <a:spcPts val="0"/>
              </a:spcBef>
              <a:buNone/>
            </a:pPr>
            <a:endParaRPr lang="en-US" sz="1800" dirty="0" smtClean="0"/>
          </a:p>
          <a:p>
            <a:pPr marL="0" indent="0">
              <a:spcBef>
                <a:spcPts val="0"/>
              </a:spcBef>
              <a:buNone/>
            </a:pPr>
            <a:r>
              <a:rPr lang="en-US" sz="2000" dirty="0" smtClean="0"/>
              <a:t>Which method has an error? Which step has the first error in the method?</a:t>
            </a:r>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a:t>
            </a:r>
            <a:r>
              <a:rPr lang="en-US" sz="4000" b="1" dirty="0" smtClean="0"/>
              <a:t>12</a:t>
            </a:r>
            <a:endParaRPr lang="en-US" sz="4000" b="1" dirty="0"/>
          </a:p>
        </p:txBody>
      </p:sp>
    </p:spTree>
    <p:extLst>
      <p:ext uri="{BB962C8B-B14F-4D97-AF65-F5344CB8AC3E}">
        <p14:creationId xmlns:p14="http://schemas.microsoft.com/office/powerpoint/2010/main" val="481960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incorrect method and identifies the step in which the error occurred.</a:t>
            </a:r>
          </a:p>
          <a:p>
            <a:pPr marL="0" indent="0">
              <a:buNone/>
            </a:pPr>
            <a:endParaRPr lang="en-US" sz="2800" b="1" dirty="0"/>
          </a:p>
          <a:p>
            <a:pPr marL="0" indent="0">
              <a:buNone/>
            </a:pPr>
            <a:r>
              <a:rPr lang="en-US" sz="2800" b="1" dirty="0" smtClean="0"/>
              <a:t>Answer: </a:t>
            </a:r>
            <a:r>
              <a:rPr lang="en-US" sz="2800" dirty="0" smtClean="0"/>
              <a:t>First method is incorrect; step 1</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a:t>
            </a:r>
            <a:r>
              <a:rPr lang="en-US" sz="3600" b="1" dirty="0" smtClean="0"/>
              <a:t>12 </a:t>
            </a:r>
            <a:r>
              <a:rPr lang="en-US" sz="3600" b="1" dirty="0" smtClean="0"/>
              <a:t>Answer</a:t>
            </a:r>
            <a:endParaRPr lang="en-US" sz="3600" b="1" dirty="0"/>
          </a:p>
        </p:txBody>
      </p:sp>
    </p:spTree>
    <p:extLst>
      <p:ext uri="{BB962C8B-B14F-4D97-AF65-F5344CB8AC3E}">
        <p14:creationId xmlns:p14="http://schemas.microsoft.com/office/powerpoint/2010/main" val="356929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32148" y="1066800"/>
                <a:ext cx="8229600" cy="3124200"/>
              </a:xfrm>
            </p:spPr>
            <p:txBody>
              <a:bodyPr>
                <a:noAutofit/>
              </a:bodyPr>
              <a:lstStyle/>
              <a:p>
                <a:pPr marL="0" indent="0">
                  <a:buNone/>
                </a:pPr>
                <a:r>
                  <a:rPr lang="en-US" sz="2400" dirty="0" smtClean="0"/>
                  <a:t>Complete the story about friends sharing cupcakes to show that </a:t>
                </a:r>
                <a14:m>
                  <m:oMath xmlns:m="http://schemas.openxmlformats.org/officeDocument/2006/math">
                    <m:r>
                      <a:rPr lang="en-US" sz="2400" b="0" i="1" smtClean="0">
                        <a:latin typeface="Cambria Math"/>
                      </a:rPr>
                      <m:t>3</m:t>
                    </m:r>
                    <m:r>
                      <a:rPr lang="en-US" sz="2400" b="0" i="1" smtClean="0">
                        <a:latin typeface="Cambria Math"/>
                        <a:ea typeface="Cambria Math"/>
                      </a:rPr>
                      <m:t>÷5=</m:t>
                    </m:r>
                    <m:f>
                      <m:fPr>
                        <m:ctrlPr>
                          <a:rPr lang="en-US" sz="2400" b="0" i="1" smtClean="0">
                            <a:latin typeface="Cambria Math"/>
                            <a:ea typeface="Cambria Math"/>
                          </a:rPr>
                        </m:ctrlPr>
                      </m:fPr>
                      <m:num>
                        <m:r>
                          <a:rPr lang="en-US" sz="2400" b="0" i="1" smtClean="0">
                            <a:latin typeface="Cambria Math"/>
                            <a:ea typeface="Cambria Math"/>
                          </a:rPr>
                          <m:t>3</m:t>
                        </m:r>
                      </m:num>
                      <m:den>
                        <m:r>
                          <a:rPr lang="en-US" sz="2400" b="0" i="1" smtClean="0">
                            <a:latin typeface="Cambria Math"/>
                            <a:ea typeface="Cambria Math"/>
                          </a:rPr>
                          <m:t>5</m:t>
                        </m:r>
                      </m:den>
                    </m:f>
                  </m:oMath>
                </a14:m>
                <a:r>
                  <a:rPr lang="en-US" sz="2400" dirty="0" smtClean="0"/>
                  <a:t>.</a:t>
                </a:r>
              </a:p>
              <a:p>
                <a:r>
                  <a:rPr lang="en-US" sz="2400" dirty="0" smtClean="0"/>
                  <a:t>5 friends were sharing 3 cupcakes. They divided each cupcake into 5 equal pieces.</a:t>
                </a:r>
              </a:p>
              <a:p>
                <a:r>
                  <a:rPr lang="en-US" sz="2400" dirty="0" smtClean="0"/>
                  <a:t>Each piece is __ of a cupcake. (Choose one: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3</m:t>
                        </m:r>
                      </m:den>
                    </m:f>
                    <m:r>
                      <a:rPr lang="en-US" sz="2400" b="0" i="1" smtClean="0">
                        <a:latin typeface="Cambria Math"/>
                      </a:rPr>
                      <m:t>, </m:t>
                    </m:r>
                    <m:f>
                      <m:fPr>
                        <m:ctrlPr>
                          <a:rPr lang="en-US" sz="2400" b="0" i="1" smtClean="0">
                            <a:latin typeface="Cambria Math"/>
                          </a:rPr>
                        </m:ctrlPr>
                      </m:fPr>
                      <m:num>
                        <m:r>
                          <a:rPr lang="en-US" sz="2400" b="0" i="1" smtClean="0">
                            <a:latin typeface="Cambria Math"/>
                          </a:rPr>
                          <m:t>1</m:t>
                        </m:r>
                      </m:num>
                      <m:den>
                        <m:r>
                          <a:rPr lang="en-US" sz="2400" b="0" i="1" smtClean="0">
                            <a:latin typeface="Cambria Math"/>
                          </a:rPr>
                          <m:t>5</m:t>
                        </m:r>
                      </m:den>
                    </m:f>
                    <m:r>
                      <a:rPr lang="en-US" sz="2400" b="0" i="1" smtClean="0">
                        <a:latin typeface="Cambria Math"/>
                      </a:rPr>
                      <m:t>, </m:t>
                    </m:r>
                    <m:f>
                      <m:fPr>
                        <m:ctrlPr>
                          <a:rPr lang="en-US" sz="2400" b="0" i="1" smtClean="0">
                            <a:latin typeface="Cambria Math"/>
                          </a:rPr>
                        </m:ctrlPr>
                      </m:fPr>
                      <m:num>
                        <m:r>
                          <a:rPr lang="en-US" sz="2400" b="0" i="1" smtClean="0">
                            <a:latin typeface="Cambria Math"/>
                          </a:rPr>
                          <m:t>3</m:t>
                        </m:r>
                      </m:num>
                      <m:den>
                        <m:r>
                          <a:rPr lang="en-US" sz="2400" b="0" i="1" smtClean="0">
                            <a:latin typeface="Cambria Math"/>
                          </a:rPr>
                          <m:t>5</m:t>
                        </m:r>
                      </m:den>
                    </m:f>
                  </m:oMath>
                </a14:m>
                <a:r>
                  <a:rPr lang="en-US" sz="2400" dirty="0" smtClean="0"/>
                  <a:t>)</a:t>
                </a:r>
              </a:p>
              <a:p>
                <a:r>
                  <a:rPr lang="en-US" sz="2400" dirty="0" smtClean="0"/>
                  <a:t>Each friend got 1 piece of each cupcake.</a:t>
                </a:r>
              </a:p>
              <a:p>
                <a:r>
                  <a:rPr lang="en-US" sz="2400" dirty="0" smtClean="0"/>
                  <a:t>Each friend got __ of a cupcake in total. </a:t>
                </a:r>
                <a:r>
                  <a:rPr lang="en-US" sz="2400" dirty="0"/>
                  <a:t>(Choose one: </a:t>
                </a:r>
                <a14:m>
                  <m:oMath xmlns:m="http://schemas.openxmlformats.org/officeDocument/2006/math">
                    <m:f>
                      <m:fPr>
                        <m:ctrlPr>
                          <a:rPr lang="en-US" sz="2400" i="1">
                            <a:latin typeface="Cambria Math"/>
                          </a:rPr>
                        </m:ctrlPr>
                      </m:fPr>
                      <m:num>
                        <m:r>
                          <a:rPr lang="en-US" sz="2400" i="1">
                            <a:latin typeface="Cambria Math"/>
                          </a:rPr>
                          <m:t>1</m:t>
                        </m:r>
                      </m:num>
                      <m:den>
                        <m:r>
                          <a:rPr lang="en-US" sz="2400" i="1">
                            <a:latin typeface="Cambria Math"/>
                          </a:rPr>
                          <m:t>3</m:t>
                        </m:r>
                      </m:den>
                    </m:f>
                    <m:r>
                      <a:rPr lang="en-US" sz="2400" i="1">
                        <a:latin typeface="Cambria Math"/>
                      </a:rPr>
                      <m:t>, </m:t>
                    </m:r>
                    <m:f>
                      <m:fPr>
                        <m:ctrlPr>
                          <a:rPr lang="en-US" sz="2400" i="1">
                            <a:latin typeface="Cambria Math"/>
                          </a:rPr>
                        </m:ctrlPr>
                      </m:fPr>
                      <m:num>
                        <m:r>
                          <a:rPr lang="en-US" sz="2400" i="1">
                            <a:latin typeface="Cambria Math"/>
                          </a:rPr>
                          <m:t>1</m:t>
                        </m:r>
                      </m:num>
                      <m:den>
                        <m:r>
                          <a:rPr lang="en-US" sz="2400" i="1">
                            <a:latin typeface="Cambria Math"/>
                          </a:rPr>
                          <m:t>5</m:t>
                        </m:r>
                      </m:den>
                    </m:f>
                    <m:r>
                      <a:rPr lang="en-US" sz="2400" i="1">
                        <a:latin typeface="Cambria Math"/>
                      </a:rPr>
                      <m:t>, </m:t>
                    </m:r>
                    <m:f>
                      <m:fPr>
                        <m:ctrlPr>
                          <a:rPr lang="en-US" sz="2400" i="1">
                            <a:latin typeface="Cambria Math"/>
                          </a:rPr>
                        </m:ctrlPr>
                      </m:fPr>
                      <m:num>
                        <m:r>
                          <a:rPr lang="en-US" sz="2400" i="1">
                            <a:latin typeface="Cambria Math"/>
                          </a:rPr>
                          <m:t>3</m:t>
                        </m:r>
                      </m:num>
                      <m:den>
                        <m:r>
                          <a:rPr lang="en-US" sz="2400" i="1">
                            <a:latin typeface="Cambria Math"/>
                          </a:rPr>
                          <m:t>5</m:t>
                        </m:r>
                      </m:den>
                    </m:f>
                  </m:oMath>
                </a14:m>
                <a:r>
                  <a:rPr lang="en-US" sz="2400" dirty="0"/>
                  <a:t>)</a:t>
                </a:r>
              </a:p>
              <a:p>
                <a:endParaRPr lang="en-US" sz="2400" dirty="0" smtClean="0"/>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32148" y="1066800"/>
                <a:ext cx="8229600" cy="3124200"/>
              </a:xfrm>
              <a:blipFill rotWithShape="1">
                <a:blip r:embed="rId3"/>
                <a:stretch>
                  <a:fillRect l="-1185" t="-1559" r="-741" b="-12865"/>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a:t>
            </a:r>
            <a:r>
              <a:rPr lang="en-US" sz="4000" b="1" dirty="0" smtClean="0"/>
              <a:t>13</a:t>
            </a:r>
            <a:endParaRPr lang="en-US" sz="4000" b="1"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417317"/>
            <a:ext cx="4432648" cy="2226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028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unit fraction and the correct total amount each friend receives.</a:t>
                </a:r>
              </a:p>
              <a:p>
                <a:pPr marL="0" indent="0">
                  <a:buNone/>
                </a:pPr>
                <a:endParaRPr lang="en-US" sz="2800" b="1" dirty="0"/>
              </a:p>
              <a:p>
                <a:pPr marL="0" indent="0">
                  <a:buNone/>
                </a:pPr>
                <a:r>
                  <a:rPr lang="en-US" sz="2800" b="1" dirty="0" smtClean="0"/>
                  <a:t>Answer: </a:t>
                </a:r>
                <a14:m>
                  <m:oMath xmlns:m="http://schemas.openxmlformats.org/officeDocument/2006/math">
                    <m:f>
                      <m:fPr>
                        <m:ctrlPr>
                          <a:rPr lang="en-US" sz="2800" i="1" smtClean="0">
                            <a:latin typeface="Cambria Math"/>
                          </a:rPr>
                        </m:ctrlPr>
                      </m:fPr>
                      <m:num>
                        <m:r>
                          <a:rPr lang="en-US" sz="2800" b="0" i="1" smtClean="0">
                            <a:latin typeface="Cambria Math"/>
                          </a:rPr>
                          <m:t>1</m:t>
                        </m:r>
                      </m:num>
                      <m:den>
                        <m:r>
                          <a:rPr lang="en-US" sz="2800" b="0" i="1" smtClean="0">
                            <a:latin typeface="Cambria Math"/>
                          </a:rPr>
                          <m:t>5</m:t>
                        </m:r>
                      </m:den>
                    </m:f>
                  </m:oMath>
                </a14:m>
                <a:r>
                  <a:rPr lang="en-US" sz="2800" dirty="0" smtClean="0"/>
                  <a:t> and </a:t>
                </a:r>
                <a14:m>
                  <m:oMath xmlns:m="http://schemas.openxmlformats.org/officeDocument/2006/math">
                    <m:f>
                      <m:fPr>
                        <m:ctrlPr>
                          <a:rPr lang="en-US" sz="2800" i="1" smtClean="0">
                            <a:latin typeface="Cambria Math"/>
                          </a:rPr>
                        </m:ctrlPr>
                      </m:fPr>
                      <m:num>
                        <m:r>
                          <a:rPr lang="en-US" sz="2800" b="0" i="1" smtClean="0">
                            <a:latin typeface="Cambria Math"/>
                          </a:rPr>
                          <m:t>3</m:t>
                        </m:r>
                      </m:num>
                      <m:den>
                        <m:r>
                          <a:rPr lang="en-US" sz="2800" b="0" i="1" smtClean="0">
                            <a:latin typeface="Cambria Math"/>
                          </a:rPr>
                          <m:t>5</m:t>
                        </m:r>
                      </m:den>
                    </m:f>
                  </m:oMath>
                </a14:m>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213"/>
                </a:stretch>
              </a:blipFill>
            </p:spPr>
            <p:txBody>
              <a:bodyPr/>
              <a:lstStyle/>
              <a:p>
                <a:r>
                  <a:rPr lang="en-US">
                    <a:noFill/>
                  </a:rPr>
                  <a:t> </a:t>
                </a:r>
              </a:p>
            </p:txBody>
          </p:sp>
        </mc:Fallback>
      </mc:AlternateContent>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smtClean="0"/>
              <a:t>#</a:t>
            </a:r>
            <a:r>
              <a:rPr lang="en-US" sz="3600" b="1" smtClean="0"/>
              <a:t>13 </a:t>
            </a:r>
            <a:r>
              <a:rPr lang="en-US" sz="3600" b="1" smtClean="0"/>
              <a:t>Answer</a:t>
            </a:r>
            <a:endParaRPr lang="en-US" sz="3600" b="1" dirty="0"/>
          </a:p>
        </p:txBody>
      </p:sp>
    </p:spTree>
    <p:extLst>
      <p:ext uri="{BB962C8B-B14F-4D97-AF65-F5344CB8AC3E}">
        <p14:creationId xmlns:p14="http://schemas.microsoft.com/office/powerpoint/2010/main" val="82461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8077200"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selects the correct </a:t>
            </a:r>
            <a:r>
              <a:rPr lang="en-US" sz="2800" dirty="0" smtClean="0"/>
              <a:t>response.</a:t>
            </a:r>
          </a:p>
          <a:p>
            <a:endParaRPr lang="en-US" sz="2800" dirty="0"/>
          </a:p>
          <a:p>
            <a:r>
              <a:rPr lang="en-US" sz="2800" b="1" dirty="0" smtClean="0"/>
              <a:t>Answer: </a:t>
            </a:r>
            <a:r>
              <a:rPr lang="en-US" sz="2800" dirty="0" smtClean="0"/>
              <a:t>B</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 </a:t>
            </a:r>
            <a:r>
              <a:rPr lang="en-US" sz="3600" b="1" dirty="0"/>
              <a:t>Answer</a:t>
            </a:r>
          </a:p>
        </p:txBody>
      </p:sp>
    </p:spTree>
    <p:extLst>
      <p:ext uri="{BB962C8B-B14F-4D97-AF65-F5344CB8AC3E}">
        <p14:creationId xmlns:p14="http://schemas.microsoft.com/office/powerpoint/2010/main" val="287464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799" y="990600"/>
            <a:ext cx="8688309" cy="4800202"/>
          </a:xfrm>
        </p:spPr>
        <p:txBody>
          <a:bodyPr>
            <a:noAutofit/>
          </a:bodyPr>
          <a:lstStyle/>
          <a:p>
            <a:pPr marL="0" indent="0">
              <a:spcBef>
                <a:spcPts val="0"/>
              </a:spcBef>
              <a:buNone/>
            </a:pPr>
            <a:r>
              <a:rPr lang="en-US" sz="2400" dirty="0"/>
              <a:t>At Maria’s school, 6 classes are going on a field trip. Each class has 26 students and 1 teacher. Each bus holds a maximum of 48 people. The school requests 3 buses for the field trip. </a:t>
            </a:r>
          </a:p>
          <a:p>
            <a:pPr marL="0" indent="0">
              <a:spcBef>
                <a:spcPts val="0"/>
              </a:spcBef>
              <a:buNone/>
            </a:pPr>
            <a:r>
              <a:rPr lang="en-US" sz="2400" dirty="0"/>
              <a:t>Carefully read Maria’s argument</a:t>
            </a:r>
            <a:r>
              <a:rPr lang="en-US" sz="2400" dirty="0" smtClean="0"/>
              <a:t>:</a:t>
            </a:r>
          </a:p>
          <a:p>
            <a:pPr marL="0" indent="0">
              <a:spcBef>
                <a:spcPts val="0"/>
              </a:spcBef>
              <a:buNone/>
            </a:pPr>
            <a:endParaRPr lang="en-US" sz="2400" dirty="0"/>
          </a:p>
          <a:p>
            <a:pPr marL="0" indent="0">
              <a:spcBef>
                <a:spcPts val="0"/>
              </a:spcBef>
              <a:buNone/>
            </a:pPr>
            <a:endParaRPr lang="en-US" sz="2400" dirty="0" smtClean="0"/>
          </a:p>
          <a:p>
            <a:pPr marL="0" indent="0">
              <a:spcBef>
                <a:spcPts val="0"/>
              </a:spcBef>
              <a:buNone/>
            </a:pPr>
            <a:endParaRPr lang="en-US" sz="2400" dirty="0"/>
          </a:p>
          <a:p>
            <a:pPr marL="0" indent="0">
              <a:spcBef>
                <a:spcPts val="0"/>
              </a:spcBef>
              <a:buNone/>
            </a:pPr>
            <a:endParaRPr lang="en-US" sz="2400" dirty="0" smtClean="0"/>
          </a:p>
          <a:p>
            <a:pPr marL="0" indent="0">
              <a:spcBef>
                <a:spcPts val="0"/>
              </a:spcBef>
              <a:buNone/>
            </a:pPr>
            <a:endParaRPr lang="en-US" sz="2400" dirty="0"/>
          </a:p>
          <a:p>
            <a:pPr marL="0" indent="0">
              <a:spcBef>
                <a:spcPts val="0"/>
              </a:spcBef>
              <a:buNone/>
            </a:pPr>
            <a:r>
              <a:rPr lang="en-US" sz="2400" dirty="0"/>
              <a:t>Click to select the statement in Maria’s argument that has incorrect reasoning or incorrect calculations. </a:t>
            </a:r>
          </a:p>
          <a:p>
            <a:pPr marL="0" indent="0">
              <a:spcBef>
                <a:spcPts val="0"/>
              </a:spcBef>
              <a:buNone/>
            </a:pPr>
            <a:r>
              <a:rPr lang="en-US" sz="2400" dirty="0"/>
              <a:t>Drag the numbers from the palette into boxes to create the number that will correct the statement you choose. 	</a:t>
            </a:r>
          </a:p>
          <a:p>
            <a:pPr marL="0" indent="0">
              <a:spcBef>
                <a:spcPts val="0"/>
              </a:spcBef>
              <a:buNone/>
            </a:pP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1983212508"/>
              </p:ext>
            </p:extLst>
          </p:nvPr>
        </p:nvGraphicFramePr>
        <p:xfrm>
          <a:off x="1296153" y="2560320"/>
          <a:ext cx="6705600" cy="1584960"/>
        </p:xfrm>
        <a:graphic>
          <a:graphicData uri="http://schemas.openxmlformats.org/drawingml/2006/table">
            <a:tbl>
              <a:tblPr firstRow="1" bandRow="1">
                <a:tableStyleId>{5C22544A-7EE6-4342-B048-85BDC9FD1C3A}</a:tableStyleId>
              </a:tblPr>
              <a:tblGrid>
                <a:gridCol w="6705600"/>
              </a:tblGrid>
              <a:tr h="396240">
                <a:tc>
                  <a:txBody>
                    <a:bodyPr/>
                    <a:lstStyle/>
                    <a:p>
                      <a:r>
                        <a:rPr lang="en-US" sz="2000" b="0" dirty="0" smtClean="0">
                          <a:solidFill>
                            <a:schemeClr val="tx1"/>
                          </a:solidFill>
                          <a:latin typeface="+mn-lt"/>
                        </a:rPr>
                        <a:t>A. Maria says that the 3 buses are not enough.</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0" dirty="0" smtClean="0">
                          <a:solidFill>
                            <a:schemeClr val="tx1"/>
                          </a:solidFill>
                          <a:latin typeface="+mn-lt"/>
                        </a:rPr>
                        <a:t>B. She argues that 3 buses will hold a maximum of 144 people.</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0" dirty="0" smtClean="0">
                          <a:solidFill>
                            <a:schemeClr val="tx1"/>
                          </a:solidFill>
                          <a:latin typeface="+mn-lt"/>
                        </a:rPr>
                        <a:t>C. The classes need space for 156 people.</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0" dirty="0" smtClean="0">
                          <a:solidFill>
                            <a:schemeClr val="tx1"/>
                          </a:solidFill>
                          <a:latin typeface="+mn-lt"/>
                        </a:rPr>
                        <a:t>D. The</a:t>
                      </a:r>
                      <a:r>
                        <a:rPr lang="en-US" sz="2000" b="0" baseline="0" dirty="0" smtClean="0">
                          <a:solidFill>
                            <a:schemeClr val="tx1"/>
                          </a:solidFill>
                          <a:latin typeface="+mn-lt"/>
                        </a:rPr>
                        <a:t> school needs to order 1 more bus.</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2" name="Group 1"/>
          <p:cNvGrpSpPr/>
          <p:nvPr/>
        </p:nvGrpSpPr>
        <p:grpSpPr>
          <a:xfrm>
            <a:off x="3674682" y="5867002"/>
            <a:ext cx="1948543" cy="461665"/>
            <a:chOff x="2819400" y="5497286"/>
            <a:chExt cx="1948543" cy="461665"/>
          </a:xfrm>
        </p:grpSpPr>
        <p:sp>
          <p:nvSpPr>
            <p:cNvPr id="8" name="TextBox 7"/>
            <p:cNvSpPr txBox="1"/>
            <p:nvPr/>
          </p:nvSpPr>
          <p:spPr>
            <a:xfrm>
              <a:off x="2819400" y="5497286"/>
              <a:ext cx="609600" cy="461665"/>
            </a:xfrm>
            <a:prstGeom prst="rect">
              <a:avLst/>
            </a:prstGeom>
            <a:noFill/>
            <a:ln>
              <a:solidFill>
                <a:schemeClr val="tx1"/>
              </a:solidFill>
            </a:ln>
          </p:spPr>
          <p:txBody>
            <a:bodyPr wrap="square" rtlCol="0">
              <a:spAutoFit/>
            </a:bodyPr>
            <a:lstStyle/>
            <a:p>
              <a:pPr algn="ctr"/>
              <a:endParaRPr lang="en-US" sz="2400" dirty="0"/>
            </a:p>
          </p:txBody>
        </p:sp>
        <p:sp>
          <p:nvSpPr>
            <p:cNvPr id="9" name="TextBox 8"/>
            <p:cNvSpPr txBox="1"/>
            <p:nvPr/>
          </p:nvSpPr>
          <p:spPr>
            <a:xfrm>
              <a:off x="3505200" y="5497286"/>
              <a:ext cx="609600" cy="461665"/>
            </a:xfrm>
            <a:prstGeom prst="rect">
              <a:avLst/>
            </a:prstGeom>
            <a:noFill/>
            <a:ln>
              <a:solidFill>
                <a:schemeClr val="tx1"/>
              </a:solidFill>
            </a:ln>
          </p:spPr>
          <p:txBody>
            <a:bodyPr wrap="square" rtlCol="0">
              <a:spAutoFit/>
            </a:bodyPr>
            <a:lstStyle/>
            <a:p>
              <a:pPr algn="ctr"/>
              <a:endParaRPr lang="en-US" sz="2400" dirty="0"/>
            </a:p>
          </p:txBody>
        </p:sp>
        <p:sp>
          <p:nvSpPr>
            <p:cNvPr id="10" name="TextBox 9"/>
            <p:cNvSpPr txBox="1"/>
            <p:nvPr/>
          </p:nvSpPr>
          <p:spPr>
            <a:xfrm>
              <a:off x="4158343" y="5497286"/>
              <a:ext cx="609600" cy="461665"/>
            </a:xfrm>
            <a:prstGeom prst="rect">
              <a:avLst/>
            </a:prstGeom>
            <a:noFill/>
            <a:ln>
              <a:solidFill>
                <a:schemeClr val="tx1"/>
              </a:solidFill>
            </a:ln>
          </p:spPr>
          <p:txBody>
            <a:bodyPr wrap="square" rtlCol="0">
              <a:spAutoFit/>
            </a:bodyPr>
            <a:lstStyle/>
            <a:p>
              <a:pPr algn="ctr"/>
              <a:endParaRPr lang="en-US" sz="2400" dirty="0"/>
            </a:p>
          </p:txBody>
        </p:sp>
      </p:grpSp>
      <p:sp>
        <p:nvSpPr>
          <p:cNvPr id="12" name="Pentagon 11"/>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19722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a:t>
            </a:r>
            <a:r>
              <a:rPr lang="en-US" sz="2800" dirty="0"/>
              <a:t>The student selects the correct statement and enters the number that corrects </a:t>
            </a:r>
            <a:r>
              <a:rPr lang="en-US" sz="2800" dirty="0" smtClean="0"/>
              <a:t>it.</a:t>
            </a:r>
          </a:p>
          <a:p>
            <a:endParaRPr lang="en-US" sz="2800" dirty="0"/>
          </a:p>
          <a:p>
            <a:r>
              <a:rPr lang="en-US" sz="2800" b="1" dirty="0" smtClean="0"/>
              <a:t>Answer: </a:t>
            </a:r>
            <a:r>
              <a:rPr lang="en-US" sz="2800" dirty="0"/>
              <a:t>C, </a:t>
            </a:r>
            <a:r>
              <a:rPr lang="en-US" sz="2800" dirty="0" smtClean="0"/>
              <a:t>162</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246259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33010" cy="2438399"/>
          </a:xfrm>
        </p:spPr>
        <p:txBody>
          <a:bodyPr>
            <a:noAutofit/>
          </a:bodyPr>
          <a:lstStyle/>
          <a:p>
            <a:pPr marL="0" indent="0">
              <a:buNone/>
            </a:pPr>
            <a:r>
              <a:rPr lang="en-US" sz="2800" dirty="0" smtClean="0"/>
              <a:t>Nina says, “If you multiply a 2-digit number and a 1-digit number, you get a 3-digit number.”</a:t>
            </a:r>
          </a:p>
          <a:p>
            <a:pPr marL="0" indent="0">
              <a:buNone/>
            </a:pPr>
            <a:endParaRPr lang="en-US" sz="1600" dirty="0"/>
          </a:p>
          <a:p>
            <a:pPr marL="0" indent="0">
              <a:buNone/>
            </a:pPr>
            <a:r>
              <a:rPr lang="en-US" sz="2800" dirty="0" smtClean="0"/>
              <a:t>Enter numbers in the table to give one example of when Nina’s claim is true, and another example that shows her claim is </a:t>
            </a:r>
            <a:r>
              <a:rPr lang="en-US" sz="2800" b="1" dirty="0" smtClean="0"/>
              <a:t>not</a:t>
            </a:r>
            <a:r>
              <a:rPr lang="en-US" sz="2800" dirty="0" smtClean="0"/>
              <a:t> always true.</a:t>
            </a:r>
          </a:p>
          <a:p>
            <a:pPr marL="0" indent="0">
              <a:buNone/>
            </a:pPr>
            <a:endParaRPr lang="en-US" sz="2800" dirty="0"/>
          </a:p>
          <a:p>
            <a:pPr marL="0" indent="0">
              <a:buNone/>
            </a:pPr>
            <a:endParaRPr lang="en-US" sz="28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1"/>
            <a:ext cx="8534400" cy="1432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93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(2 points) The student gives an example where the product is a three-digit number and an example where it is not. </a:t>
            </a:r>
          </a:p>
          <a:p>
            <a:pPr marL="0" indent="0">
              <a:buNone/>
            </a:pPr>
            <a:r>
              <a:rPr lang="en-US" sz="2800" dirty="0" smtClean="0"/>
              <a:t>(1 point) The student gives an example where the product is a three-digit number or an example where it is not.</a:t>
            </a:r>
          </a:p>
          <a:p>
            <a:pPr marL="0" indent="0">
              <a:buNone/>
            </a:pPr>
            <a:endParaRPr lang="en-US" sz="2800" dirty="0"/>
          </a:p>
          <a:p>
            <a:pPr marL="0" indent="0">
              <a:buNone/>
            </a:pPr>
            <a:r>
              <a:rPr lang="en-US" sz="2800" b="1" dirty="0" smtClean="0"/>
              <a:t>Answer: </a:t>
            </a:r>
            <a:r>
              <a:rPr lang="en-US" sz="2800" dirty="0" smtClean="0"/>
              <a:t>Examples: 90 x 2 = 180; 10 x 2 = 20</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#3 </a:t>
            </a:r>
            <a:r>
              <a:rPr lang="en-US" sz="3600" b="1" dirty="0" smtClean="0"/>
              <a:t>Answer</a:t>
            </a:r>
            <a:endParaRPr lang="en-US" sz="3600" b="1" dirty="0"/>
          </a:p>
        </p:txBody>
      </p:sp>
    </p:spTree>
    <p:extLst>
      <p:ext uri="{BB962C8B-B14F-4D97-AF65-F5344CB8AC3E}">
        <p14:creationId xmlns:p14="http://schemas.microsoft.com/office/powerpoint/2010/main" val="46269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Autofit/>
          </a:bodyPr>
          <a:lstStyle/>
          <a:p>
            <a:pPr marL="0" indent="0">
              <a:buNone/>
            </a:pPr>
            <a:r>
              <a:rPr lang="en-US" sz="2400" dirty="0" smtClean="0"/>
              <a:t>Gil and Nina are comparing the numbers 3 and 12. </a:t>
            </a:r>
          </a:p>
          <a:p>
            <a:pPr marL="0" indent="0">
              <a:buNone/>
            </a:pPr>
            <a:endParaRPr lang="en-US" sz="1200" dirty="0"/>
          </a:p>
          <a:p>
            <a:pPr marL="0" indent="0">
              <a:buNone/>
            </a:pPr>
            <a:r>
              <a:rPr lang="en-US" sz="2400" dirty="0" smtClean="0"/>
              <a:t>Gil says, “12 is 9 more than 3.”</a:t>
            </a:r>
          </a:p>
          <a:p>
            <a:pPr marL="0" indent="0">
              <a:buNone/>
            </a:pPr>
            <a:endParaRPr lang="en-US" sz="1200" dirty="0"/>
          </a:p>
          <a:p>
            <a:pPr marL="0" indent="0">
              <a:buNone/>
            </a:pPr>
            <a:r>
              <a:rPr lang="en-US" sz="2400" dirty="0" smtClean="0"/>
              <a:t>Nina says, “12 is 4 times more than 3.”</a:t>
            </a:r>
          </a:p>
          <a:p>
            <a:pPr marL="0" indent="0">
              <a:buNone/>
            </a:pPr>
            <a:endParaRPr lang="en-US" sz="1200" dirty="0"/>
          </a:p>
          <a:p>
            <a:pPr marL="0" indent="0">
              <a:buNone/>
            </a:pPr>
            <a:r>
              <a:rPr lang="en-US" sz="2400" dirty="0" smtClean="0"/>
              <a:t>What is true about Gil and Nina’s statements?</a:t>
            </a:r>
          </a:p>
          <a:p>
            <a:pPr marL="514350" indent="-514350">
              <a:buAutoNum type="alphaUcPeriod"/>
            </a:pPr>
            <a:r>
              <a:rPr lang="en-US" sz="2400" dirty="0" smtClean="0"/>
              <a:t>Nina is correct and Gil is not. You should multiply to compare the numbers.</a:t>
            </a:r>
          </a:p>
          <a:p>
            <a:pPr marL="514350" indent="-514350">
              <a:buAutoNum type="alphaUcPeriod"/>
            </a:pPr>
            <a:r>
              <a:rPr lang="en-US" sz="2400" dirty="0" smtClean="0"/>
              <a:t>Gil is correct and Nina is not. You should add to compare numbers.</a:t>
            </a:r>
          </a:p>
          <a:p>
            <a:pPr marL="514350" indent="-514350">
              <a:buAutoNum type="alphaUcPeriod"/>
            </a:pPr>
            <a:r>
              <a:rPr lang="en-US" sz="2400" dirty="0" smtClean="0"/>
              <a:t>They are both correct. They just compared using different operations. </a:t>
            </a:r>
          </a:p>
          <a:p>
            <a:pPr marL="514350" indent="-514350">
              <a:buAutoNum type="alphaUcPeriod"/>
            </a:pPr>
            <a:r>
              <a:rPr lang="en-US" sz="2400" dirty="0" smtClean="0"/>
              <a:t>Neither one is correct. You have to compare like this: 12 &gt; 3.</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344069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statement.</a:t>
            </a:r>
          </a:p>
          <a:p>
            <a:pPr marL="0" indent="0">
              <a:buNone/>
            </a:pPr>
            <a:endParaRPr lang="en-US" sz="2800" b="1" dirty="0" smtClean="0"/>
          </a:p>
          <a:p>
            <a:pPr marL="0" indent="0">
              <a:buNone/>
            </a:pPr>
            <a:r>
              <a:rPr lang="en-US" sz="2800" b="1" dirty="0" smtClean="0"/>
              <a:t>Answer: </a:t>
            </a:r>
            <a:r>
              <a:rPr lang="en-US" sz="2800" dirty="0" smtClean="0"/>
              <a:t>C</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#4 </a:t>
            </a:r>
            <a:r>
              <a:rPr lang="en-US" sz="3600" b="1" dirty="0" smtClean="0"/>
              <a:t>Answer</a:t>
            </a:r>
            <a:endParaRPr lang="en-US" sz="3600" b="1" dirty="0"/>
          </a:p>
        </p:txBody>
      </p:sp>
    </p:spTree>
    <p:extLst>
      <p:ext uri="{BB962C8B-B14F-4D97-AF65-F5344CB8AC3E}">
        <p14:creationId xmlns:p14="http://schemas.microsoft.com/office/powerpoint/2010/main" val="2885515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TotalTime>
  <Words>1493</Words>
  <Application>Microsoft Office PowerPoint</Application>
  <PresentationFormat>On-screen Show (4:3)</PresentationFormat>
  <Paragraphs>243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SParnell</cp:lastModifiedBy>
  <cp:revision>62</cp:revision>
  <dcterms:created xsi:type="dcterms:W3CDTF">2014-11-05T17:36:58Z</dcterms:created>
  <dcterms:modified xsi:type="dcterms:W3CDTF">2016-01-29T23:37:09Z</dcterms:modified>
</cp:coreProperties>
</file>