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62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97" r:id="rId15"/>
    <p:sldId id="298" r:id="rId16"/>
    <p:sldId id="299" r:id="rId17"/>
    <p:sldId id="300" r:id="rId18"/>
    <p:sldId id="301" r:id="rId19"/>
    <p:sldId id="302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0" autoAdjust="0"/>
    <p:restoredTop sz="94660"/>
  </p:normalViewPr>
  <p:slideViewPr>
    <p:cSldViewPr>
      <p:cViewPr>
        <p:scale>
          <a:sx n="76" d="100"/>
          <a:sy n="76" d="100"/>
        </p:scale>
        <p:origin x="-133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5B06D-43CA-46E9-A016-7201919FAA0A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C0444-2282-4AB9-8CC8-7511DE92A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7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27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69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70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00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3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8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62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20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80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24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4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68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7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41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831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09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93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03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42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104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8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3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10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936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28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89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5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05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68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82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0444-2282-4AB9-8CC8-7511DE92AE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6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64C4-CFC9-4E5B-BBA6-3FF7786D69C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6A5-B741-485C-A62C-6C67E46A1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64C4-CFC9-4E5B-BBA6-3FF7786D69C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6A5-B741-485C-A62C-6C67E46A1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64C4-CFC9-4E5B-BBA6-3FF7786D69C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6A5-B741-485C-A62C-6C67E46A1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64C4-CFC9-4E5B-BBA6-3FF7786D69C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6A5-B741-485C-A62C-6C67E46A1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64C4-CFC9-4E5B-BBA6-3FF7786D69C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6A5-B741-485C-A62C-6C67E46A1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64C4-CFC9-4E5B-BBA6-3FF7786D69C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6A5-B741-485C-A62C-6C67E46A1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64C4-CFC9-4E5B-BBA6-3FF7786D69C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6A5-B741-485C-A62C-6C67E46A1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64C4-CFC9-4E5B-BBA6-3FF7786D69C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6A5-B741-485C-A62C-6C67E46A1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64C4-CFC9-4E5B-BBA6-3FF7786D69C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6A5-B741-485C-A62C-6C67E46A1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64C4-CFC9-4E5B-BBA6-3FF7786D69C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6A5-B741-485C-A62C-6C67E46A1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64C4-CFC9-4E5B-BBA6-3FF7786D69C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6A5-B741-485C-A62C-6C67E46A1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64C4-CFC9-4E5B-BBA6-3FF7786D69C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8C6A5-B741-485C-A62C-6C67E46A1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5146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rgbClr val="FF0000"/>
                </a:solidFill>
                <a:latin typeface="+mj-lt"/>
                <a:cs typeface="Arial" charset="0"/>
              </a:rPr>
              <a:t>Grade 5 - Claim </a:t>
            </a:r>
            <a:r>
              <a:rPr lang="en-US" sz="2400" b="1" dirty="0" smtClean="0">
                <a:ln w="11430"/>
                <a:solidFill>
                  <a:srgbClr val="FF0000"/>
                </a:solidFill>
                <a:latin typeface="+mj-lt"/>
                <a:cs typeface="Arial" charset="0"/>
              </a:rPr>
              <a:t>2</a:t>
            </a:r>
            <a:endParaRPr lang="en-US" sz="2400" b="1" dirty="0">
              <a:ln w="11430"/>
              <a:solidFill>
                <a:srgbClr val="FF0000"/>
              </a:solidFill>
              <a:latin typeface="+mj-lt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ssmathactivitie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438400" y="4343400"/>
            <a:ext cx="4374754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Problem Solving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906" y="5959475"/>
            <a:ext cx="8104187" cy="784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00" dirty="0">
                <a:latin typeface="+mj-lt"/>
                <a:cs typeface="Arial" charset="0"/>
              </a:rPr>
              <a:t>Questions courtesy of the Smarter Balanced Assessment Consortium Item Specifications – </a:t>
            </a:r>
            <a:r>
              <a:rPr lang="en-US" sz="1500">
                <a:latin typeface="+mj-lt"/>
                <a:cs typeface="Arial" charset="0"/>
              </a:rPr>
              <a:t>Version </a:t>
            </a:r>
            <a:r>
              <a:rPr lang="en-US" sz="1500" smtClean="0">
                <a:latin typeface="+mj-lt"/>
                <a:cs typeface="Arial" charset="0"/>
              </a:rPr>
              <a:t>3.0</a:t>
            </a:r>
            <a:endParaRPr lang="en-US" sz="1500" dirty="0"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n-US" sz="1500" dirty="0">
                <a:latin typeface="+mj-lt"/>
                <a:cs typeface="Arial" charset="0"/>
              </a:rPr>
              <a:t>Slideshow organized by </a:t>
            </a:r>
            <a:r>
              <a:rPr lang="en-US" sz="1500" dirty="0" err="1">
                <a:latin typeface="+mj-lt"/>
                <a:cs typeface="Arial" charset="0"/>
              </a:rPr>
              <a:t>SMc</a:t>
            </a:r>
            <a:r>
              <a:rPr lang="en-US" sz="1500" dirty="0">
                <a:latin typeface="+mj-lt"/>
                <a:cs typeface="Arial" charset="0"/>
              </a:rPr>
              <a:t> Curriculum – </a:t>
            </a:r>
            <a:r>
              <a:rPr lang="en-US" sz="1500" u="sng" dirty="0">
                <a:latin typeface="+mj-lt"/>
                <a:cs typeface="Arial" charset="0"/>
                <a:hlinkClick r:id="rId3"/>
              </a:rPr>
              <a:t>www.ccssmathactivities.com</a:t>
            </a:r>
            <a:endParaRPr lang="en-US" sz="1500" dirty="0">
              <a:latin typeface="+mj-lt"/>
              <a:cs typeface="Arial" charset="0"/>
            </a:endParaRPr>
          </a:p>
          <a:p>
            <a:pPr algn="ctr">
              <a:defRPr/>
            </a:pPr>
            <a:endParaRPr lang="en-US" sz="1500" dirty="0">
              <a:latin typeface="+mj-lt"/>
              <a:cs typeface="Arial" charset="0"/>
            </a:endParaRPr>
          </a:p>
        </p:txBody>
      </p:sp>
      <p:pic>
        <p:nvPicPr>
          <p:cNvPr id="8" name="Picture 7" descr="Smc 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99" y="114300"/>
            <a:ext cx="4318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 noGrp="1"/>
          </p:cNvSpPr>
          <p:nvPr/>
        </p:nvSpPr>
        <p:spPr>
          <a:xfrm>
            <a:off x="685799" y="2168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4000" b="1" dirty="0">
                <a:latin typeface="+mj-lt"/>
              </a:rPr>
              <a:t>Claim 2</a:t>
            </a:r>
            <a:br>
              <a:rPr lang="en-US" altLang="en-US" sz="4000" b="1" dirty="0">
                <a:latin typeface="+mj-lt"/>
              </a:rPr>
            </a:br>
            <a:r>
              <a:rPr lang="en-US" altLang="en-US" sz="4000" b="1" dirty="0">
                <a:latin typeface="+mj-lt"/>
              </a:rPr>
              <a:t>Smarter Balanced Sample Items</a:t>
            </a:r>
            <a:br>
              <a:rPr lang="en-US" altLang="en-US" sz="4000" b="1" dirty="0">
                <a:latin typeface="+mj-lt"/>
              </a:rPr>
            </a:br>
            <a:r>
              <a:rPr lang="en-US" altLang="en-US" sz="4000" b="1" dirty="0">
                <a:latin typeface="+mj-lt"/>
              </a:rPr>
              <a:t>Grade </a:t>
            </a:r>
            <a:r>
              <a:rPr lang="en-US" altLang="en-US" sz="4000" b="1" dirty="0" smtClean="0">
                <a:latin typeface="+mj-lt"/>
              </a:rPr>
              <a:t>5</a:t>
            </a:r>
            <a:endParaRPr lang="en-US" altLang="en-US" sz="4000" b="1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00" y="38100"/>
            <a:ext cx="2286000" cy="838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four figures shown represent a sequence.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Enter </a:t>
            </a:r>
            <a:r>
              <a:rPr lang="en-US" sz="2400" dirty="0"/>
              <a:t>your answer for Figure 5 in the first response box.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Figure 40 in this sequence contains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820 </a:t>
            </a:r>
            <a:r>
              <a:rPr lang="en-US" sz="2400" dirty="0"/>
              <a:t>squares. How many squares </a:t>
            </a:r>
            <a:r>
              <a:rPr lang="en-US" sz="2400" dirty="0" smtClean="0"/>
              <a:t>are</a:t>
            </a:r>
          </a:p>
          <a:p>
            <a:pPr marL="0" indent="0">
              <a:buNone/>
            </a:pPr>
            <a:r>
              <a:rPr lang="en-US" sz="2400" dirty="0" smtClean="0"/>
              <a:t>needed </a:t>
            </a:r>
            <a:r>
              <a:rPr lang="en-US" sz="2400" dirty="0"/>
              <a:t>to make Figure 41? Enter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your </a:t>
            </a:r>
            <a:r>
              <a:rPr lang="en-US" sz="2400" dirty="0"/>
              <a:t>answer for Figure 41 in the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second </a:t>
            </a:r>
            <a:r>
              <a:rPr lang="en-US" sz="2400" dirty="0"/>
              <a:t>response box. 	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33333" t="39791" r="41330" b="49500"/>
          <a:stretch/>
        </p:blipFill>
        <p:spPr>
          <a:xfrm>
            <a:off x="990600" y="1676400"/>
            <a:ext cx="4663440" cy="123185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49263"/>
              </p:ext>
            </p:extLst>
          </p:nvPr>
        </p:nvGraphicFramePr>
        <p:xfrm>
          <a:off x="5486400" y="3826486"/>
          <a:ext cx="240792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Figure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of Squares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Pentagon 6"/>
          <p:cNvSpPr/>
          <p:nvPr/>
        </p:nvSpPr>
        <p:spPr>
          <a:xfrm flipH="1">
            <a:off x="7315200" y="0"/>
            <a:ext cx="1828800" cy="91440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#5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2327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66800"/>
            <a:ext cx="807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Rubric</a:t>
            </a:r>
            <a:r>
              <a:rPr lang="en-US" sz="2800" b="1" dirty="0" smtClean="0"/>
              <a:t>:</a:t>
            </a:r>
          </a:p>
          <a:p>
            <a:r>
              <a:rPr lang="en-US" sz="2800" dirty="0" smtClean="0"/>
              <a:t>(</a:t>
            </a:r>
            <a:r>
              <a:rPr lang="en-US" sz="2800" dirty="0"/>
              <a:t>2 points) The student is able to correctly determine the number of squares in both </a:t>
            </a:r>
            <a:r>
              <a:rPr lang="en-US" sz="2800" dirty="0" smtClean="0"/>
              <a:t>figures.</a:t>
            </a:r>
          </a:p>
          <a:p>
            <a:r>
              <a:rPr lang="en-US" sz="2800" dirty="0" smtClean="0"/>
              <a:t> (1 </a:t>
            </a:r>
            <a:r>
              <a:rPr lang="en-US" sz="2800" dirty="0"/>
              <a:t>point) The student is able to correctly determine the number of squares in one figure, but not both.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smtClean="0"/>
              <a:t>Answer: </a:t>
            </a:r>
            <a:r>
              <a:rPr lang="en-US" sz="2800" dirty="0"/>
              <a:t>15; </a:t>
            </a:r>
            <a:r>
              <a:rPr lang="en-US" sz="2800" dirty="0" smtClean="0"/>
              <a:t>861</a:t>
            </a:r>
            <a:endParaRPr lang="en-US" sz="2800" dirty="0"/>
          </a:p>
        </p:txBody>
      </p:sp>
      <p:sp>
        <p:nvSpPr>
          <p:cNvPr id="4" name="Pentagon 3"/>
          <p:cNvSpPr/>
          <p:nvPr/>
        </p:nvSpPr>
        <p:spPr>
          <a:xfrm flipH="1">
            <a:off x="6400800" y="0"/>
            <a:ext cx="2743200" cy="9144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smtClean="0"/>
              <a:t>#5 </a:t>
            </a:r>
            <a:r>
              <a:rPr lang="en-US" sz="3600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001697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4204"/>
            <a:ext cx="8229599" cy="46307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Shelbi builds a platform with wooden boards. Each board is 100 millimeters wide.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Shelbi places the boards side by side to build the platform.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The platform has a total width of 12 meters. What is the </a:t>
            </a:r>
            <a:r>
              <a:rPr lang="en-US" sz="2400" b="1" dirty="0"/>
              <a:t>fewest </a:t>
            </a:r>
            <a:r>
              <a:rPr lang="en-US" sz="2400" dirty="0"/>
              <a:t>number of boards that Shelbi needs to build the platform?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Enter your answer in the response box. 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981200"/>
            <a:ext cx="6035040" cy="575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3479" y="3429000"/>
            <a:ext cx="6035040" cy="1260674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 flipH="1">
            <a:off x="7315200" y="0"/>
            <a:ext cx="1828800" cy="91440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#6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51961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90600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Rubric</a:t>
            </a:r>
            <a:r>
              <a:rPr lang="en-US" sz="2800" b="1" dirty="0" smtClean="0"/>
              <a:t>:</a:t>
            </a:r>
          </a:p>
          <a:p>
            <a:r>
              <a:rPr lang="en-US" sz="2800" dirty="0" smtClean="0"/>
              <a:t>(</a:t>
            </a:r>
            <a:r>
              <a:rPr lang="en-US" sz="2800" dirty="0"/>
              <a:t>1 point) Student enters the correct </a:t>
            </a:r>
            <a:r>
              <a:rPr lang="en-US" sz="2800" dirty="0" smtClean="0"/>
              <a:t>number.</a:t>
            </a:r>
          </a:p>
          <a:p>
            <a:endParaRPr lang="en-US" sz="2800" dirty="0"/>
          </a:p>
          <a:p>
            <a:r>
              <a:rPr lang="en-US" sz="2800" b="1" dirty="0" smtClean="0"/>
              <a:t>Answer: </a:t>
            </a:r>
            <a:r>
              <a:rPr lang="en-US" sz="2800" dirty="0" smtClean="0"/>
              <a:t>120</a:t>
            </a:r>
            <a:endParaRPr lang="en-US" sz="2800" dirty="0"/>
          </a:p>
        </p:txBody>
      </p:sp>
      <p:sp>
        <p:nvSpPr>
          <p:cNvPr id="4" name="Pentagon 3"/>
          <p:cNvSpPr/>
          <p:nvPr/>
        </p:nvSpPr>
        <p:spPr>
          <a:xfrm flipH="1">
            <a:off x="6400800" y="0"/>
            <a:ext cx="2743200" cy="9144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smtClean="0"/>
              <a:t>#6 </a:t>
            </a:r>
            <a:r>
              <a:rPr lang="en-US" sz="3600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032418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3256" y="1905000"/>
                <a:ext cx="8077200" cy="203531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Carl feeds his dog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cups of dog food every day. Each bag contains 64 cups of dog food. What is the maximum number of days that Carl can feed his dog exactly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cups of dog food from one full bag?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256" y="1905000"/>
                <a:ext cx="8077200" cy="2035314"/>
              </a:xfrm>
              <a:blipFill rotWithShape="0">
                <a:blip r:embed="rId3" cstate="print"/>
                <a:stretch>
                  <a:fillRect l="-1509" r="-453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entagon 4"/>
          <p:cNvSpPr/>
          <p:nvPr/>
        </p:nvSpPr>
        <p:spPr>
          <a:xfrm flipH="1">
            <a:off x="7315200" y="0"/>
            <a:ext cx="1828800" cy="91440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#7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72196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234857"/>
            <a:ext cx="807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Rubric:</a:t>
            </a:r>
          </a:p>
          <a:p>
            <a:r>
              <a:rPr lang="en-US" sz="2800" dirty="0" smtClean="0"/>
              <a:t>(</a:t>
            </a:r>
            <a:r>
              <a:rPr lang="en-US" sz="2800" dirty="0"/>
              <a:t>1 point) The student is able to determine the maximum number of servings from one bag of food and interpret the remainder as not being enough for another </a:t>
            </a:r>
            <a:r>
              <a:rPr lang="en-US" sz="2800" dirty="0" smtClean="0"/>
              <a:t>serving.</a:t>
            </a:r>
          </a:p>
          <a:p>
            <a:endParaRPr lang="en-US" sz="2800" dirty="0"/>
          </a:p>
          <a:p>
            <a:r>
              <a:rPr lang="en-US" sz="2800" b="1" dirty="0" smtClean="0"/>
              <a:t>Answer: </a:t>
            </a:r>
            <a:r>
              <a:rPr lang="en-US" sz="2800" dirty="0" smtClean="0"/>
              <a:t>25</a:t>
            </a:r>
            <a:endParaRPr lang="en-US" sz="2800" dirty="0"/>
          </a:p>
        </p:txBody>
      </p:sp>
      <p:sp>
        <p:nvSpPr>
          <p:cNvPr id="5" name="Pentagon 4"/>
          <p:cNvSpPr/>
          <p:nvPr/>
        </p:nvSpPr>
        <p:spPr>
          <a:xfrm flipH="1">
            <a:off x="6400800" y="0"/>
            <a:ext cx="2743200" cy="9144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smtClean="0"/>
              <a:t>#7 </a:t>
            </a:r>
            <a:r>
              <a:rPr lang="en-US" sz="3600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060080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3352800"/>
            <a:ext cx="304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flipH="1">
            <a:off x="7315200" y="0"/>
            <a:ext cx="1828800" cy="91440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#</a:t>
            </a:r>
            <a:r>
              <a:rPr lang="en-US" sz="4000" b="1" dirty="0"/>
              <a:t>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0593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Janet has some money. She spends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of her money on books. She spends some more money on videos. Which number is a reasonable choice for the fraction of Janet’s total money that she spends on books and videos?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457200" indent="-457200">
                  <a:buAutoNum type="alphaU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457200" indent="-457200">
                  <a:buAutoNum type="alphaUcPeriod"/>
                </a:pPr>
                <a:endParaRPr lang="en-US" sz="2400" dirty="0"/>
              </a:p>
              <a:p>
                <a:pPr marL="457200" indent="-457200">
                  <a:buAutoNum type="alphaU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457200" indent="-457200">
                  <a:buAutoNum type="alphaUcPeriod"/>
                </a:pPr>
                <a:endParaRPr lang="en-US" sz="2400" dirty="0"/>
              </a:p>
              <a:p>
                <a:pPr marL="457200" indent="-457200">
                  <a:buAutoNum type="alphaU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457200" indent="-457200">
                  <a:buAutoNum type="alphaUcPeriod"/>
                </a:pPr>
                <a:endParaRPr lang="en-US" sz="2400" dirty="0" smtClean="0"/>
              </a:p>
              <a:p>
                <a:pPr marL="457200" indent="-457200">
                  <a:buAutoNum type="alphaU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457200" indent="-457200">
                  <a:buAutoNum type="alphaUcPeriod"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059363"/>
              </a:xfrm>
              <a:blipFill rotWithShape="1">
                <a:blip r:embed="rId3"/>
                <a:stretch>
                  <a:fillRect l="-88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09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906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Rubric:</a:t>
            </a:r>
          </a:p>
          <a:p>
            <a:r>
              <a:rPr lang="en-US" sz="2800" dirty="0" smtClean="0"/>
              <a:t>(</a:t>
            </a:r>
            <a:r>
              <a:rPr lang="en-US" sz="2800" dirty="0"/>
              <a:t>1 point) The student enters the most reasonable </a:t>
            </a:r>
            <a:r>
              <a:rPr lang="en-US" sz="2800" dirty="0" smtClean="0"/>
              <a:t>choice.</a:t>
            </a:r>
          </a:p>
          <a:p>
            <a:endParaRPr lang="en-US" sz="2800" dirty="0"/>
          </a:p>
          <a:p>
            <a:r>
              <a:rPr lang="en-US" sz="2800" b="1" dirty="0" smtClean="0"/>
              <a:t>Answer: </a:t>
            </a:r>
            <a:r>
              <a:rPr lang="en-US" sz="2800" dirty="0" smtClean="0"/>
              <a:t>B </a:t>
            </a:r>
            <a:endParaRPr lang="en-US" sz="2800" dirty="0"/>
          </a:p>
        </p:txBody>
      </p:sp>
      <p:sp>
        <p:nvSpPr>
          <p:cNvPr id="5" name="Pentagon 4"/>
          <p:cNvSpPr/>
          <p:nvPr/>
        </p:nvSpPr>
        <p:spPr>
          <a:xfrm flipH="1">
            <a:off x="6400800" y="0"/>
            <a:ext cx="2743200" cy="9144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smtClean="0"/>
              <a:t>#</a:t>
            </a:r>
            <a:r>
              <a:rPr lang="en-US" sz="3600" b="1" dirty="0"/>
              <a:t>8</a:t>
            </a:r>
            <a:r>
              <a:rPr lang="en-US" sz="3600" b="1" dirty="0" smtClean="0"/>
              <a:t> </a:t>
            </a:r>
            <a:r>
              <a:rPr lang="en-US" sz="3600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141745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593"/>
            <a:ext cx="8305800" cy="19591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Tonya must completely fill a shipping box with as many packages as possible. Each package measures 1 inch by 2 inches by 1 inch. The shipping box she must use measures 4 inches by 8 inches by 4 inches. </a:t>
            </a:r>
            <a:r>
              <a:rPr lang="en-US" sz="2400" dirty="0" smtClean="0"/>
              <a:t>What </a:t>
            </a:r>
            <a:r>
              <a:rPr lang="en-US" sz="2400" dirty="0"/>
              <a:t>is the </a:t>
            </a:r>
            <a:r>
              <a:rPr lang="en-US" sz="2400" b="1" dirty="0"/>
              <a:t>greatest </a:t>
            </a:r>
            <a:r>
              <a:rPr lang="en-US" sz="2400" dirty="0"/>
              <a:t>number of packages that can fit into the shipping box? </a:t>
            </a:r>
            <a:r>
              <a:rPr lang="en-US" sz="2400" dirty="0" smtClean="0"/>
              <a:t>Enter </a:t>
            </a:r>
            <a:r>
              <a:rPr lang="en-US" sz="2400" dirty="0"/>
              <a:t>your answer in the response box. 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6860" y="3448507"/>
            <a:ext cx="6126480" cy="2723693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 flipH="1">
            <a:off x="7315200" y="0"/>
            <a:ext cx="1828800" cy="91440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#</a:t>
            </a:r>
            <a:r>
              <a:rPr lang="en-US" sz="40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76404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90600"/>
            <a:ext cx="807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Rubric:</a:t>
            </a:r>
          </a:p>
          <a:p>
            <a:r>
              <a:rPr lang="en-US" sz="2800" dirty="0" smtClean="0"/>
              <a:t>(</a:t>
            </a:r>
            <a:r>
              <a:rPr lang="en-US" sz="2800" dirty="0"/>
              <a:t>1 </a:t>
            </a:r>
            <a:r>
              <a:rPr lang="en-US" sz="2800" dirty="0" smtClean="0"/>
              <a:t>point) The </a:t>
            </a:r>
            <a:r>
              <a:rPr lang="en-US" sz="2800" dirty="0"/>
              <a:t>student enters the number of packages that can fit into the </a:t>
            </a:r>
            <a:r>
              <a:rPr lang="en-US" sz="2800" dirty="0" smtClean="0"/>
              <a:t>box.</a:t>
            </a:r>
          </a:p>
          <a:p>
            <a:endParaRPr lang="en-US" sz="2800" dirty="0"/>
          </a:p>
          <a:p>
            <a:r>
              <a:rPr lang="en-US" sz="2800" b="1" dirty="0" smtClean="0"/>
              <a:t>Answer: </a:t>
            </a:r>
            <a:r>
              <a:rPr lang="en-US" sz="2800" dirty="0" smtClean="0"/>
              <a:t>64</a:t>
            </a:r>
            <a:endParaRPr lang="en-US" sz="2800" dirty="0"/>
          </a:p>
        </p:txBody>
      </p:sp>
      <p:sp>
        <p:nvSpPr>
          <p:cNvPr id="6" name="Pentagon 5"/>
          <p:cNvSpPr/>
          <p:nvPr/>
        </p:nvSpPr>
        <p:spPr>
          <a:xfrm flipH="1">
            <a:off x="6400800" y="0"/>
            <a:ext cx="2743200" cy="9144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smtClean="0"/>
              <a:t>#</a:t>
            </a:r>
            <a:r>
              <a:rPr lang="en-US" sz="3600" b="1" dirty="0"/>
              <a:t>9</a:t>
            </a:r>
            <a:r>
              <a:rPr lang="en-US" sz="3600" b="1" dirty="0" smtClean="0"/>
              <a:t> </a:t>
            </a:r>
            <a:r>
              <a:rPr lang="en-US" sz="3600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28492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81200"/>
                <a:ext cx="7696200" cy="182808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Luke buys a bicycle that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 of </a:t>
                </a:r>
                <a:r>
                  <a:rPr lang="en-US" sz="2800" dirty="0"/>
                  <a:t>the original price. The sale price is $80 less than the original price. What is the original price, in dollars, of the bicycle? </a:t>
                </a:r>
                <a:r>
                  <a:rPr lang="en-US" sz="2800" dirty="0" smtClean="0"/>
                  <a:t>Enter </a:t>
                </a:r>
                <a:r>
                  <a:rPr lang="en-US" sz="2800" dirty="0"/>
                  <a:t>your answer in the response box. 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81200"/>
                <a:ext cx="7696200" cy="1828086"/>
              </a:xfrm>
              <a:blipFill rotWithShape="0">
                <a:blip r:embed="rId3" cstate="print"/>
                <a:stretch>
                  <a:fillRect l="-1584" r="-554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entagon 4"/>
          <p:cNvSpPr/>
          <p:nvPr/>
        </p:nvSpPr>
        <p:spPr>
          <a:xfrm flipH="1">
            <a:off x="7315200" y="0"/>
            <a:ext cx="1828800" cy="91440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#1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9226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12686"/>
            <a:ext cx="7620000" cy="5464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Mia is traveling along a road toward Clarksburg and sees the following sign.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/>
              <a:t>gas station is located halfway between Weston and Clarksburg as shown on this diagram.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How many miles is it from Weston to Clarksburg?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Enter your answer in the first response box.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How many miles is it from the sign to the gas station?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Enter your answer in the second response box. 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360" y="3652319"/>
            <a:ext cx="6035040" cy="897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l="31924" t="41903" r="52574" b="49343"/>
          <a:stretch/>
        </p:blipFill>
        <p:spPr>
          <a:xfrm>
            <a:off x="3200400" y="1602909"/>
            <a:ext cx="2590800" cy="914400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 flipH="1">
            <a:off x="7315200" y="0"/>
            <a:ext cx="1828800" cy="91440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#10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81565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906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Rubric:</a:t>
            </a:r>
          </a:p>
          <a:p>
            <a:r>
              <a:rPr lang="en-US" sz="2800" dirty="0" smtClean="0"/>
              <a:t>(2 </a:t>
            </a:r>
            <a:r>
              <a:rPr lang="en-US" sz="2800" dirty="0"/>
              <a:t>points) The student enters the correct distances for each </a:t>
            </a:r>
            <a:r>
              <a:rPr lang="en-US" sz="2800" dirty="0" smtClean="0"/>
              <a:t>question.</a:t>
            </a:r>
          </a:p>
          <a:p>
            <a:r>
              <a:rPr lang="en-US" sz="2800" dirty="0" smtClean="0"/>
              <a:t>(1 </a:t>
            </a:r>
            <a:r>
              <a:rPr lang="en-US" sz="2800" dirty="0"/>
              <a:t>point) The student enters only one correct </a:t>
            </a:r>
            <a:r>
              <a:rPr lang="en-US" sz="2800" dirty="0" smtClean="0"/>
              <a:t>distance.</a:t>
            </a:r>
          </a:p>
          <a:p>
            <a:endParaRPr lang="en-US" sz="2800" dirty="0"/>
          </a:p>
          <a:p>
            <a:r>
              <a:rPr lang="en-US" sz="2800" b="1" dirty="0" smtClean="0"/>
              <a:t>Answer: </a:t>
            </a:r>
            <a:r>
              <a:rPr lang="en-US" sz="2800" dirty="0"/>
              <a:t>30 or </a:t>
            </a:r>
            <a:r>
              <a:rPr lang="en-US" sz="2800" dirty="0" smtClean="0"/>
              <a:t>20 </a:t>
            </a:r>
            <a:r>
              <a:rPr lang="en-US" sz="2800" dirty="0"/>
              <a:t>	</a:t>
            </a:r>
          </a:p>
        </p:txBody>
      </p:sp>
      <p:sp>
        <p:nvSpPr>
          <p:cNvPr id="5" name="Pentagon 4"/>
          <p:cNvSpPr/>
          <p:nvPr/>
        </p:nvSpPr>
        <p:spPr>
          <a:xfrm flipH="1">
            <a:off x="6400800" y="0"/>
            <a:ext cx="2743200" cy="9144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/>
              <a:t>#</a:t>
            </a:r>
            <a:r>
              <a:rPr lang="en-US" sz="3600" b="1" dirty="0" smtClean="0"/>
              <a:t>10 </a:t>
            </a:r>
            <a:r>
              <a:rPr lang="en-US" sz="3600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370480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Graciela walked her dog every day for the last 5 days. The time for each walk was between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of an hour. Make an estimate for the total number of minutes she walked her dog in the last 5 days.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Enter your estimate, in minutes in the response box.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2830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entagon 4"/>
          <p:cNvSpPr/>
          <p:nvPr/>
        </p:nvSpPr>
        <p:spPr>
          <a:xfrm flipH="1">
            <a:off x="7315200" y="0"/>
            <a:ext cx="1828800" cy="91440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#11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54524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Rubric: </a:t>
            </a:r>
          </a:p>
          <a:p>
            <a:pPr marL="0" indent="0">
              <a:buNone/>
            </a:pPr>
            <a:r>
              <a:rPr lang="en-US" sz="2800" dirty="0" smtClean="0"/>
              <a:t>(1 point) The student enters a value in the correct range.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Answer: </a:t>
            </a:r>
            <a:r>
              <a:rPr lang="en-US" sz="2800" dirty="0" smtClean="0"/>
              <a:t>Any number from 150 to 225, inclusive.</a:t>
            </a:r>
            <a:endParaRPr lang="en-US" sz="2800" b="1" dirty="0"/>
          </a:p>
        </p:txBody>
      </p:sp>
      <p:sp>
        <p:nvSpPr>
          <p:cNvPr id="4" name="Pentagon 3"/>
          <p:cNvSpPr/>
          <p:nvPr/>
        </p:nvSpPr>
        <p:spPr>
          <a:xfrm flipH="1">
            <a:off x="6400800" y="0"/>
            <a:ext cx="2743200" cy="9144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smtClean="0"/>
              <a:t>#11 Answer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87407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Rectangle A (shown)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as long as rectangle B (not shown).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long is rectangle B?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AutoNum type="alphaUcPeriod"/>
                </a:pPr>
                <a:endParaRPr lang="en-US" dirty="0" smtClean="0"/>
              </a:p>
              <a:p>
                <a:pPr marL="514350" indent="-514350">
                  <a:buAutoNum type="alphaUcPeriod"/>
                </a:pPr>
                <a:endParaRPr lang="en-US" dirty="0"/>
              </a:p>
              <a:p>
                <a:pPr marL="514350" indent="-514350">
                  <a:buAutoNum type="alphaUcPeriod"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514350" indent="-514350">
                  <a:buAutoNum type="alphaUcPeriod"/>
                </a:pPr>
                <a:r>
                  <a:rPr lang="en-US" dirty="0" smtClean="0"/>
                  <a:t>2 cm</a:t>
                </a:r>
              </a:p>
              <a:p>
                <a:pPr marL="514350" indent="-514350">
                  <a:buAutoNum type="alphaUcPeriod"/>
                </a:pPr>
                <a:r>
                  <a:rPr lang="en-US" dirty="0" smtClean="0"/>
                  <a:t>6 cm</a:t>
                </a:r>
              </a:p>
              <a:p>
                <a:pPr marL="514350" indent="-514350">
                  <a:buAutoNum type="alphaUcPeriod"/>
                </a:pPr>
                <a:r>
                  <a:rPr lang="en-US" dirty="0" smtClean="0"/>
                  <a:t>8 cm</a:t>
                </a:r>
              </a:p>
              <a:p>
                <a:pPr marL="514350" indent="-514350">
                  <a:buAutoNum type="alphaUcPeriod"/>
                </a:pPr>
                <a:r>
                  <a:rPr lang="en-US" dirty="0" smtClean="0"/>
                  <a:t>32 cm</a:t>
                </a:r>
              </a:p>
              <a:p>
                <a:pPr marL="514350" indent="-514350">
                  <a:buAutoNum type="alphaUcPeriod"/>
                </a:pPr>
                <a:endParaRPr lang="en-US" dirty="0"/>
              </a:p>
              <a:p>
                <a:pPr marL="514350" indent="-514350">
                  <a:buAutoNum type="alphaUcPeriod"/>
                </a:pPr>
                <a:endParaRPr lang="en-US" dirty="0" smtClean="0"/>
              </a:p>
              <a:p>
                <a:pPr marL="514350" indent="-514350">
                  <a:buAutoNum type="alphaUcPeriod"/>
                </a:pPr>
                <a:endParaRPr lang="en-US" dirty="0"/>
              </a:p>
              <a:p>
                <a:pPr marL="514350" indent="-514350">
                  <a:buAutoNum type="alphaUcPeriod"/>
                </a:pPr>
                <a:endParaRPr lang="en-US" dirty="0" smtClean="0"/>
              </a:p>
              <a:p>
                <a:pPr marL="514350" indent="-514350">
                  <a:buAutoNum type="alphaUcPeriod"/>
                </a:pPr>
                <a:endParaRPr lang="en-US" dirty="0"/>
              </a:p>
              <a:p>
                <a:pPr marL="514350" indent="-514350">
                  <a:buAutoNum type="alphaUcPeriod"/>
                </a:pPr>
                <a:endParaRPr lang="en-US" dirty="0" smtClean="0"/>
              </a:p>
              <a:p>
                <a:pPr marL="514350" indent="-514350">
                  <a:buAutoNum type="alphaUcPeriod"/>
                </a:pPr>
                <a:endParaRPr lang="en-US" dirty="0"/>
              </a:p>
              <a:p>
                <a:pPr marL="514350" indent="-514350">
                  <a:buAutoNum type="alphaUcPeriod"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entagon 3"/>
          <p:cNvSpPr/>
          <p:nvPr/>
        </p:nvSpPr>
        <p:spPr>
          <a:xfrm flipH="1">
            <a:off x="7315200" y="0"/>
            <a:ext cx="1828800" cy="91440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#12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971800"/>
            <a:ext cx="51149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223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Rubric: </a:t>
            </a:r>
          </a:p>
          <a:p>
            <a:pPr marL="0" indent="0">
              <a:buNone/>
            </a:pPr>
            <a:r>
              <a:rPr lang="en-US" sz="2800" dirty="0" smtClean="0"/>
              <a:t>(1 point) The student selects the correct option.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Answer: </a:t>
            </a:r>
            <a:r>
              <a:rPr lang="en-US" sz="2800" dirty="0"/>
              <a:t>D</a:t>
            </a:r>
            <a:endParaRPr lang="en-US" sz="2800" b="1" dirty="0"/>
          </a:p>
        </p:txBody>
      </p:sp>
      <p:sp>
        <p:nvSpPr>
          <p:cNvPr id="4" name="Pentagon 3"/>
          <p:cNvSpPr/>
          <p:nvPr/>
        </p:nvSpPr>
        <p:spPr>
          <a:xfrm flipH="1">
            <a:off x="6400800" y="0"/>
            <a:ext cx="2743200" cy="9144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smtClean="0"/>
              <a:t>#12 Answer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60929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Plot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on the number line below. Add more tick marks and make sure the point is on a tick mark.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entagon 3"/>
          <p:cNvSpPr/>
          <p:nvPr/>
        </p:nvSpPr>
        <p:spPr>
          <a:xfrm flipH="1">
            <a:off x="7315200" y="0"/>
            <a:ext cx="1828800" cy="91440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#13</a:t>
            </a:r>
            <a:endParaRPr 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3962400"/>
            <a:ext cx="5772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671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Rubric: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(1 point) The student chooses a refinement of the number line that includes sixths and correctly plots a point.</a:t>
                </a:r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 smtClean="0"/>
                  <a:t>Answer: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with a graphing tolerance of +/-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entagon 3"/>
          <p:cNvSpPr/>
          <p:nvPr/>
        </p:nvSpPr>
        <p:spPr>
          <a:xfrm flipH="1">
            <a:off x="6400800" y="0"/>
            <a:ext cx="2743200" cy="9144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smtClean="0"/>
              <a:t>#13 Answer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54182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Scott is buying water bottles and apples for his soccer team. The cost of buying packs of water bottles and bags of apples is shown in the table. 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What is the </a:t>
            </a:r>
            <a:r>
              <a:rPr lang="en-US" sz="2800" b="1" dirty="0" smtClean="0"/>
              <a:t>least</a:t>
            </a:r>
            <a:r>
              <a:rPr lang="en-US" sz="2800" dirty="0" smtClean="0"/>
              <a:t> amount of money that he can spend on whole packs of water bottles and bags of apples so that all 18 players on his team can have both a bottle of water and an apple?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Enter your answer, in dollars, in the response box. </a:t>
            </a:r>
            <a:endParaRPr lang="en-US" sz="2800" dirty="0"/>
          </a:p>
        </p:txBody>
      </p:sp>
      <p:sp>
        <p:nvSpPr>
          <p:cNvPr id="4" name="Pentagon 3"/>
          <p:cNvSpPr/>
          <p:nvPr/>
        </p:nvSpPr>
        <p:spPr>
          <a:xfrm flipH="1">
            <a:off x="7315200" y="0"/>
            <a:ext cx="1828800" cy="91440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#14</a:t>
            </a:r>
            <a:endParaRPr lang="en-US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4616431" cy="95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232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Rubric: </a:t>
            </a:r>
          </a:p>
          <a:p>
            <a:pPr marL="0" indent="0">
              <a:buNone/>
            </a:pPr>
            <a:r>
              <a:rPr lang="en-US" sz="2800" dirty="0" smtClean="0"/>
              <a:t>(1 point) The student enters the correct minimum cost.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Answer: </a:t>
            </a:r>
            <a:r>
              <a:rPr lang="en-US" sz="2800" dirty="0" smtClean="0"/>
              <a:t>$27.20</a:t>
            </a:r>
            <a:endParaRPr lang="en-US" sz="2800" b="1" dirty="0"/>
          </a:p>
        </p:txBody>
      </p:sp>
      <p:sp>
        <p:nvSpPr>
          <p:cNvPr id="4" name="Pentagon 3"/>
          <p:cNvSpPr/>
          <p:nvPr/>
        </p:nvSpPr>
        <p:spPr>
          <a:xfrm flipH="1">
            <a:off x="6400800" y="0"/>
            <a:ext cx="2743200" cy="9144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smtClean="0"/>
              <a:t>#14 Answer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0169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447800"/>
            <a:ext cx="79954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Rubric:</a:t>
            </a:r>
          </a:p>
          <a:p>
            <a:r>
              <a:rPr lang="en-US" sz="2800" dirty="0" smtClean="0"/>
              <a:t>(</a:t>
            </a:r>
            <a:r>
              <a:rPr lang="en-US" sz="2800" dirty="0"/>
              <a:t>1 point) The student enters the correct original </a:t>
            </a:r>
            <a:r>
              <a:rPr lang="en-US" sz="2800" dirty="0" smtClean="0"/>
              <a:t>price.</a:t>
            </a:r>
          </a:p>
          <a:p>
            <a:endParaRPr lang="en-US" sz="2800" dirty="0"/>
          </a:p>
          <a:p>
            <a:r>
              <a:rPr lang="en-US" sz="2800" b="1" dirty="0" smtClean="0"/>
              <a:t>Answer: </a:t>
            </a:r>
            <a:r>
              <a:rPr lang="en-US" sz="2800" dirty="0" smtClean="0"/>
              <a:t>160</a:t>
            </a:r>
            <a:endParaRPr lang="en-US" sz="2800" dirty="0"/>
          </a:p>
        </p:txBody>
      </p:sp>
      <p:sp>
        <p:nvSpPr>
          <p:cNvPr id="5" name="Pentagon 4"/>
          <p:cNvSpPr/>
          <p:nvPr/>
        </p:nvSpPr>
        <p:spPr>
          <a:xfrm flipH="1">
            <a:off x="6400800" y="0"/>
            <a:ext cx="2743200" cy="9144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/>
              <a:t>#1 Answer</a:t>
            </a:r>
          </a:p>
        </p:txBody>
      </p:sp>
    </p:spTree>
    <p:extLst>
      <p:ext uri="{BB962C8B-B14F-4D97-AF65-F5344CB8AC3E}">
        <p14:creationId xmlns:p14="http://schemas.microsoft.com/office/powerpoint/2010/main" val="2857935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Six students ran a race. The graph shows the ages and times of the six students.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What was Petra’s time in seconds?</a:t>
            </a:r>
            <a:endParaRPr lang="en-US" sz="2800" dirty="0"/>
          </a:p>
        </p:txBody>
      </p:sp>
      <p:sp>
        <p:nvSpPr>
          <p:cNvPr id="4" name="Pentagon 3"/>
          <p:cNvSpPr/>
          <p:nvPr/>
        </p:nvSpPr>
        <p:spPr>
          <a:xfrm flipH="1">
            <a:off x="7315200" y="0"/>
            <a:ext cx="1828800" cy="91440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#15</a:t>
            </a:r>
            <a:endParaRPr lang="en-US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39284"/>
            <a:ext cx="4267200" cy="425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117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Rubric</a:t>
            </a:r>
            <a:r>
              <a:rPr lang="en-US" sz="2800" b="1" smtClean="0"/>
              <a:t>: </a:t>
            </a:r>
          </a:p>
          <a:p>
            <a:pPr marL="0" indent="0">
              <a:buNone/>
            </a:pPr>
            <a:r>
              <a:rPr lang="en-US" sz="2800" smtClean="0"/>
              <a:t>The </a:t>
            </a:r>
            <a:r>
              <a:rPr lang="en-US" sz="2800" dirty="0" smtClean="0"/>
              <a:t>student correctly identifies Petra’s time.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Note: Accept a tolerance of +/- 0.2 seconds.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Answer: </a:t>
            </a:r>
            <a:r>
              <a:rPr lang="en-US" sz="2800" dirty="0" smtClean="0"/>
              <a:t>14.8</a:t>
            </a:r>
            <a:endParaRPr lang="en-US" sz="2800" b="1" dirty="0"/>
          </a:p>
        </p:txBody>
      </p:sp>
      <p:sp>
        <p:nvSpPr>
          <p:cNvPr id="4" name="Pentagon 3"/>
          <p:cNvSpPr/>
          <p:nvPr/>
        </p:nvSpPr>
        <p:spPr>
          <a:xfrm flipH="1">
            <a:off x="6400800" y="0"/>
            <a:ext cx="2743200" cy="9144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smtClean="0"/>
              <a:t>#15 Answer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2315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4065"/>
            <a:ext cx="7772400" cy="234011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A rectangular box is filled with 48 same-sized cubes. Julie opens the top of the box and sees 16 cubes.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Julie closes the top and then opens the right side of the box. How many cubes should she see?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Enter your answer in the response box. 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3160" y="3655950"/>
            <a:ext cx="4297680" cy="2592450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 flipH="1">
            <a:off x="7315200" y="0"/>
            <a:ext cx="1828800" cy="91440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#2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0344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313" y="13716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Rubric:</a:t>
            </a:r>
          </a:p>
          <a:p>
            <a:r>
              <a:rPr lang="en-US" sz="2800" dirty="0" smtClean="0"/>
              <a:t>(1 point) </a:t>
            </a:r>
            <a:r>
              <a:rPr lang="en-US" sz="2800" dirty="0"/>
              <a:t>The student provides the correct number of cubes for the right side of the </a:t>
            </a:r>
            <a:r>
              <a:rPr lang="en-US" sz="2800" dirty="0" smtClean="0"/>
              <a:t>box.</a:t>
            </a:r>
          </a:p>
          <a:p>
            <a:endParaRPr lang="en-US" sz="2800" dirty="0"/>
          </a:p>
          <a:p>
            <a:r>
              <a:rPr lang="en-US" sz="2800" b="1" dirty="0" smtClean="0"/>
              <a:t>Answer: </a:t>
            </a:r>
            <a:r>
              <a:rPr lang="en-US" sz="2800" dirty="0" smtClean="0"/>
              <a:t>12 </a:t>
            </a:r>
            <a:r>
              <a:rPr lang="en-US" sz="2800" dirty="0"/>
              <a:t>		</a:t>
            </a:r>
          </a:p>
        </p:txBody>
      </p:sp>
      <p:sp>
        <p:nvSpPr>
          <p:cNvPr id="5" name="Pentagon 4"/>
          <p:cNvSpPr/>
          <p:nvPr/>
        </p:nvSpPr>
        <p:spPr>
          <a:xfrm flipH="1">
            <a:off x="6400800" y="0"/>
            <a:ext cx="2743200" cy="9144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smtClean="0"/>
              <a:t>#2 </a:t>
            </a:r>
            <a:r>
              <a:rPr lang="en-US" sz="3600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00687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117" y="1287073"/>
            <a:ext cx="8458200" cy="99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Use the Connect Line tool to draw a rectangle with area 1575 square units and one side with length 45 units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432587"/>
            <a:ext cx="4114800" cy="3511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l="48611" t="53889" r="37500" b="35000"/>
          <a:stretch/>
        </p:blipFill>
        <p:spPr>
          <a:xfrm>
            <a:off x="4953000" y="3502293"/>
            <a:ext cx="2743200" cy="1371600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 flipH="1">
            <a:off x="7315200" y="0"/>
            <a:ext cx="1828800" cy="91440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#3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8018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295400"/>
            <a:ext cx="807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Rubric: </a:t>
            </a:r>
            <a:endParaRPr lang="en-US" sz="2800" dirty="0"/>
          </a:p>
          <a:p>
            <a:r>
              <a:rPr lang="en-US" sz="2800" dirty="0"/>
              <a:t>(1 point) The student draws a rectangle with correct </a:t>
            </a:r>
            <a:r>
              <a:rPr lang="en-US" sz="2800" dirty="0" smtClean="0"/>
              <a:t>dimensions.</a:t>
            </a:r>
          </a:p>
          <a:p>
            <a:endParaRPr lang="en-US" sz="2800" dirty="0"/>
          </a:p>
          <a:p>
            <a:r>
              <a:rPr lang="en-US" sz="2800" b="1" dirty="0" smtClean="0"/>
              <a:t>Answer: </a:t>
            </a:r>
            <a:r>
              <a:rPr lang="en-US" sz="2800" dirty="0"/>
              <a:t>45 by </a:t>
            </a:r>
            <a:r>
              <a:rPr lang="en-US" sz="2800" dirty="0" smtClean="0"/>
              <a:t>35</a:t>
            </a:r>
            <a:endParaRPr lang="en-US" sz="2800" dirty="0"/>
          </a:p>
        </p:txBody>
      </p:sp>
      <p:sp>
        <p:nvSpPr>
          <p:cNvPr id="5" name="Pentagon 4"/>
          <p:cNvSpPr/>
          <p:nvPr/>
        </p:nvSpPr>
        <p:spPr>
          <a:xfrm flipH="1">
            <a:off x="6400800" y="0"/>
            <a:ext cx="2743200" cy="9144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smtClean="0"/>
              <a:t>#3 </a:t>
            </a:r>
            <a:r>
              <a:rPr lang="en-US" sz="3600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91471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607" y="1223419"/>
            <a:ext cx="7696200" cy="152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figure shown was created by joining two rectangular prisms. </a:t>
            </a:r>
            <a:r>
              <a:rPr lang="en-US" sz="2800" dirty="0" smtClean="0"/>
              <a:t>What </a:t>
            </a:r>
            <a:r>
              <a:rPr lang="en-US" sz="2800" dirty="0"/>
              <a:t>is the total volume, in cubic inches, of the figure? </a:t>
            </a:r>
            <a:r>
              <a:rPr lang="en-US" sz="2800" dirty="0" smtClean="0"/>
              <a:t>Enter </a:t>
            </a:r>
            <a:r>
              <a:rPr lang="en-US" sz="2800" dirty="0"/>
              <a:t>your answer in the response box. 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8027" y="3045552"/>
            <a:ext cx="4023360" cy="3202848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 flipH="1">
            <a:off x="7315200" y="0"/>
            <a:ext cx="1828800" cy="91440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#4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2581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0"/>
            <a:ext cx="807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Rubric: </a:t>
            </a:r>
            <a:endParaRPr lang="en-US" sz="2800" dirty="0"/>
          </a:p>
          <a:p>
            <a:r>
              <a:rPr lang="en-US" sz="2800" dirty="0" smtClean="0"/>
              <a:t>(</a:t>
            </a:r>
            <a:r>
              <a:rPr lang="en-US" sz="2800" dirty="0"/>
              <a:t>1 point) The student correctly enters the total volume of the figure in cubic </a:t>
            </a:r>
            <a:r>
              <a:rPr lang="en-US" sz="2800" dirty="0" smtClean="0"/>
              <a:t>inches.</a:t>
            </a:r>
          </a:p>
          <a:p>
            <a:endParaRPr lang="en-US" sz="2800" dirty="0"/>
          </a:p>
          <a:p>
            <a:r>
              <a:rPr lang="en-US" sz="2800" b="1" dirty="0" smtClean="0"/>
              <a:t>Answer: </a:t>
            </a:r>
            <a:r>
              <a:rPr lang="en-US" sz="2800" dirty="0" smtClean="0"/>
              <a:t>168 </a:t>
            </a:r>
            <a:r>
              <a:rPr lang="en-US" sz="2800" dirty="0"/>
              <a:t>	</a:t>
            </a:r>
          </a:p>
        </p:txBody>
      </p:sp>
      <p:sp>
        <p:nvSpPr>
          <p:cNvPr id="5" name="Pentagon 4"/>
          <p:cNvSpPr/>
          <p:nvPr/>
        </p:nvSpPr>
        <p:spPr>
          <a:xfrm flipH="1">
            <a:off x="6400800" y="0"/>
            <a:ext cx="2743200" cy="9144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smtClean="0"/>
              <a:t>#4 </a:t>
            </a:r>
            <a:r>
              <a:rPr lang="en-US" sz="3600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950859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1292</Words>
  <Application>Microsoft Office PowerPoint</Application>
  <PresentationFormat>On-screen Show (4:3)</PresentationFormat>
  <Paragraphs>231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School SBAC Samples</dc:title>
  <dc:creator>Shannon McCaw</dc:creator>
  <cp:lastModifiedBy>SParnell</cp:lastModifiedBy>
  <cp:revision>55</cp:revision>
  <dcterms:created xsi:type="dcterms:W3CDTF">2014-11-05T17:36:58Z</dcterms:created>
  <dcterms:modified xsi:type="dcterms:W3CDTF">2016-01-29T23:31:10Z</dcterms:modified>
</cp:coreProperties>
</file>