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1" r:id="rId3"/>
    <p:sldId id="262" r:id="rId4"/>
    <p:sldId id="281" r:id="rId5"/>
    <p:sldId id="282" r:id="rId6"/>
    <p:sldId id="293" r:id="rId7"/>
    <p:sldId id="294" r:id="rId8"/>
    <p:sldId id="299" r:id="rId9"/>
    <p:sldId id="300" r:id="rId10"/>
    <p:sldId id="309" r:id="rId11"/>
    <p:sldId id="310" r:id="rId12"/>
    <p:sldId id="311" r:id="rId13"/>
    <p:sldId id="312" r:id="rId14"/>
    <p:sldId id="313" r:id="rId15"/>
    <p:sldId id="314" r:id="rId16"/>
    <p:sldId id="315" r:id="rId17"/>
    <p:sldId id="3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4" autoAdjust="0"/>
    <p:restoredTop sz="98577" autoAdjust="0"/>
  </p:normalViewPr>
  <p:slideViewPr>
    <p:cSldViewPr>
      <p:cViewPr>
        <p:scale>
          <a:sx n="84" d="100"/>
          <a:sy n="84" d="100"/>
        </p:scale>
        <p:origin x="-11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148510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16610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360345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3317557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1961064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136936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2036404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1875928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327512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67430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2428350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3876469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337670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1114853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2224737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113542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2554080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4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4</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8813" y="6073775"/>
            <a:ext cx="8104187" cy="784225"/>
          </a:xfrm>
          <a:prstGeom prst="rect">
            <a:avLst/>
          </a:prstGeom>
          <a:noFill/>
        </p:spPr>
        <p:txBody>
          <a:bodyPr wrap="none">
            <a:spAutoFit/>
          </a:body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7" name="Picture 8" descr="Smc logo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1906" y="2286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824706" y="22828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Claim 4</a:t>
            </a:r>
            <a:br>
              <a:rPr lang="en-US" altLang="en-US" sz="4000" b="1" dirty="0" smtClean="0"/>
            </a:br>
            <a:r>
              <a:rPr lang="en-US" altLang="en-US" sz="4000" b="1" dirty="0" smtClean="0"/>
              <a:t>Smarter Balanced Sample Items</a:t>
            </a:r>
            <a:br>
              <a:rPr lang="en-US" altLang="en-US" sz="4000" b="1" dirty="0" smtClean="0"/>
            </a:br>
            <a:r>
              <a:rPr lang="en-US" altLang="en-US" sz="4000" b="1" dirty="0" smtClean="0"/>
              <a:t>Grade 4</a:t>
            </a:r>
          </a:p>
        </p:txBody>
      </p:sp>
      <p:sp>
        <p:nvSpPr>
          <p:cNvPr id="2" name="Rectangle 1"/>
          <p:cNvSpPr/>
          <p:nvPr/>
        </p:nvSpPr>
        <p:spPr>
          <a:xfrm>
            <a:off x="1676400" y="4343400"/>
            <a:ext cx="6109173" cy="707886"/>
          </a:xfrm>
          <a:prstGeom prst="rect">
            <a:avLst/>
          </a:prstGeom>
        </p:spPr>
        <p:txBody>
          <a:bodyPr wrap="none">
            <a:spAutoFit/>
          </a:bodyPr>
          <a:lstStyle/>
          <a:p>
            <a:r>
              <a:rPr lang="en-US" sz="4000" b="1" dirty="0">
                <a:solidFill>
                  <a:srgbClr val="FF0000"/>
                </a:solidFill>
                <a:latin typeface="+mj-lt"/>
              </a:rPr>
              <a:t>Modeling and Data Analysis</a:t>
            </a:r>
            <a:endParaRPr lang="en-US" sz="4000" dirty="0">
              <a:solidFill>
                <a:srgbClr val="FF0000"/>
              </a:solidFill>
              <a:latin typeface="+mj-lt"/>
            </a:endParaRPr>
          </a:p>
        </p:txBody>
      </p:sp>
      <p:sp>
        <p:nvSpPr>
          <p:cNvPr id="9" name="Rounded Rectangle 8"/>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153400" cy="5361106"/>
              </a:xfrm>
            </p:spPr>
            <p:txBody>
              <a:bodyPr>
                <a:noAutofit/>
              </a:bodyPr>
              <a:lstStyle/>
              <a:p>
                <a:pPr marL="0" indent="0">
                  <a:buNone/>
                </a:pPr>
                <a:r>
                  <a:rPr lang="en-US" sz="2400" dirty="0"/>
                  <a:t>Which situation is represented by the equation 4 × 3 = </a:t>
                </a:r>
                <a14:m>
                  <m:oMath xmlns:m="http://schemas.openxmlformats.org/officeDocument/2006/math">
                    <m:borderBox>
                      <m:borderBoxPr>
                        <m:ctrlPr>
                          <a:rPr lang="en-US" sz="2400" i="1" dirty="0" smtClean="0">
                            <a:latin typeface="Cambria Math"/>
                          </a:rPr>
                        </m:ctrlPr>
                      </m:borderBoxPr>
                      <m:e/>
                    </m:borderBox>
                  </m:oMath>
                </a14:m>
                <a:r>
                  <a:rPr lang="en-US" sz="2400" dirty="0" smtClean="0"/>
                  <a:t>?</a:t>
                </a:r>
              </a:p>
              <a:p>
                <a:pPr marL="0" indent="0">
                  <a:buNone/>
                </a:pPr>
                <a:r>
                  <a:rPr lang="en-US" sz="2400" dirty="0" smtClean="0"/>
                  <a:t> </a:t>
                </a:r>
                <a:endParaRPr lang="en-US" sz="2400" dirty="0"/>
              </a:p>
              <a:p>
                <a:pPr marL="457200" indent="-457200">
                  <a:lnSpc>
                    <a:spcPct val="150000"/>
                  </a:lnSpc>
                  <a:spcBef>
                    <a:spcPts val="0"/>
                  </a:spcBef>
                  <a:buFont typeface="+mj-lt"/>
                  <a:buAutoNum type="alphaUcPeriod"/>
                </a:pPr>
                <a:r>
                  <a:rPr lang="en-US" sz="2400" dirty="0" smtClean="0"/>
                  <a:t>A </a:t>
                </a:r>
                <a:r>
                  <a:rPr lang="en-US" sz="2400" dirty="0"/>
                  <a:t>kitten weighs 4 pounds. A puppy weighs 3 times as much as the kitten. </a:t>
                </a:r>
                <a:r>
                  <a:rPr lang="en-US" sz="2400" dirty="0" smtClean="0"/>
                  <a:t>How </a:t>
                </a:r>
                <a:r>
                  <a:rPr lang="en-US" sz="2400" dirty="0"/>
                  <a:t>much does the puppy weigh? </a:t>
                </a:r>
              </a:p>
              <a:p>
                <a:pPr marL="457200" indent="-457200">
                  <a:lnSpc>
                    <a:spcPct val="150000"/>
                  </a:lnSpc>
                  <a:spcBef>
                    <a:spcPts val="0"/>
                  </a:spcBef>
                  <a:buFont typeface="+mj-lt"/>
                  <a:buAutoNum type="alphaUcPeriod"/>
                </a:pPr>
                <a:r>
                  <a:rPr lang="en-US" sz="2400" dirty="0" smtClean="0"/>
                  <a:t>A </a:t>
                </a:r>
                <a:r>
                  <a:rPr lang="en-US" sz="2400" dirty="0"/>
                  <a:t>kitten weighs 4 pounds. A puppy weighs 3 pounds more than the kitten. </a:t>
                </a:r>
                <a:r>
                  <a:rPr lang="en-US" sz="2400" dirty="0" smtClean="0"/>
                  <a:t>How </a:t>
                </a:r>
                <a:r>
                  <a:rPr lang="en-US" sz="2400" dirty="0"/>
                  <a:t>much do they weigh altogether? </a:t>
                </a:r>
              </a:p>
              <a:p>
                <a:pPr marL="457200" indent="-457200">
                  <a:lnSpc>
                    <a:spcPct val="150000"/>
                  </a:lnSpc>
                  <a:spcBef>
                    <a:spcPts val="0"/>
                  </a:spcBef>
                  <a:buFont typeface="+mj-lt"/>
                  <a:buAutoNum type="alphaUcPeriod"/>
                </a:pPr>
                <a:r>
                  <a:rPr lang="en-US" sz="2400" dirty="0" smtClean="0"/>
                  <a:t>A </a:t>
                </a:r>
                <a:r>
                  <a:rPr lang="en-US" sz="2400" dirty="0"/>
                  <a:t>kitten weighs 4 pounds. A puppy weighs 3 pounds more than the kitten. </a:t>
                </a:r>
                <a:r>
                  <a:rPr lang="en-US" sz="2400" dirty="0" smtClean="0"/>
                  <a:t>How </a:t>
                </a:r>
                <a:r>
                  <a:rPr lang="en-US" sz="2400" dirty="0"/>
                  <a:t>much does the puppy weigh? </a:t>
                </a:r>
              </a:p>
              <a:p>
                <a:pPr marL="457200" indent="-457200">
                  <a:lnSpc>
                    <a:spcPct val="150000"/>
                  </a:lnSpc>
                  <a:spcBef>
                    <a:spcPts val="0"/>
                  </a:spcBef>
                  <a:buFont typeface="+mj-lt"/>
                  <a:buAutoNum type="alphaUcPeriod"/>
                </a:pPr>
                <a:r>
                  <a:rPr lang="en-US" sz="2400" dirty="0" smtClean="0"/>
                  <a:t>A </a:t>
                </a:r>
                <a:r>
                  <a:rPr lang="en-US" sz="2400" dirty="0"/>
                  <a:t>kitten weighs 4 pounds. A puppy weighs 3 times as much as the kitten. </a:t>
                </a:r>
                <a:r>
                  <a:rPr lang="en-US" sz="2400" dirty="0" smtClean="0"/>
                  <a:t>How </a:t>
                </a:r>
                <a:r>
                  <a:rPr lang="en-US" sz="2400" dirty="0"/>
                  <a:t>much do they weigh altogether?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153400" cy="5361106"/>
              </a:xfrm>
              <a:blipFill rotWithShape="0">
                <a:blip r:embed="rId3" cstate="print"/>
                <a:stretch>
                  <a:fillRect l="-1196" b="-1251"/>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365876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2677656"/>
          </a:xfrm>
          <a:prstGeom prst="rect">
            <a:avLst/>
          </a:prstGeom>
        </p:spPr>
        <p:txBody>
          <a:bodyPr wrap="square">
            <a:spAutoFit/>
          </a:bodyPr>
          <a:lstStyle/>
          <a:p>
            <a:r>
              <a:rPr lang="en-US" sz="2800" b="1" dirty="0" smtClean="0"/>
              <a:t>Rubric:</a:t>
            </a:r>
          </a:p>
          <a:p>
            <a:r>
              <a:rPr lang="en-US" sz="2800" dirty="0" smtClean="0"/>
              <a:t>(</a:t>
            </a:r>
            <a:r>
              <a:rPr lang="en-US" sz="2800" dirty="0"/>
              <a:t>1 point) The student correctly identifies the context that represents the multiplication equation as a multiplicative </a:t>
            </a:r>
            <a:r>
              <a:rPr lang="en-US" sz="2800" dirty="0" smtClean="0"/>
              <a:t>comparison.</a:t>
            </a:r>
          </a:p>
          <a:p>
            <a:endParaRPr lang="en-US" sz="2800" dirty="0"/>
          </a:p>
          <a:p>
            <a:r>
              <a:rPr lang="en-US" sz="2800" b="1" dirty="0" smtClean="0"/>
              <a:t>Answer: </a:t>
            </a:r>
            <a:r>
              <a:rPr lang="en-US" sz="2800" dirty="0" smtClean="0"/>
              <a:t>A</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175276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810000"/>
          </a:xfrm>
        </p:spPr>
        <p:txBody>
          <a:bodyPr>
            <a:normAutofit fontScale="85000" lnSpcReduction="10000"/>
          </a:bodyPr>
          <a:lstStyle/>
          <a:p>
            <a:pPr marL="0" indent="0">
              <a:buNone/>
            </a:pPr>
            <a:r>
              <a:rPr lang="en-US" dirty="0" smtClean="0"/>
              <a:t>A bag of 5 apples at the grocery store has a mass of 825 grams. The largest apple has a mass of 185 grams.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What is a reasonable estimate for the mass, in grams, of the smallest apple in the bag? Select Yes for each reasonable mass and No for each mass that is </a:t>
            </a:r>
            <a:r>
              <a:rPr lang="en-US" b="1" dirty="0" smtClean="0"/>
              <a:t>not </a:t>
            </a:r>
            <a:r>
              <a:rPr lang="en-US" dirty="0" smtClean="0"/>
              <a:t>reasonable. </a:t>
            </a:r>
          </a:p>
          <a:p>
            <a:pPr marL="0" indent="0">
              <a:buNone/>
            </a:pPr>
            <a:endParaRPr lang="en-US" dirty="0"/>
          </a:p>
          <a:p>
            <a:pPr marL="0" indent="0">
              <a:buNone/>
            </a:pPr>
            <a:endParaRPr lang="en-US" dirty="0" smtClean="0"/>
          </a:p>
          <a:p>
            <a:pPr marL="0" indent="0">
              <a:buNone/>
            </a:pP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1209675" cy="1289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571999"/>
            <a:ext cx="3352800" cy="2080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510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b="1" dirty="0" smtClean="0"/>
              <a:t>Rubric: </a:t>
            </a:r>
          </a:p>
          <a:p>
            <a:pPr marL="0" indent="0">
              <a:buNone/>
            </a:pPr>
            <a:r>
              <a:rPr lang="en-US" dirty="0" smtClean="0"/>
              <a:t>(1 point) The student selects numbers that are reasonable estimates for the mass of the smallest apple. The student should select just 150 since an argument can be made that if the apples are fairly similar in size, then 150 is the only reasonable estimate, but if they vary a lot, then 100 would be reasonable as well. 200 would not be possible as that is larger than the largest apple, and 50 is not possible because that would require at least one other apple to be 197 grams.</a:t>
            </a:r>
          </a:p>
          <a:p>
            <a:pPr marL="0" indent="0">
              <a:buNone/>
            </a:pPr>
            <a:endParaRPr lang="en-US" b="1" dirty="0"/>
          </a:p>
          <a:p>
            <a:pPr marL="0" indent="0">
              <a:buNone/>
            </a:pPr>
            <a:r>
              <a:rPr lang="en-US" b="1" dirty="0" smtClean="0"/>
              <a:t>Answer: </a:t>
            </a:r>
            <a:r>
              <a:rPr lang="en-US" dirty="0" smtClean="0"/>
              <a:t>There are three correct response patterns: 100; 150; or 100,150</a:t>
            </a:r>
            <a:endParaRPr lang="en-US"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#6 Answer</a:t>
            </a:r>
            <a:endParaRPr lang="en-US" sz="3600" b="1" dirty="0"/>
          </a:p>
        </p:txBody>
      </p:sp>
    </p:spTree>
    <p:extLst>
      <p:ext uri="{BB962C8B-B14F-4D97-AF65-F5344CB8AC3E}">
        <p14:creationId xmlns:p14="http://schemas.microsoft.com/office/powerpoint/2010/main" val="631978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89037"/>
            <a:ext cx="8229600" cy="4525963"/>
          </a:xfrm>
        </p:spPr>
        <p:txBody>
          <a:bodyPr>
            <a:normAutofit fontScale="85000" lnSpcReduction="20000"/>
          </a:bodyPr>
          <a:lstStyle/>
          <a:p>
            <a:pPr marL="0" indent="0">
              <a:buNone/>
            </a:pPr>
            <a:r>
              <a:rPr lang="en-US" dirty="0" smtClean="0"/>
              <a:t>Sarah is helping her dad make cookies for her class using a recipe they found online. Her dad asks, “Do you think one batch of cookies will be enough?” Select </a:t>
            </a:r>
            <a:r>
              <a:rPr lang="en-US" b="1" dirty="0" smtClean="0"/>
              <a:t>all</a:t>
            </a:r>
            <a:r>
              <a:rPr lang="en-US" dirty="0" smtClean="0"/>
              <a:t> of the information they need to answer the question.</a:t>
            </a:r>
          </a:p>
          <a:p>
            <a:pPr marL="0" indent="0">
              <a:buNone/>
            </a:pPr>
            <a:endParaRPr lang="en-US" dirty="0"/>
          </a:p>
          <a:p>
            <a:pPr marL="514350" indent="-514350">
              <a:buAutoNum type="alphaUcPeriod"/>
            </a:pPr>
            <a:r>
              <a:rPr lang="en-US" dirty="0" smtClean="0"/>
              <a:t>The amount of flour in the recipe.</a:t>
            </a:r>
          </a:p>
          <a:p>
            <a:pPr marL="514350" indent="-514350">
              <a:buAutoNum type="alphaUcPeriod"/>
            </a:pPr>
            <a:r>
              <a:rPr lang="en-US" dirty="0" smtClean="0"/>
              <a:t>The number of cookies in one batch.</a:t>
            </a:r>
          </a:p>
          <a:p>
            <a:pPr marL="514350" indent="-514350">
              <a:buAutoNum type="alphaUcPeriod"/>
            </a:pPr>
            <a:r>
              <a:rPr lang="en-US" dirty="0" smtClean="0"/>
              <a:t>The number of students in the class.</a:t>
            </a:r>
          </a:p>
          <a:p>
            <a:pPr marL="514350" indent="-514350">
              <a:buAutoNum type="alphaUcPeriod"/>
            </a:pPr>
            <a:r>
              <a:rPr lang="en-US" dirty="0" smtClean="0"/>
              <a:t>The temperature of the oven for baking the cookies.</a:t>
            </a:r>
          </a:p>
          <a:p>
            <a:pPr marL="514350" indent="-514350">
              <a:buAutoNum type="alphaUcPeriod"/>
            </a:pPr>
            <a:r>
              <a:rPr lang="en-US" dirty="0" smtClean="0"/>
              <a:t>The number of cookies you can fit onto a cookies sheet.</a:t>
            </a:r>
            <a:endParaRPr lang="en-US"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spTree>
    <p:extLst>
      <p:ext uri="{BB962C8B-B14F-4D97-AF65-F5344CB8AC3E}">
        <p14:creationId xmlns:p14="http://schemas.microsoft.com/office/powerpoint/2010/main" val="365364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selects the correct pieces of information.</a:t>
            </a:r>
          </a:p>
          <a:p>
            <a:pPr marL="0" indent="0">
              <a:buNone/>
            </a:pPr>
            <a:endParaRPr lang="en-US" sz="2800" b="1" dirty="0"/>
          </a:p>
          <a:p>
            <a:pPr marL="0" indent="0">
              <a:buNone/>
            </a:pPr>
            <a:r>
              <a:rPr lang="en-US" sz="2800" b="1" dirty="0" smtClean="0"/>
              <a:t>Answer: </a:t>
            </a:r>
            <a:r>
              <a:rPr lang="en-US" sz="2800" dirty="0" smtClean="0"/>
              <a:t>B and C</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#7 Answer</a:t>
            </a:r>
            <a:endParaRPr lang="en-US" sz="3600" b="1" dirty="0"/>
          </a:p>
        </p:txBody>
      </p:sp>
    </p:spTree>
    <p:extLst>
      <p:ext uri="{BB962C8B-B14F-4D97-AF65-F5344CB8AC3E}">
        <p14:creationId xmlns:p14="http://schemas.microsoft.com/office/powerpoint/2010/main" val="292195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marL="0" indent="0">
              <a:buNone/>
            </a:pPr>
            <a:r>
              <a:rPr lang="en-US" sz="2000" dirty="0" smtClean="0"/>
              <a:t>Liam uses string to form a rectangle with length 100 feet and width 50 feet to estimate the area of a small pond.</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Enter an estimate for the area of the pond in square feet in the response box.</a:t>
            </a:r>
          </a:p>
          <a:p>
            <a:pPr marL="0" indent="0">
              <a:buNone/>
            </a:pPr>
            <a:endParaRPr lang="en-US" sz="2000" dirty="0"/>
          </a:p>
          <a:p>
            <a:pPr marL="0" indent="0">
              <a:buNone/>
            </a:pPr>
            <a:r>
              <a:rPr lang="en-US" sz="2000" dirty="0" smtClean="0"/>
              <a:t>Select a statement that supports your estimate.</a:t>
            </a:r>
          </a:p>
          <a:p>
            <a:pPr marL="514350" indent="-514350">
              <a:buAutoNum type="alphaUcPeriod"/>
            </a:pPr>
            <a:r>
              <a:rPr lang="en-US" sz="2000" dirty="0" smtClean="0"/>
              <a:t>The area of the rectangle is bigger than the area of the pond. </a:t>
            </a:r>
          </a:p>
          <a:p>
            <a:pPr marL="514350" indent="-514350">
              <a:buAutoNum type="alphaUcPeriod"/>
            </a:pPr>
            <a:r>
              <a:rPr lang="en-US" sz="2000" dirty="0" smtClean="0"/>
              <a:t>The area of the rectangle is smaller than the area of the pond. </a:t>
            </a:r>
          </a:p>
          <a:p>
            <a:pPr marL="514350" indent="-514350">
              <a:buAutoNum type="alphaUcPeriod"/>
            </a:pPr>
            <a:r>
              <a:rPr lang="en-US" sz="2000" dirty="0" smtClean="0"/>
              <a:t>The distance around the rectangle is bigger than the distance around the pond. </a:t>
            </a:r>
          </a:p>
          <a:p>
            <a:pPr marL="514350" indent="-514350">
              <a:buAutoNum type="alphaUcPeriod"/>
            </a:pPr>
            <a:r>
              <a:rPr lang="en-US" sz="2000" dirty="0" smtClean="0"/>
              <a:t>The distance around the rectangle is smaller than the distance around the pond.</a:t>
            </a:r>
          </a:p>
          <a:p>
            <a:pPr marL="0" indent="0">
              <a:buNone/>
            </a:pPr>
            <a:endParaRPr lang="en-US" sz="2000" dirty="0"/>
          </a:p>
          <a:p>
            <a:pPr marL="0" indent="0">
              <a:buNone/>
            </a:pPr>
            <a:endParaRPr lang="en-US" sz="2000" dirty="0"/>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1740" y="1828800"/>
            <a:ext cx="2620460" cy="1544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162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dirty="0" smtClean="0"/>
              <a:t>Rubric: </a:t>
            </a:r>
          </a:p>
          <a:p>
            <a:pPr marL="0" indent="0">
              <a:buNone/>
            </a:pPr>
            <a:r>
              <a:rPr lang="en-US" sz="2800" dirty="0" smtClean="0"/>
              <a:t>(1 point) The student enters a reasonable estimate and select the supporting reason.</a:t>
            </a:r>
          </a:p>
          <a:p>
            <a:pPr marL="0" indent="0">
              <a:buNone/>
            </a:pPr>
            <a:endParaRPr lang="en-US" sz="2800" b="1" dirty="0"/>
          </a:p>
          <a:p>
            <a:pPr marL="0" indent="0">
              <a:buNone/>
            </a:pPr>
            <a:r>
              <a:rPr lang="en-US" sz="2800" b="1" dirty="0" smtClean="0"/>
              <a:t>Answer: </a:t>
            </a:r>
            <a:r>
              <a:rPr lang="en-US" sz="2800" dirty="0" smtClean="0"/>
              <a:t>An estimate between 2500 and 5000; A</a:t>
            </a:r>
            <a:endParaRPr lang="en-US" sz="2800" b="1"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 #8 Answer</a:t>
            </a:r>
            <a:endParaRPr lang="en-US" sz="3600" b="1" dirty="0"/>
          </a:p>
        </p:txBody>
      </p:sp>
    </p:spTree>
    <p:extLst>
      <p:ext uri="{BB962C8B-B14F-4D97-AF65-F5344CB8AC3E}">
        <p14:creationId xmlns:p14="http://schemas.microsoft.com/office/powerpoint/2010/main" val="394561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25971"/>
                <a:ext cx="4343400" cy="5997714"/>
              </a:xfrm>
            </p:spPr>
            <p:txBody>
              <a:bodyPr>
                <a:noAutofit/>
              </a:bodyPr>
              <a:lstStyle/>
              <a:p>
                <a:pPr marL="0" indent="0">
                  <a:spcBef>
                    <a:spcPts val="0"/>
                  </a:spcBef>
                  <a:buNone/>
                </a:pPr>
                <a:r>
                  <a:rPr lang="en-US" sz="2400" dirty="0" smtClean="0"/>
                  <a:t>Some students are painting this backdrop for the school play. </a:t>
                </a:r>
              </a:p>
              <a:p>
                <a:pPr marL="0" indent="0">
                  <a:spcBef>
                    <a:spcPts val="0"/>
                  </a:spcBef>
                  <a:buNone/>
                </a:pPr>
                <a:r>
                  <a:rPr lang="en-US" sz="2400" dirty="0"/>
                  <a:t>The backdrop is taped off into 12 equal sections for the students to paint. </a:t>
                </a:r>
              </a:p>
              <a:p>
                <a:pPr>
                  <a:spcBef>
                    <a:spcPts val="0"/>
                  </a:spcBef>
                </a:pPr>
                <a:r>
                  <a:rPr lang="en-US" sz="2400" dirty="0" smtClean="0"/>
                  <a:t>Mark </a:t>
                </a:r>
                <a:r>
                  <a:rPr lang="en-US" sz="2400" dirty="0"/>
                  <a:t>paints 2 times as much as Jill. </a:t>
                </a:r>
              </a:p>
              <a:p>
                <a:pPr>
                  <a:spcBef>
                    <a:spcPts val="0"/>
                  </a:spcBef>
                </a:pPr>
                <a:r>
                  <a:rPr lang="en-US" sz="2400" dirty="0" smtClean="0"/>
                  <a:t>Sam </a:t>
                </a:r>
                <a:r>
                  <a:rPr lang="en-US" sz="2400" dirty="0"/>
                  <a:t>paints 3 times as much as Lou. </a:t>
                </a:r>
              </a:p>
              <a:p>
                <a:pPr>
                  <a:spcBef>
                    <a:spcPts val="0"/>
                  </a:spcBef>
                </a:pPr>
                <a:r>
                  <a:rPr lang="en-US" sz="2400" dirty="0" smtClean="0"/>
                  <a:t>Lou </a:t>
                </a:r>
                <a:r>
                  <a:rPr lang="en-US" sz="2400" dirty="0"/>
                  <a:t>paints 1 section less than Mark. </a:t>
                </a:r>
              </a:p>
              <a:p>
                <a:pPr>
                  <a:spcBef>
                    <a:spcPts val="0"/>
                  </a:spcBef>
                </a:pPr>
                <a:r>
                  <a:rPr lang="en-US" sz="2400" dirty="0" smtClean="0"/>
                  <a:t>Jill </a:t>
                </a:r>
                <a:r>
                  <a:rPr lang="en-US" sz="2400" dirty="0"/>
                  <a:t>paints </a:t>
                </a:r>
                <a14:m>
                  <m:oMath xmlns:m="http://schemas.openxmlformats.org/officeDocument/2006/math">
                    <m:f>
                      <m:fPr>
                        <m:ctrlPr>
                          <a:rPr lang="en-US" sz="2400" i="1" smtClean="0">
                            <a:latin typeface="Cambria Math"/>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12</m:t>
                        </m:r>
                      </m:den>
                    </m:f>
                  </m:oMath>
                </a14:m>
                <a:r>
                  <a:rPr lang="en-US" sz="2400" dirty="0" smtClean="0"/>
                  <a:t> of </a:t>
                </a:r>
                <a:r>
                  <a:rPr lang="en-US" sz="2400" dirty="0"/>
                  <a:t>the backdrop. </a:t>
                </a:r>
              </a:p>
              <a:p>
                <a:pPr marL="0" indent="0">
                  <a:spcBef>
                    <a:spcPts val="0"/>
                  </a:spcBef>
                  <a:buNone/>
                </a:pPr>
                <a:endParaRPr lang="en-US" sz="2400" dirty="0"/>
              </a:p>
              <a:p>
                <a:pPr marL="0" indent="0">
                  <a:spcBef>
                    <a:spcPts val="0"/>
                  </a:spcBef>
                  <a:buNone/>
                </a:pPr>
                <a:r>
                  <a:rPr lang="en-US" sz="2400" dirty="0"/>
                  <a:t>Enter the </a:t>
                </a:r>
                <a:r>
                  <a:rPr lang="en-US" sz="2400" b="1" dirty="0"/>
                  <a:t>fraction </a:t>
                </a:r>
                <a:r>
                  <a:rPr lang="en-US" sz="2400" dirty="0"/>
                  <a:t>of the backdrop that still needs to be </a:t>
                </a:r>
                <a:r>
                  <a:rPr lang="en-US" sz="2400" dirty="0" smtClean="0"/>
                  <a:t>painted.</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25971"/>
                <a:ext cx="4343400" cy="5997714"/>
              </a:xfrm>
              <a:blipFill rotWithShape="0">
                <a:blip r:embed="rId3" cstate="print"/>
                <a:stretch>
                  <a:fillRect l="-2104" t="-813" r="-3086" b="-3963"/>
                </a:stretch>
              </a:blipFill>
            </p:spPr>
            <p:txBody>
              <a:bodyPr/>
              <a:lstStyle/>
              <a:p>
                <a:r>
                  <a:rPr lang="en-US">
                    <a:noFill/>
                  </a:rPr>
                  <a:t> </a:t>
                </a:r>
              </a:p>
            </p:txBody>
          </p:sp>
        </mc:Fallback>
      </mc:AlternateContent>
      <p:pic>
        <p:nvPicPr>
          <p:cNvPr id="2" name="Picture 1"/>
          <p:cNvPicPr>
            <a:picLocks noChangeAspect="1"/>
          </p:cNvPicPr>
          <p:nvPr/>
        </p:nvPicPr>
        <p:blipFill>
          <a:blip r:embed="rId4" cstate="print"/>
          <a:stretch>
            <a:fillRect/>
          </a:stretch>
        </p:blipFill>
        <p:spPr>
          <a:xfrm>
            <a:off x="5029200" y="1828800"/>
            <a:ext cx="4023360" cy="2615778"/>
          </a:xfrm>
          <a:prstGeom prst="rect">
            <a:avLst/>
          </a:prstGeom>
        </p:spPr>
      </p:pic>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spTree>
    <p:extLst>
      <p:ext uri="{BB962C8B-B14F-4D97-AF65-F5344CB8AC3E}">
        <p14:creationId xmlns:p14="http://schemas.microsoft.com/office/powerpoint/2010/main" val="36922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09600" y="1752600"/>
                <a:ext cx="7239000" cy="2431307"/>
              </a:xfrm>
              <a:prstGeom prst="rect">
                <a:avLst/>
              </a:prstGeom>
            </p:spPr>
            <p:txBody>
              <a:bodyPr wrap="square">
                <a:spAutoFit/>
              </a:bodyPr>
              <a:lstStyle/>
              <a:p>
                <a:r>
                  <a:rPr lang="en-US" sz="2800" b="1" dirty="0" smtClean="0"/>
                  <a:t>Rubric:</a:t>
                </a:r>
              </a:p>
              <a:p>
                <a:r>
                  <a:rPr lang="en-US" sz="2800" dirty="0"/>
                  <a:t>(1 point) The student is able to determine the fraction that still needs </a:t>
                </a:r>
                <a:r>
                  <a:rPr lang="en-US" sz="2800" dirty="0" smtClean="0"/>
                  <a:t>painted.</a:t>
                </a:r>
              </a:p>
              <a:p>
                <a:endParaRPr lang="en-US" sz="2800" dirty="0"/>
              </a:p>
              <a:p>
                <a:r>
                  <a:rPr lang="en-US" sz="2800" b="1" dirty="0" smtClean="0"/>
                  <a:t>Answer:  </a:t>
                </a:r>
                <a14:m>
                  <m:oMath xmlns:m="http://schemas.openxmlformats.org/officeDocument/2006/math">
                    <m:f>
                      <m:fPr>
                        <m:ctrlPr>
                          <a:rPr lang="en-US" sz="2800" i="1" smtClean="0">
                            <a:latin typeface="Cambria Math"/>
                          </a:rPr>
                        </m:ctrlPr>
                      </m:fPr>
                      <m:num>
                        <m:r>
                          <a:rPr lang="en-US" sz="2800" b="0" i="1" smtClean="0">
                            <a:latin typeface="Cambria Math" panose="02040503050406030204" pitchFamily="18" charset="0"/>
                          </a:rPr>
                          <m:t>5</m:t>
                        </m:r>
                      </m:num>
                      <m:den>
                        <m:r>
                          <a:rPr lang="en-US" sz="2800" b="0" i="1" smtClean="0">
                            <a:latin typeface="Cambria Math" panose="02040503050406030204" pitchFamily="18" charset="0"/>
                          </a:rPr>
                          <m:t>12</m:t>
                        </m:r>
                      </m:den>
                    </m:f>
                  </m:oMath>
                </a14:m>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609600" y="1752600"/>
                <a:ext cx="7239000" cy="2431307"/>
              </a:xfrm>
              <a:prstGeom prst="rect">
                <a:avLst/>
              </a:prstGeom>
              <a:blipFill rotWithShape="1">
                <a:blip r:embed="rId3"/>
                <a:stretch>
                  <a:fillRect l="-1684" t="-2261" b="-2764"/>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a:t>#1 Answer</a:t>
            </a:r>
          </a:p>
        </p:txBody>
      </p:sp>
    </p:spTree>
    <p:extLst>
      <p:ext uri="{BB962C8B-B14F-4D97-AF65-F5344CB8AC3E}">
        <p14:creationId xmlns:p14="http://schemas.microsoft.com/office/powerpoint/2010/main" val="285793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stretch>
            <a:fillRect/>
          </a:stretch>
        </p:blipFill>
        <p:spPr>
          <a:xfrm>
            <a:off x="5791200" y="2209800"/>
            <a:ext cx="2993443" cy="3383280"/>
          </a:xfrm>
          <a:prstGeom prst="rect">
            <a:avLst/>
          </a:prstGeom>
        </p:spPr>
      </p:pic>
      <p:sp>
        <p:nvSpPr>
          <p:cNvPr id="3" name="Content Placeholder 2"/>
          <p:cNvSpPr>
            <a:spLocks noGrp="1"/>
          </p:cNvSpPr>
          <p:nvPr>
            <p:ph idx="1"/>
          </p:nvPr>
        </p:nvSpPr>
        <p:spPr>
          <a:xfrm>
            <a:off x="282615" y="914400"/>
            <a:ext cx="5486400" cy="5638800"/>
          </a:xfrm>
        </p:spPr>
        <p:txBody>
          <a:bodyPr>
            <a:noAutofit/>
          </a:bodyPr>
          <a:lstStyle/>
          <a:p>
            <a:pPr marL="0" indent="0">
              <a:spcBef>
                <a:spcPts val="0"/>
              </a:spcBef>
              <a:buNone/>
            </a:pPr>
            <a:r>
              <a:rPr lang="en-US" sz="2000" dirty="0"/>
              <a:t>Tyra wants to enclose a section of her lawn for her dog to be able to have an outdoor play area. She knows that if she uses the side of her house as one side of the play area, her dog will have a larger outdoor play area. Tyra’s plan for the play area includes the following: </a:t>
            </a:r>
          </a:p>
          <a:p>
            <a:pPr>
              <a:spcBef>
                <a:spcPts val="0"/>
              </a:spcBef>
            </a:pPr>
            <a:r>
              <a:rPr lang="en-US" sz="2000" dirty="0" smtClean="0"/>
              <a:t>It </a:t>
            </a:r>
            <a:r>
              <a:rPr lang="en-US" sz="2000" dirty="0"/>
              <a:t>will be in the shape of a rectangle. </a:t>
            </a:r>
          </a:p>
          <a:p>
            <a:pPr>
              <a:spcBef>
                <a:spcPts val="0"/>
              </a:spcBef>
            </a:pPr>
            <a:r>
              <a:rPr lang="en-US" sz="2000" dirty="0" smtClean="0"/>
              <a:t>The </a:t>
            </a:r>
            <a:r>
              <a:rPr lang="en-US" sz="2000" dirty="0"/>
              <a:t>side of the house will be used as one side of </a:t>
            </a:r>
            <a:r>
              <a:rPr lang="en-US" sz="2000" dirty="0" smtClean="0"/>
              <a:t>the </a:t>
            </a:r>
            <a:r>
              <a:rPr lang="en-US" sz="2000" dirty="0"/>
              <a:t>rectangular area. </a:t>
            </a:r>
          </a:p>
          <a:p>
            <a:pPr>
              <a:spcBef>
                <a:spcPts val="0"/>
              </a:spcBef>
            </a:pPr>
            <a:r>
              <a:rPr lang="en-US" sz="2000" dirty="0" smtClean="0"/>
              <a:t>She </a:t>
            </a:r>
            <a:r>
              <a:rPr lang="en-US" sz="2000" dirty="0"/>
              <a:t>will use exactly 24 feet of fence material to </a:t>
            </a:r>
          </a:p>
          <a:p>
            <a:pPr>
              <a:spcBef>
                <a:spcPts val="0"/>
              </a:spcBef>
            </a:pPr>
            <a:r>
              <a:rPr lang="en-US" sz="2000" dirty="0"/>
              <a:t>enclose the play area. </a:t>
            </a:r>
          </a:p>
          <a:p>
            <a:pPr>
              <a:spcBef>
                <a:spcPts val="0"/>
              </a:spcBef>
            </a:pPr>
            <a:r>
              <a:rPr lang="en-US" sz="2000" dirty="0" smtClean="0"/>
              <a:t>The </a:t>
            </a:r>
            <a:r>
              <a:rPr lang="en-US" sz="2000" dirty="0"/>
              <a:t>length and width of the enclosure will be </a:t>
            </a:r>
            <a:r>
              <a:rPr lang="en-US" sz="2000" dirty="0" smtClean="0"/>
              <a:t>whole </a:t>
            </a:r>
            <a:r>
              <a:rPr lang="en-US" sz="2000" dirty="0"/>
              <a:t>units. </a:t>
            </a:r>
            <a:endParaRPr lang="en-US" sz="2000" dirty="0" smtClean="0"/>
          </a:p>
          <a:p>
            <a:pPr>
              <a:spcBef>
                <a:spcPts val="0"/>
              </a:spcBef>
            </a:pPr>
            <a:r>
              <a:rPr lang="en-US" sz="2000" dirty="0" smtClean="0"/>
              <a:t>She </a:t>
            </a:r>
            <a:r>
              <a:rPr lang="en-US" sz="2000" dirty="0"/>
              <a:t>wants the play area to be greater than 60 </a:t>
            </a:r>
            <a:r>
              <a:rPr lang="en-US" sz="2000" dirty="0" smtClean="0"/>
              <a:t>square </a:t>
            </a:r>
            <a:r>
              <a:rPr lang="en-US" sz="2000" dirty="0"/>
              <a:t>feet. </a:t>
            </a:r>
          </a:p>
          <a:p>
            <a:pPr marL="0" indent="0">
              <a:spcBef>
                <a:spcPts val="0"/>
              </a:spcBef>
              <a:buNone/>
            </a:pPr>
            <a:endParaRPr lang="en-US" sz="2000" dirty="0"/>
          </a:p>
          <a:p>
            <a:pPr marL="0" indent="0">
              <a:spcBef>
                <a:spcPts val="0"/>
              </a:spcBef>
              <a:buNone/>
            </a:pPr>
            <a:r>
              <a:rPr lang="en-US" sz="2000" dirty="0"/>
              <a:t>Use the Connect Line tool to create a rectangular play area that meets Tyra’s plan. 	</a:t>
            </a:r>
          </a:p>
        </p:txBody>
      </p:sp>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382327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382000" cy="3970318"/>
          </a:xfrm>
          <a:prstGeom prst="rect">
            <a:avLst/>
          </a:prstGeom>
        </p:spPr>
        <p:txBody>
          <a:bodyPr wrap="square">
            <a:spAutoFit/>
          </a:bodyPr>
          <a:lstStyle/>
          <a:p>
            <a:r>
              <a:rPr lang="en-US" sz="2800" b="1" dirty="0"/>
              <a:t>Rubric</a:t>
            </a:r>
            <a:r>
              <a:rPr lang="en-US" sz="2800" b="1" dirty="0" smtClean="0"/>
              <a:t>:</a:t>
            </a:r>
          </a:p>
          <a:p>
            <a:r>
              <a:rPr lang="en-US" sz="2800" dirty="0"/>
              <a:t>(2 points) The student is able to construct a 4 by 16 or 8 by 8 rectangle using the side of the house. </a:t>
            </a:r>
          </a:p>
          <a:p>
            <a:r>
              <a:rPr lang="en-US" sz="2800" dirty="0"/>
              <a:t>(1 point) Partial credit is possible for constructing a rectangle that uses exactly 24 feet of fencing, but doesn’t reflect using the side of the house as one of the sides, nor the area being greater than 60 square </a:t>
            </a:r>
            <a:r>
              <a:rPr lang="en-US" sz="2800" dirty="0" smtClean="0"/>
              <a:t>feet. Examples: 1 </a:t>
            </a:r>
            <a:r>
              <a:rPr lang="en-US" sz="2800" dirty="0"/>
              <a:t>by 11, 2 by 10, 3 by 9, 4 by 8, 5 by 7, or </a:t>
            </a:r>
            <a:endParaRPr lang="en-US" sz="2800" dirty="0" smtClean="0"/>
          </a:p>
          <a:p>
            <a:r>
              <a:rPr lang="en-US" sz="2800" dirty="0" smtClean="0"/>
              <a:t>6 </a:t>
            </a:r>
            <a:r>
              <a:rPr lang="en-US" sz="2800" dirty="0"/>
              <a:t>by </a:t>
            </a:r>
            <a:r>
              <a:rPr lang="en-US" sz="2800" dirty="0" smtClean="0"/>
              <a:t>6</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100169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Autofit/>
          </a:bodyPr>
          <a:lstStyle/>
          <a:p>
            <a:pPr marL="0" indent="0">
              <a:spcBef>
                <a:spcPts val="0"/>
              </a:spcBef>
              <a:buNone/>
            </a:pPr>
            <a:r>
              <a:rPr lang="en-US" sz="2400" dirty="0"/>
              <a:t>A group of 137 students and 15 adults go to a museum. The students and adults have to take the elevator up to the 6th floor. </a:t>
            </a:r>
          </a:p>
          <a:p>
            <a:pPr>
              <a:spcBef>
                <a:spcPts val="0"/>
              </a:spcBef>
            </a:pPr>
            <a:r>
              <a:rPr lang="en-US" sz="2400" dirty="0" smtClean="0"/>
              <a:t>The </a:t>
            </a:r>
            <a:r>
              <a:rPr lang="en-US" sz="2400" dirty="0"/>
              <a:t>elevator can hold a maximum of 12 people. </a:t>
            </a:r>
          </a:p>
          <a:p>
            <a:pPr>
              <a:spcBef>
                <a:spcPts val="0"/>
              </a:spcBef>
            </a:pPr>
            <a:r>
              <a:rPr lang="en-US" sz="2400" dirty="0" smtClean="0"/>
              <a:t>At </a:t>
            </a:r>
            <a:r>
              <a:rPr lang="en-US" sz="2400" dirty="0"/>
              <a:t>least one adult must ride with each group of students on the elevator. </a:t>
            </a:r>
          </a:p>
          <a:p>
            <a:pPr marL="0" indent="0">
              <a:spcBef>
                <a:spcPts val="0"/>
              </a:spcBef>
              <a:buNone/>
            </a:pPr>
            <a:endParaRPr lang="en-US" sz="2400" dirty="0"/>
          </a:p>
          <a:p>
            <a:pPr marL="0" indent="0">
              <a:spcBef>
                <a:spcPts val="0"/>
              </a:spcBef>
              <a:buNone/>
            </a:pPr>
            <a:r>
              <a:rPr lang="en-US" sz="2400" b="1" i="1" dirty="0"/>
              <a:t>Part A: </a:t>
            </a:r>
            <a:endParaRPr lang="en-US" sz="2400" dirty="0"/>
          </a:p>
          <a:p>
            <a:pPr marL="0" indent="0">
              <a:spcBef>
                <a:spcPts val="0"/>
              </a:spcBef>
              <a:buNone/>
            </a:pPr>
            <a:r>
              <a:rPr lang="en-US" sz="2400" dirty="0"/>
              <a:t>What is the </a:t>
            </a:r>
            <a:r>
              <a:rPr lang="en-US" sz="2400" b="1" dirty="0"/>
              <a:t>fewest </a:t>
            </a:r>
            <a:r>
              <a:rPr lang="en-US" sz="2400" dirty="0"/>
              <a:t>number of elevator trips it will take to get all of the students and adults to the 6th floor? </a:t>
            </a:r>
            <a:r>
              <a:rPr lang="en-US" sz="2400" dirty="0" smtClean="0"/>
              <a:t>Enter </a:t>
            </a:r>
            <a:r>
              <a:rPr lang="en-US" sz="2400" dirty="0"/>
              <a:t>your response in the first response box. </a:t>
            </a:r>
            <a:endParaRPr lang="en-US" sz="2400" dirty="0" smtClean="0"/>
          </a:p>
          <a:p>
            <a:pPr marL="0" indent="0">
              <a:spcBef>
                <a:spcPts val="0"/>
              </a:spcBef>
              <a:buNone/>
            </a:pPr>
            <a:endParaRPr lang="en-US" sz="2400" dirty="0"/>
          </a:p>
          <a:p>
            <a:pPr marL="0" indent="0">
              <a:spcBef>
                <a:spcPts val="0"/>
              </a:spcBef>
              <a:buNone/>
            </a:pPr>
            <a:r>
              <a:rPr lang="en-US" sz="2400" b="1" i="1" dirty="0"/>
              <a:t>Part B: </a:t>
            </a:r>
            <a:endParaRPr lang="en-US" sz="2400" dirty="0"/>
          </a:p>
          <a:p>
            <a:pPr marL="0" indent="0">
              <a:spcBef>
                <a:spcPts val="0"/>
              </a:spcBef>
              <a:buNone/>
            </a:pPr>
            <a:r>
              <a:rPr lang="en-US" sz="2400" dirty="0"/>
              <a:t>What is the </a:t>
            </a:r>
            <a:r>
              <a:rPr lang="en-US" sz="2400" b="1" dirty="0"/>
              <a:t>fewest </a:t>
            </a:r>
            <a:r>
              <a:rPr lang="en-US" sz="2400" dirty="0"/>
              <a:t>number of people on the final elevator trip? </a:t>
            </a:r>
          </a:p>
          <a:p>
            <a:pPr marL="0" indent="0">
              <a:spcBef>
                <a:spcPts val="0"/>
              </a:spcBef>
              <a:buNone/>
            </a:pPr>
            <a:r>
              <a:rPr lang="en-US" sz="2400" dirty="0"/>
              <a:t>Enter your response in the second response box.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176794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077200" cy="3970318"/>
          </a:xfrm>
          <a:prstGeom prst="rect">
            <a:avLst/>
          </a:prstGeom>
        </p:spPr>
        <p:txBody>
          <a:bodyPr wrap="square">
            <a:spAutoFit/>
          </a:bodyPr>
          <a:lstStyle/>
          <a:p>
            <a:r>
              <a:rPr lang="en-US" sz="2800" b="1" dirty="0"/>
              <a:t>Rubric</a:t>
            </a:r>
            <a:r>
              <a:rPr lang="en-US" sz="2800" b="1" dirty="0" smtClean="0"/>
              <a:t>:</a:t>
            </a:r>
          </a:p>
          <a:p>
            <a:r>
              <a:rPr lang="en-US" sz="2800" dirty="0"/>
              <a:t>(2 points) The student correctly enters the minimum number of trips and the total number of people on the last </a:t>
            </a:r>
            <a:r>
              <a:rPr lang="en-US" sz="2800" dirty="0" smtClean="0"/>
              <a:t>elevator.</a:t>
            </a:r>
            <a:endParaRPr lang="en-US" sz="2800" dirty="0"/>
          </a:p>
          <a:p>
            <a:r>
              <a:rPr lang="en-US" sz="2800" dirty="0"/>
              <a:t>(1 point) Partial credit is possible for correctly entering the minimum number of trips or the total number of people on the last elevator</a:t>
            </a:r>
            <a:r>
              <a:rPr lang="en-US" sz="2800" dirty="0" smtClean="0"/>
              <a:t>.</a:t>
            </a:r>
          </a:p>
          <a:p>
            <a:endParaRPr lang="en-US" sz="2800" dirty="0"/>
          </a:p>
          <a:p>
            <a:r>
              <a:rPr lang="en-US" sz="2800" b="1" dirty="0" smtClean="0"/>
              <a:t>Answer: </a:t>
            </a:r>
            <a:r>
              <a:rPr lang="en-US" sz="2800" dirty="0"/>
              <a:t>13, </a:t>
            </a:r>
            <a:r>
              <a:rPr lang="en-US" sz="2800" dirty="0" smtClean="0"/>
              <a:t>8</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3376341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3429000" cy="5235714"/>
          </a:xfrm>
        </p:spPr>
        <p:txBody>
          <a:bodyPr>
            <a:noAutofit/>
          </a:bodyPr>
          <a:lstStyle/>
          <a:p>
            <a:pPr marL="0" indent="0">
              <a:buNone/>
            </a:pPr>
            <a:r>
              <a:rPr lang="en-US" sz="2400" dirty="0"/>
              <a:t>This line plot shows the amounts of rain, in inches, that fell each week for 8 weeks. </a:t>
            </a:r>
            <a:r>
              <a:rPr lang="en-US" sz="2400" dirty="0" smtClean="0"/>
              <a:t>Decide </a:t>
            </a:r>
            <a:r>
              <a:rPr lang="en-US" sz="2400" dirty="0"/>
              <a:t>if each statement is True or False. Click True or False for each statement. 	</a:t>
            </a:r>
          </a:p>
        </p:txBody>
      </p:sp>
      <mc:AlternateContent xmlns:mc="http://schemas.openxmlformats.org/markup-compatibility/2006">
        <mc:Choice xmlns:a14="http://schemas.microsoft.com/office/drawing/2010/main" Requires="a14">
          <p:graphicFrame>
            <p:nvGraphicFramePr>
              <p:cNvPr id="8" name="Table 7"/>
              <p:cNvGraphicFramePr>
                <a:graphicFrameLocks noGrp="1"/>
              </p:cNvGraphicFramePr>
              <p:nvPr>
                <p:extLst>
                  <p:ext uri="{D42A27DB-BD31-4B8C-83A1-F6EECF244321}">
                    <p14:modId xmlns:p14="http://schemas.microsoft.com/office/powerpoint/2010/main" val="3251735334"/>
                  </p:ext>
                </p:extLst>
              </p:nvPr>
            </p:nvGraphicFramePr>
            <p:xfrm>
              <a:off x="1066800" y="4267200"/>
              <a:ext cx="6934200" cy="1699260"/>
            </p:xfrm>
            <a:graphic>
              <a:graphicData uri="http://schemas.openxmlformats.org/drawingml/2006/table">
                <a:tbl>
                  <a:tblPr firstRow="1" bandRow="1">
                    <a:tableStyleId>{5C22544A-7EE6-4342-B048-85BDC9FD1C3A}</a:tableStyleId>
                  </a:tblPr>
                  <a:tblGrid>
                    <a:gridCol w="5257800"/>
                    <a:gridCol w="838200"/>
                    <a:gridCol w="838200"/>
                  </a:tblGrid>
                  <a:tr h="370840">
                    <a:tc>
                      <a:txBody>
                        <a:bodyPr/>
                        <a:lstStyle/>
                        <a:p>
                          <a:pPr algn="ctr"/>
                          <a:r>
                            <a:rPr lang="en-US" sz="1800" dirty="0" smtClean="0">
                              <a:solidFill>
                                <a:schemeClr val="tx1"/>
                              </a:solidFill>
                            </a:rPr>
                            <a:t>Statement</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True</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False</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800" dirty="0" smtClean="0">
                              <a:solidFill>
                                <a:schemeClr val="tx1"/>
                              </a:solidFill>
                            </a:rPr>
                            <a:t>The most rain</a:t>
                          </a:r>
                          <a:r>
                            <a:rPr lang="en-US" sz="1800" baseline="0" dirty="0" smtClean="0">
                              <a:solidFill>
                                <a:schemeClr val="tx1"/>
                              </a:solidFill>
                            </a:rPr>
                            <a:t> that fell in one week is 4 inches.</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800" smtClean="0">
                              <a:solidFill>
                                <a:schemeClr val="tx1"/>
                              </a:solidFill>
                            </a:rPr>
                            <a:t>The </a:t>
                          </a:r>
                          <a:r>
                            <a:rPr lang="en-US" sz="1800" smtClean="0">
                              <a:solidFill>
                                <a:schemeClr val="tx1"/>
                              </a:solidFill>
                            </a:rPr>
                            <a:t>least </a:t>
                          </a:r>
                          <a:r>
                            <a:rPr lang="en-US" sz="1800" dirty="0" smtClean="0">
                              <a:solidFill>
                                <a:schemeClr val="tx1"/>
                              </a:solidFill>
                            </a:rPr>
                            <a:t>rain</a:t>
                          </a:r>
                          <a:r>
                            <a:rPr lang="en-US" sz="1800" baseline="0" dirty="0" smtClean="0">
                              <a:solidFill>
                                <a:schemeClr val="tx1"/>
                              </a:solidFill>
                            </a:rPr>
                            <a:t> that fell in one week is 2</a:t>
                          </a:r>
                          <a14:m>
                            <m:oMath xmlns:m="http://schemas.openxmlformats.org/officeDocument/2006/math">
                              <m:f>
                                <m:fPr>
                                  <m:ctrlPr>
                                    <a:rPr lang="en-US" sz="1800" i="1" smtClean="0">
                                      <a:solidFill>
                                        <a:schemeClr val="tx1"/>
                                      </a:solidFill>
                                      <a:latin typeface="Cambria Math"/>
                                    </a:rPr>
                                  </m:ctrlPr>
                                </m:fPr>
                                <m:num>
                                  <m:r>
                                    <a:rPr lang="en-US" sz="1800" b="0" i="1" smtClean="0">
                                      <a:solidFill>
                                        <a:schemeClr val="tx1"/>
                                      </a:solidFill>
                                      <a:latin typeface="Cambria Math" panose="02040503050406030204" pitchFamily="18" charset="0"/>
                                    </a:rPr>
                                    <m:t>1</m:t>
                                  </m:r>
                                </m:num>
                                <m:den>
                                  <m:r>
                                    <a:rPr lang="en-US" sz="1800" b="0" i="1" smtClean="0">
                                      <a:solidFill>
                                        <a:schemeClr val="tx1"/>
                                      </a:solidFill>
                                      <a:latin typeface="Cambria Math" panose="02040503050406030204" pitchFamily="18" charset="0"/>
                                    </a:rPr>
                                    <m:t>4</m:t>
                                  </m:r>
                                </m:den>
                              </m:f>
                            </m:oMath>
                          </a14:m>
                          <a:r>
                            <a:rPr lang="en-US" sz="1800" baseline="0" dirty="0" smtClean="0">
                              <a:solidFill>
                                <a:schemeClr val="tx1"/>
                              </a:solidFill>
                            </a:rPr>
                            <a:t> inches.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800" dirty="0" smtClean="0">
                              <a:solidFill>
                                <a:schemeClr val="tx1"/>
                              </a:solidFill>
                            </a:rPr>
                            <a:t>Exactly 4 weeks had more than 2</a:t>
                          </a:r>
                          <a14:m>
                            <m:oMath xmlns:m="http://schemas.openxmlformats.org/officeDocument/2006/math">
                              <m:f>
                                <m:fPr>
                                  <m:ctrlPr>
                                    <a:rPr lang="en-US" sz="1800" i="1" smtClean="0">
                                      <a:solidFill>
                                        <a:schemeClr val="tx1"/>
                                      </a:solidFill>
                                      <a:latin typeface="Cambria Math"/>
                                    </a:rPr>
                                  </m:ctrlPr>
                                </m:fPr>
                                <m:num>
                                  <m:r>
                                    <a:rPr lang="en-US" sz="1800" b="0" i="1" smtClean="0">
                                      <a:solidFill>
                                        <a:schemeClr val="tx1"/>
                                      </a:solidFill>
                                      <a:latin typeface="Cambria Math" panose="02040503050406030204" pitchFamily="18" charset="0"/>
                                    </a:rPr>
                                    <m:t>1</m:t>
                                  </m:r>
                                </m:num>
                                <m:den>
                                  <m:r>
                                    <a:rPr lang="en-US" sz="1800" b="0" i="1" smtClean="0">
                                      <a:solidFill>
                                        <a:schemeClr val="tx1"/>
                                      </a:solidFill>
                                      <a:latin typeface="Cambria Math" panose="02040503050406030204" pitchFamily="18" charset="0"/>
                                    </a:rPr>
                                    <m:t>2</m:t>
                                  </m:r>
                                </m:den>
                              </m:f>
                            </m:oMath>
                          </a14:m>
                          <a:r>
                            <a:rPr lang="en-US" sz="1800" dirty="0" smtClean="0">
                              <a:solidFill>
                                <a:schemeClr val="tx1"/>
                              </a:solidFill>
                            </a:rPr>
                            <a:t> inches of rain.</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Choice>
        <mc:Fallback>
          <p:graphicFrame>
            <p:nvGraphicFramePr>
              <p:cNvPr id="8" name="Table 7"/>
              <p:cNvGraphicFramePr>
                <a:graphicFrameLocks noGrp="1"/>
              </p:cNvGraphicFramePr>
              <p:nvPr>
                <p:extLst>
                  <p:ext uri="{D42A27DB-BD31-4B8C-83A1-F6EECF244321}">
                    <p14:modId xmlns:p14="http://schemas.microsoft.com/office/powerpoint/2010/main" val="3251735334"/>
                  </p:ext>
                </p:extLst>
              </p:nvPr>
            </p:nvGraphicFramePr>
            <p:xfrm>
              <a:off x="1066800" y="4267200"/>
              <a:ext cx="6934200" cy="1699260"/>
            </p:xfrm>
            <a:graphic>
              <a:graphicData uri="http://schemas.openxmlformats.org/drawingml/2006/table">
                <a:tbl>
                  <a:tblPr firstRow="1" bandRow="1">
                    <a:tableStyleId>{5C22544A-7EE6-4342-B048-85BDC9FD1C3A}</a:tableStyleId>
                  </a:tblPr>
                  <a:tblGrid>
                    <a:gridCol w="5257800"/>
                    <a:gridCol w="838200"/>
                    <a:gridCol w="838200"/>
                  </a:tblGrid>
                  <a:tr h="370840">
                    <a:tc>
                      <a:txBody>
                        <a:bodyPr/>
                        <a:lstStyle/>
                        <a:p>
                          <a:pPr algn="ctr"/>
                          <a:r>
                            <a:rPr lang="en-US" sz="1800" dirty="0" smtClean="0">
                              <a:solidFill>
                                <a:schemeClr val="tx1"/>
                              </a:solidFill>
                            </a:rPr>
                            <a:t>Statement</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True</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smtClean="0">
                              <a:solidFill>
                                <a:schemeClr val="tx1"/>
                              </a:solidFill>
                            </a:rPr>
                            <a:t>False</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1800" dirty="0" smtClean="0">
                              <a:solidFill>
                                <a:schemeClr val="tx1"/>
                              </a:solidFill>
                            </a:rPr>
                            <a:t>The most rain</a:t>
                          </a:r>
                          <a:r>
                            <a:rPr lang="en-US" sz="1800" baseline="0" dirty="0" smtClean="0">
                              <a:solidFill>
                                <a:schemeClr val="tx1"/>
                              </a:solidFill>
                            </a:rPr>
                            <a:t> that fell in one week is 4 inches.</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79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t="-162821" r="-31866" b="-110256"/>
                          </a:stretch>
                        </a:blip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879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rotWithShape="1">
                          <a:blip r:embed="rId3"/>
                          <a:stretch>
                            <a:fillRect t="-259494" r="-31866" b="-8861"/>
                          </a:stretch>
                        </a:blip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Fallback>
      </mc:AlternateContent>
      <p:pic>
        <p:nvPicPr>
          <p:cNvPr id="2" name="Picture 1"/>
          <p:cNvPicPr>
            <a:picLocks noChangeAspect="1"/>
          </p:cNvPicPr>
          <p:nvPr/>
        </p:nvPicPr>
        <p:blipFill>
          <a:blip r:embed="rId4" cstate="print"/>
          <a:stretch>
            <a:fillRect/>
          </a:stretch>
        </p:blipFill>
        <p:spPr>
          <a:xfrm>
            <a:off x="4191000" y="1529644"/>
            <a:ext cx="4568395" cy="2209800"/>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1685092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256" y="1447800"/>
            <a:ext cx="8077200"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correctly identifies all three statements as true or </a:t>
            </a:r>
            <a:r>
              <a:rPr lang="en-US" sz="2800" dirty="0" smtClean="0"/>
              <a:t>false.</a:t>
            </a:r>
          </a:p>
          <a:p>
            <a:endParaRPr lang="en-US" sz="2800" dirty="0"/>
          </a:p>
          <a:p>
            <a:r>
              <a:rPr lang="en-US" sz="2800" b="1" dirty="0" smtClean="0"/>
              <a:t>Answer: </a:t>
            </a:r>
            <a:r>
              <a:rPr lang="en-US" sz="2800" dirty="0"/>
              <a:t>F, F, </a:t>
            </a:r>
            <a:r>
              <a:rPr lang="en-US" sz="2800" dirty="0" smtClean="0"/>
              <a:t>T</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4141745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1265</Words>
  <Application>Microsoft Office PowerPoint</Application>
  <PresentationFormat>On-screen Show (4:3)</PresentationFormat>
  <Paragraphs>136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SParnell</cp:lastModifiedBy>
  <cp:revision>62</cp:revision>
  <dcterms:created xsi:type="dcterms:W3CDTF">2014-11-05T17:36:58Z</dcterms:created>
  <dcterms:modified xsi:type="dcterms:W3CDTF">2016-01-29T22:53:28Z</dcterms:modified>
</cp:coreProperties>
</file>