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3" r:id="rId3"/>
    <p:sldId id="284" r:id="rId4"/>
    <p:sldId id="307" r:id="rId5"/>
    <p:sldId id="308" r:id="rId6"/>
    <p:sldId id="309" r:id="rId7"/>
    <p:sldId id="310"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82" autoAdjust="0"/>
    <p:restoredTop sz="94660"/>
  </p:normalViewPr>
  <p:slideViewPr>
    <p:cSldViewPr>
      <p:cViewPr>
        <p:scale>
          <a:sx n="76" d="100"/>
          <a:sy n="76" d="100"/>
        </p:scale>
        <p:origin x="-1938"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340175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3120351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2025035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889944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851930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2629322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386820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416153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2531362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78174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4296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3591900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4267345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4036751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3304981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917126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596417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1141177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4138750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5975144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28</a:t>
            </a:fld>
            <a:endParaRPr lang="en-US"/>
          </a:p>
        </p:txBody>
      </p:sp>
    </p:spTree>
    <p:extLst>
      <p:ext uri="{BB962C8B-B14F-4D97-AF65-F5344CB8AC3E}">
        <p14:creationId xmlns:p14="http://schemas.microsoft.com/office/powerpoint/2010/main" val="3483610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29</a:t>
            </a:fld>
            <a:endParaRPr lang="en-US"/>
          </a:p>
        </p:txBody>
      </p:sp>
    </p:spTree>
    <p:extLst>
      <p:ext uri="{BB962C8B-B14F-4D97-AF65-F5344CB8AC3E}">
        <p14:creationId xmlns:p14="http://schemas.microsoft.com/office/powerpoint/2010/main" val="420386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2876313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3301594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839848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394065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3139551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70307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328287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4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3</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66800" y="4267200"/>
            <a:ext cx="74676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altLang="en-US" dirty="0" smtClean="0">
              <a:solidFill>
                <a:srgbClr val="7030A0"/>
              </a:solidFill>
            </a:endParaRPr>
          </a:p>
        </p:txBody>
      </p:sp>
      <p:sp>
        <p:nvSpPr>
          <p:cNvPr id="7" name="TextBox 6"/>
          <p:cNvSpPr txBox="1"/>
          <p:nvPr/>
        </p:nvSpPr>
        <p:spPr>
          <a:xfrm>
            <a:off x="658813" y="6073775"/>
            <a:ext cx="8104187" cy="784225"/>
          </a:xfrm>
          <a:prstGeom prst="rect">
            <a:avLst/>
          </a:prstGeom>
          <a:noFill/>
        </p:spPr>
        <p:txBody>
          <a:bodyPr wrap="none">
            <a:spAutoFit/>
          </a:body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8" descr="Smc logo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2286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838200" y="22828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Claim 3</a:t>
            </a:r>
            <a:br>
              <a:rPr lang="en-US" altLang="en-US" sz="4000" b="1" dirty="0" smtClean="0"/>
            </a:br>
            <a:r>
              <a:rPr lang="en-US" altLang="en-US" sz="4000" b="1" dirty="0" smtClean="0"/>
              <a:t>Smarter Balanced Sample Items</a:t>
            </a:r>
            <a:br>
              <a:rPr lang="en-US" altLang="en-US" sz="4000" b="1" dirty="0" smtClean="0"/>
            </a:br>
            <a:r>
              <a:rPr lang="en-US" altLang="en-US" sz="4000" b="1" dirty="0" smtClean="0"/>
              <a:t>Grade 4</a:t>
            </a:r>
          </a:p>
        </p:txBody>
      </p:sp>
      <p:sp>
        <p:nvSpPr>
          <p:cNvPr id="10" name="Rectangle 9"/>
          <p:cNvSpPr/>
          <p:nvPr/>
        </p:nvSpPr>
        <p:spPr>
          <a:xfrm>
            <a:off x="1828800" y="4154269"/>
            <a:ext cx="5837624" cy="70788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smtClean="0">
                <a:solidFill>
                  <a:srgbClr val="FF0000"/>
                </a:solidFill>
                <a:latin typeface="+mj-lt"/>
              </a:rPr>
              <a:t>Communicating Reasoning</a:t>
            </a:r>
            <a:endParaRPr lang="en-US" sz="4000" b="1" dirty="0">
              <a:solidFill>
                <a:srgbClr val="FF0000"/>
              </a:solidFill>
              <a:latin typeface="+mj-lt"/>
            </a:endParaRPr>
          </a:p>
        </p:txBody>
      </p:sp>
      <p:sp>
        <p:nvSpPr>
          <p:cNvPr id="11" name="Rounded Rectangle 10"/>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85800"/>
            <a:ext cx="4038600" cy="4953000"/>
          </a:xfrm>
        </p:spPr>
        <p:txBody>
          <a:bodyPr>
            <a:noAutofit/>
          </a:bodyPr>
          <a:lstStyle/>
          <a:p>
            <a:pPr marL="0" indent="0">
              <a:buNone/>
            </a:pPr>
            <a:r>
              <a:rPr lang="en-US" dirty="0" smtClean="0"/>
              <a:t>William shaded 6 squares in a grid to make the figure shown.</a:t>
            </a:r>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He claims that if he </a:t>
            </a:r>
            <a:r>
              <a:rPr lang="en-US" b="1" dirty="0" smtClean="0"/>
              <a:t>adds 1 more</a:t>
            </a:r>
            <a:r>
              <a:rPr lang="en-US" dirty="0" smtClean="0"/>
              <a:t> square to this figure in different places, the perimeter can be greater than, less than, or equal to the perimeter of the original figure.   </a:t>
            </a:r>
            <a:endParaRPr lang="en-US" dirty="0"/>
          </a:p>
        </p:txBody>
      </p:sp>
      <p:sp>
        <p:nvSpPr>
          <p:cNvPr id="6" name="Content Placeholder 5"/>
          <p:cNvSpPr>
            <a:spLocks noGrp="1"/>
          </p:cNvSpPr>
          <p:nvPr>
            <p:ph sz="half" idx="2"/>
          </p:nvPr>
        </p:nvSpPr>
        <p:spPr>
          <a:xfrm>
            <a:off x="4953000" y="960437"/>
            <a:ext cx="3733800" cy="4983163"/>
          </a:xfrm>
        </p:spPr>
        <p:txBody>
          <a:bodyPr>
            <a:noAutofit/>
          </a:bodyPr>
          <a:lstStyle/>
          <a:p>
            <a:pPr marL="0" indent="0">
              <a:spcBef>
                <a:spcPts val="0"/>
              </a:spcBef>
              <a:buNone/>
            </a:pPr>
            <a:r>
              <a:rPr lang="en-US" b="1" i="1" dirty="0" smtClean="0"/>
              <a:t>Part A</a:t>
            </a:r>
            <a:r>
              <a:rPr lang="en-US" dirty="0" smtClean="0"/>
              <a:t>. Click to shade one more square so the perimeter is greater than the original figure.</a:t>
            </a:r>
          </a:p>
          <a:p>
            <a:pPr marL="0" indent="0">
              <a:spcBef>
                <a:spcPts val="0"/>
              </a:spcBef>
              <a:buNone/>
            </a:pPr>
            <a:endParaRPr lang="en-US" sz="1800" b="1" i="1" dirty="0"/>
          </a:p>
          <a:p>
            <a:pPr marL="0" indent="0">
              <a:spcBef>
                <a:spcPts val="0"/>
              </a:spcBef>
              <a:buNone/>
            </a:pPr>
            <a:r>
              <a:rPr lang="en-US" b="1" i="1" dirty="0" smtClean="0"/>
              <a:t>Part B</a:t>
            </a:r>
            <a:r>
              <a:rPr lang="en-US" dirty="0" smtClean="0"/>
              <a:t>. Click to shade one more square so the perimeter is less than the original figure.</a:t>
            </a:r>
          </a:p>
          <a:p>
            <a:pPr marL="0" indent="0">
              <a:spcBef>
                <a:spcPts val="0"/>
              </a:spcBef>
              <a:buNone/>
            </a:pPr>
            <a:endParaRPr lang="en-US" sz="1800" b="1" i="1" dirty="0"/>
          </a:p>
          <a:p>
            <a:pPr marL="0" indent="0">
              <a:spcBef>
                <a:spcPts val="0"/>
              </a:spcBef>
              <a:buNone/>
            </a:pPr>
            <a:r>
              <a:rPr lang="en-US" b="1" i="1" dirty="0" smtClean="0"/>
              <a:t>Part C</a:t>
            </a:r>
            <a:r>
              <a:rPr lang="en-US" dirty="0" smtClean="0"/>
              <a:t>. Click to shade one more square so the perimeter is equal to the original figure. </a:t>
            </a:r>
            <a:endParaRPr lang="en-US" b="1" i="1"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799"/>
            <a:ext cx="140017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119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66800"/>
            <a:ext cx="8229600" cy="4724399"/>
          </a:xfrm>
        </p:spPr>
        <p:txBody>
          <a:bodyPr>
            <a:noAutofit/>
          </a:bodyPr>
          <a:lstStyle/>
          <a:p>
            <a:pPr marL="0" indent="0">
              <a:buNone/>
            </a:pPr>
            <a:r>
              <a:rPr lang="en-US" sz="2600" b="1" dirty="0" smtClean="0"/>
              <a:t>Rubric: </a:t>
            </a:r>
          </a:p>
          <a:p>
            <a:pPr marL="0" indent="0">
              <a:buNone/>
            </a:pPr>
            <a:r>
              <a:rPr lang="en-US" sz="2600" dirty="0" smtClean="0"/>
              <a:t>(2 points) The student is able to provide an example that supports each conjecture. </a:t>
            </a:r>
          </a:p>
          <a:p>
            <a:pPr marL="0" indent="0">
              <a:buNone/>
            </a:pPr>
            <a:r>
              <a:rPr lang="en-US" sz="2600" dirty="0" smtClean="0"/>
              <a:t>(1 point) The student is able to provide two out of three correct examples. </a:t>
            </a:r>
          </a:p>
          <a:p>
            <a:pPr marL="0" indent="0">
              <a:buNone/>
            </a:pPr>
            <a:r>
              <a:rPr lang="en-US" sz="2600" dirty="0" smtClean="0"/>
              <a:t>(0 points) The student is unable to provide at least two correct examples. </a:t>
            </a:r>
          </a:p>
          <a:p>
            <a:pPr marL="0" indent="0">
              <a:buNone/>
            </a:pPr>
            <a:endParaRPr lang="en-US" sz="2600" dirty="0"/>
          </a:p>
          <a:p>
            <a:pPr marL="0" indent="0">
              <a:buNone/>
            </a:pPr>
            <a:r>
              <a:rPr lang="en-US" sz="2600" b="1" dirty="0" smtClean="0"/>
              <a:t>Answer:</a:t>
            </a:r>
            <a:r>
              <a:rPr lang="en-US" sz="2600" dirty="0" smtClean="0"/>
              <a:t> For Part A, the perimeter has to be greater than 14 units. For Part B, the perimeter of the figure has to be less than 14 units. For Part C, the perimeter of the figure has to be equal to 14 units. </a:t>
            </a:r>
            <a:endParaRPr lang="en-US" sz="2600" b="1" dirty="0" smtClean="0"/>
          </a:p>
          <a:p>
            <a:pPr marL="0" indent="0">
              <a:buNone/>
            </a:pPr>
            <a:endParaRPr lang="en-US" sz="2600" b="1" dirty="0"/>
          </a:p>
          <a:p>
            <a:pPr marL="0" indent="0">
              <a:buNone/>
            </a:pPr>
            <a:endParaRPr lang="en-US" sz="2600" b="1" dirty="0" smtClean="0"/>
          </a:p>
          <a:p>
            <a:pPr marL="0" indent="0">
              <a:buNone/>
            </a:pPr>
            <a:endParaRPr lang="en-US" sz="2600" b="1" dirty="0" smtClean="0"/>
          </a:p>
          <a:p>
            <a:pPr marL="0" indent="0">
              <a:buNone/>
            </a:pPr>
            <a:endParaRPr lang="en-US" sz="2600" dirty="0"/>
          </a:p>
          <a:p>
            <a:pPr marL="0" indent="0">
              <a:buNone/>
            </a:pPr>
            <a:endParaRPr lang="en-US" sz="2600" dirty="0" smtClean="0"/>
          </a:p>
          <a:p>
            <a:pPr marL="0" indent="0">
              <a:buNone/>
            </a:pPr>
            <a:endParaRPr lang="en-US" sz="2600" dirty="0"/>
          </a:p>
          <a:p>
            <a:pPr marL="0" indent="0">
              <a:buNone/>
            </a:pPr>
            <a:endParaRPr lang="en-US" sz="26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#5 Answer</a:t>
            </a:r>
            <a:endParaRPr lang="en-US" sz="3600" b="1" dirty="0"/>
          </a:p>
        </p:txBody>
      </p:sp>
    </p:spTree>
    <p:extLst>
      <p:ext uri="{BB962C8B-B14F-4D97-AF65-F5344CB8AC3E}">
        <p14:creationId xmlns:p14="http://schemas.microsoft.com/office/powerpoint/2010/main" val="365238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Click in the box that matches each division problem to the correct claim. </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 y="2743200"/>
            <a:ext cx="8736877" cy="176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5827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matches each quotient to the appropriate claim.</a:t>
                </a:r>
              </a:p>
              <a:p>
                <a:pPr marL="0" indent="0">
                  <a:buNone/>
                </a:pPr>
                <a:endParaRPr lang="en-US" sz="2800" b="1" dirty="0"/>
              </a:p>
              <a:p>
                <a:pPr marL="0" indent="0">
                  <a:buNone/>
                </a:pPr>
                <a:r>
                  <a:rPr lang="en-US" sz="2800" b="1" dirty="0" smtClean="0"/>
                  <a:t>Answer: </a:t>
                </a:r>
                <a:endParaRPr lang="en-US" sz="2800" dirty="0" smtClean="0"/>
              </a:p>
              <a:p>
                <a:pPr marL="0" indent="0">
                  <a:buNone/>
                </a:pPr>
                <a:r>
                  <a:rPr lang="en-US" sz="2800" dirty="0" smtClean="0"/>
                  <a:t>Claim 2: </a:t>
                </a:r>
                <a14:m>
                  <m:oMath xmlns:m="http://schemas.openxmlformats.org/officeDocument/2006/math">
                    <m:r>
                      <a:rPr lang="en-US" sz="2800" b="0" i="1" smtClean="0">
                        <a:latin typeface="Cambria Math"/>
                      </a:rPr>
                      <m:t>200</m:t>
                    </m:r>
                    <m:r>
                      <a:rPr lang="en-US" sz="2800" b="0" i="1" smtClean="0">
                        <a:latin typeface="Cambria Math"/>
                        <a:ea typeface="Cambria Math"/>
                      </a:rPr>
                      <m:t>÷5</m:t>
                    </m:r>
                  </m:oMath>
                </a14:m>
                <a:r>
                  <a:rPr lang="en-US" sz="2800" b="1" dirty="0" smtClean="0"/>
                  <a:t> </a:t>
                </a:r>
                <a:r>
                  <a:rPr lang="en-US" sz="2800" dirty="0" smtClean="0"/>
                  <a:t>and </a:t>
                </a:r>
                <a14:m>
                  <m:oMath xmlns:m="http://schemas.openxmlformats.org/officeDocument/2006/math">
                    <m:r>
                      <a:rPr lang="en-US" sz="2800" b="0" i="1" smtClean="0">
                        <a:latin typeface="Cambria Math"/>
                      </a:rPr>
                      <m:t>108</m:t>
                    </m:r>
                    <m:r>
                      <a:rPr lang="en-US" sz="2800" b="0" i="1" smtClean="0">
                        <a:latin typeface="Cambria Math"/>
                        <a:ea typeface="Cambria Math"/>
                      </a:rPr>
                      <m:t>÷9</m:t>
                    </m:r>
                  </m:oMath>
                </a14:m>
                <a:endParaRPr lang="en-US" sz="2800" dirty="0" smtClean="0"/>
              </a:p>
              <a:p>
                <a:pPr marL="0" indent="0">
                  <a:buNone/>
                </a:pPr>
                <a:r>
                  <a:rPr lang="en-US" sz="2800" dirty="0" smtClean="0"/>
                  <a:t>Claim 3: </a:t>
                </a:r>
                <a14:m>
                  <m:oMath xmlns:m="http://schemas.openxmlformats.org/officeDocument/2006/math">
                    <m:r>
                      <a:rPr lang="en-US" sz="2800" b="0" i="1" smtClean="0">
                        <a:latin typeface="Cambria Math"/>
                      </a:rPr>
                      <m:t>777</m:t>
                    </m:r>
                    <m:r>
                      <a:rPr lang="en-US" sz="2800" b="0" i="1" smtClean="0">
                        <a:latin typeface="Cambria Math"/>
                        <a:ea typeface="Cambria Math"/>
                      </a:rPr>
                      <m:t>÷7</m:t>
                    </m:r>
                  </m:oMath>
                </a14:m>
                <a:endParaRPr lang="en-US" sz="28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213"/>
                </a:stretch>
              </a:blipFill>
            </p:spPr>
            <p:txBody>
              <a:bodyPr/>
              <a:lstStyle/>
              <a:p>
                <a:r>
                  <a:rPr lang="en-US">
                    <a:noFill/>
                  </a:rPr>
                  <a:t> </a:t>
                </a:r>
              </a:p>
            </p:txBody>
          </p:sp>
        </mc:Fallback>
      </mc:AlternateContent>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#6 Answer</a:t>
            </a:r>
            <a:endParaRPr lang="en-US" sz="3600" b="1" dirty="0"/>
          </a:p>
        </p:txBody>
      </p:sp>
    </p:spTree>
    <p:extLst>
      <p:ext uri="{BB962C8B-B14F-4D97-AF65-F5344CB8AC3E}">
        <p14:creationId xmlns:p14="http://schemas.microsoft.com/office/powerpoint/2010/main" val="1480769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04800" y="910225"/>
            <a:ext cx="4038600" cy="4525963"/>
          </a:xfrm>
        </p:spPr>
        <p:txBody>
          <a:bodyPr>
            <a:noAutofit/>
          </a:bodyPr>
          <a:lstStyle/>
          <a:p>
            <a:pPr marL="0" indent="0">
              <a:buNone/>
            </a:pPr>
            <a:r>
              <a:rPr lang="en-US" sz="3000" dirty="0" smtClean="0"/>
              <a:t>Carter says, “8000 is 100 times as large as 80.” </a:t>
            </a:r>
          </a:p>
          <a:p>
            <a:pPr marL="0" indent="0">
              <a:buNone/>
            </a:pPr>
            <a:endParaRPr lang="en-US" sz="3000" dirty="0"/>
          </a:p>
          <a:p>
            <a:pPr marL="0" indent="0">
              <a:buNone/>
            </a:pPr>
            <a:r>
              <a:rPr lang="en-US" sz="3000" dirty="0" smtClean="0"/>
              <a:t>Choose three statements that support this claim. </a:t>
            </a:r>
          </a:p>
          <a:p>
            <a:pPr marL="0" indent="0">
              <a:buNone/>
            </a:pPr>
            <a:endParaRPr lang="en-US" sz="3000" dirty="0"/>
          </a:p>
          <a:p>
            <a:pPr marL="0" indent="0">
              <a:buNone/>
            </a:pPr>
            <a:r>
              <a:rPr lang="en-US" sz="3000" dirty="0" smtClean="0"/>
              <a:t>Drag them into a logical </a:t>
            </a:r>
            <a:r>
              <a:rPr lang="en-US" sz="3000" dirty="0" smtClean="0"/>
              <a:t>order</a:t>
            </a:r>
            <a:r>
              <a:rPr lang="en-US" sz="3000" dirty="0"/>
              <a:t> </a:t>
            </a:r>
            <a:r>
              <a:rPr lang="en-US" sz="3000" dirty="0" smtClean="0"/>
              <a:t>in the box.</a:t>
            </a:r>
            <a:endParaRPr lang="en-US" sz="3000" dirty="0"/>
          </a:p>
        </p:txBody>
      </p:sp>
      <mc:AlternateContent xmlns:mc="http://schemas.openxmlformats.org/markup-compatibility/2006">
        <mc:Choice xmlns:a14="http://schemas.microsoft.com/office/drawing/2010/main" Requires="a14">
          <p:sp>
            <p:nvSpPr>
              <p:cNvPr id="7" name="Content Placeholder 6"/>
              <p:cNvSpPr>
                <a:spLocks noGrp="1"/>
              </p:cNvSpPr>
              <p:nvPr>
                <p:ph sz="half" idx="2"/>
              </p:nvPr>
            </p:nvSpPr>
            <p:spPr>
              <a:xfrm>
                <a:off x="4648200" y="1295400"/>
                <a:ext cx="4038600" cy="4525963"/>
              </a:xfrm>
            </p:spPr>
            <p:txBody>
              <a:bodyPr>
                <a:noAutofit/>
              </a:bodyPr>
              <a:lstStyle/>
              <a:p>
                <a:pPr marL="0" indent="0">
                  <a:buNone/>
                </a:pPr>
                <a:r>
                  <a:rPr lang="en-US" sz="1900" dirty="0" smtClean="0"/>
                  <a:t>1.</a:t>
                </a:r>
              </a:p>
              <a:p>
                <a:pPr marL="0" indent="0">
                  <a:buNone/>
                </a:pPr>
                <a:endParaRPr lang="en-US" sz="1900" dirty="0"/>
              </a:p>
              <a:p>
                <a:pPr marL="0" indent="0">
                  <a:buNone/>
                </a:pPr>
                <a:r>
                  <a:rPr lang="en-US" sz="1900" dirty="0" smtClean="0"/>
                  <a:t>2.</a:t>
                </a:r>
              </a:p>
              <a:p>
                <a:pPr marL="0" indent="0">
                  <a:buNone/>
                </a:pPr>
                <a:endParaRPr lang="en-US" sz="1900" dirty="0"/>
              </a:p>
              <a:p>
                <a:pPr marL="0" indent="0">
                  <a:buNone/>
                </a:pPr>
                <a:r>
                  <a:rPr lang="en-US" sz="1900" dirty="0" smtClean="0"/>
                  <a:t>3.</a:t>
                </a:r>
              </a:p>
              <a:p>
                <a:pPr marL="0" indent="0">
                  <a:buNone/>
                </a:pPr>
                <a:endParaRPr lang="en-US" sz="1900" dirty="0"/>
              </a:p>
              <a:p>
                <a:pPr marL="0" indent="0">
                  <a:buNone/>
                </a:pPr>
                <a:r>
                  <a:rPr lang="en-US" sz="1900" dirty="0" smtClean="0"/>
                  <a:t>So 8000 is 100 times as large as 80.</a:t>
                </a:r>
              </a:p>
              <a:p>
                <a:pPr marL="0" indent="0" algn="ctr">
                  <a:buNone/>
                </a:pPr>
                <a:endParaRPr lang="en-US" sz="1900" dirty="0" smtClean="0"/>
              </a:p>
              <a:p>
                <a:pPr marL="0" indent="0" algn="ctr">
                  <a:buNone/>
                </a:pPr>
                <a:r>
                  <a:rPr lang="en-US" sz="1900" dirty="0" smtClean="0"/>
                  <a:t>80 </a:t>
                </a:r>
                <a:r>
                  <a:rPr lang="en-US" sz="1900" dirty="0" smtClean="0"/>
                  <a:t>is 10 times as large as 8.</a:t>
                </a:r>
              </a:p>
              <a:p>
                <a:pPr marL="0" indent="0" algn="ctr">
                  <a:buNone/>
                </a:pPr>
                <a:r>
                  <a:rPr lang="en-US" sz="1900" dirty="0" smtClean="0"/>
                  <a:t>800 is 10 times as large as 80.</a:t>
                </a:r>
              </a:p>
              <a:p>
                <a:pPr marL="0" indent="0" algn="ctr">
                  <a:buNone/>
                </a:pPr>
                <a:r>
                  <a:rPr lang="en-US" sz="1900" dirty="0" smtClean="0"/>
                  <a:t>8000 is 10 times as large as 800.</a:t>
                </a:r>
              </a:p>
              <a:p>
                <a:pPr marL="0" indent="0">
                  <a:buNone/>
                </a:pPr>
                <a14:m>
                  <m:oMathPara xmlns:m="http://schemas.openxmlformats.org/officeDocument/2006/math">
                    <m:oMathParaPr>
                      <m:jc m:val="centerGroup"/>
                    </m:oMathParaPr>
                    <m:oMath xmlns:m="http://schemas.openxmlformats.org/officeDocument/2006/math">
                      <m:r>
                        <a:rPr lang="en-US" sz="1900" b="0" i="1" smtClean="0">
                          <a:latin typeface="Cambria Math"/>
                        </a:rPr>
                        <m:t>10</m:t>
                      </m:r>
                      <m:r>
                        <a:rPr lang="en-US" sz="1900" b="0" i="1" smtClean="0">
                          <a:latin typeface="Cambria Math"/>
                          <a:ea typeface="Cambria Math"/>
                        </a:rPr>
                        <m:t>×10=100</m:t>
                      </m:r>
                    </m:oMath>
                  </m:oMathPara>
                </a14:m>
                <a:endParaRPr lang="en-US" sz="1900" b="0" dirty="0" smtClean="0">
                  <a:ea typeface="Cambria Math"/>
                </a:endParaRPr>
              </a:p>
              <a:p>
                <a:pPr marL="0" indent="0">
                  <a:buNone/>
                </a:pPr>
                <a14:m>
                  <m:oMathPara xmlns:m="http://schemas.openxmlformats.org/officeDocument/2006/math">
                    <m:oMathParaPr>
                      <m:jc m:val="centerGroup"/>
                    </m:oMathParaPr>
                    <m:oMath xmlns:m="http://schemas.openxmlformats.org/officeDocument/2006/math">
                      <m:r>
                        <a:rPr lang="en-US" sz="1900" b="0" i="1" smtClean="0">
                          <a:latin typeface="Cambria Math"/>
                        </a:rPr>
                        <m:t>10</m:t>
                      </m:r>
                      <m:r>
                        <a:rPr lang="en-US" sz="1900" b="0" i="1" smtClean="0">
                          <a:latin typeface="Cambria Math"/>
                          <a:ea typeface="Cambria Math"/>
                        </a:rPr>
                        <m:t>×100=1000</m:t>
                      </m:r>
                    </m:oMath>
                  </m:oMathPara>
                </a14:m>
                <a:endParaRPr lang="en-US" sz="1900" b="0" dirty="0" smtClean="0">
                  <a:ea typeface="Cambria Math"/>
                </a:endParaRPr>
              </a:p>
              <a:p>
                <a:pPr marL="0" indent="0">
                  <a:buNone/>
                </a:pPr>
                <a14:m>
                  <m:oMathPara xmlns:m="http://schemas.openxmlformats.org/officeDocument/2006/math">
                    <m:oMathParaPr>
                      <m:jc m:val="centerGroup"/>
                    </m:oMathParaPr>
                    <m:oMath xmlns:m="http://schemas.openxmlformats.org/officeDocument/2006/math">
                      <m:r>
                        <a:rPr lang="en-US" sz="1900" b="0" i="1" smtClean="0">
                          <a:latin typeface="Cambria Math"/>
                        </a:rPr>
                        <m:t>80</m:t>
                      </m:r>
                      <m:r>
                        <a:rPr lang="en-US" sz="1900" b="0" i="1" smtClean="0">
                          <a:latin typeface="Cambria Math"/>
                          <a:ea typeface="Cambria Math"/>
                        </a:rPr>
                        <m:t>×10=800</m:t>
                      </m:r>
                    </m:oMath>
                  </m:oMathPara>
                </a14:m>
                <a:endParaRPr lang="en-US" sz="1900" b="0" dirty="0" smtClean="0">
                  <a:ea typeface="Cambria Math"/>
                </a:endParaRPr>
              </a:p>
              <a:p>
                <a:pPr marL="0" indent="0">
                  <a:buNone/>
                </a:pPr>
                <a14:m>
                  <m:oMathPara xmlns:m="http://schemas.openxmlformats.org/officeDocument/2006/math">
                    <m:oMathParaPr>
                      <m:jc m:val="centerGroup"/>
                    </m:oMathParaPr>
                    <m:oMath xmlns:m="http://schemas.openxmlformats.org/officeDocument/2006/math">
                      <m:r>
                        <a:rPr lang="en-US" sz="1900" b="0" i="1" smtClean="0">
                          <a:latin typeface="Cambria Math"/>
                        </a:rPr>
                        <m:t>800</m:t>
                      </m:r>
                      <m:r>
                        <a:rPr lang="en-US" sz="1900" b="0" i="1" smtClean="0">
                          <a:latin typeface="Cambria Math"/>
                          <a:ea typeface="Cambria Math"/>
                        </a:rPr>
                        <m:t>×10=8000</m:t>
                      </m:r>
                    </m:oMath>
                  </m:oMathPara>
                </a14:m>
                <a:endParaRPr lang="en-US" sz="1900" dirty="0"/>
              </a:p>
            </p:txBody>
          </p:sp>
        </mc:Choice>
        <mc:Fallback>
          <p:sp>
            <p:nvSpPr>
              <p:cNvPr id="7" name="Content Placeholder 6"/>
              <p:cNvSpPr>
                <a:spLocks noGrp="1" noRot="1" noChangeAspect="1" noMove="1" noResize="1" noEditPoints="1" noAdjustHandles="1" noChangeArrowheads="1" noChangeShapeType="1" noTextEdit="1"/>
              </p:cNvSpPr>
              <p:nvPr>
                <p:ph sz="half" idx="2"/>
              </p:nvPr>
            </p:nvSpPr>
            <p:spPr>
              <a:xfrm>
                <a:off x="4648200" y="1295400"/>
                <a:ext cx="4038600" cy="4525963"/>
              </a:xfrm>
              <a:blipFill rotWithShape="1">
                <a:blip r:embed="rId3"/>
                <a:stretch>
                  <a:fillRect l="-1511" t="-674" b="-10108"/>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
        <p:nvSpPr>
          <p:cNvPr id="2" name="Rectangle 1"/>
          <p:cNvSpPr/>
          <p:nvPr/>
        </p:nvSpPr>
        <p:spPr>
          <a:xfrm>
            <a:off x="4572000" y="1066800"/>
            <a:ext cx="4038600" cy="27432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6856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457200" y="990600"/>
                <a:ext cx="8229600" cy="4525963"/>
              </a:xfrm>
            </p:spPr>
            <p:txBody>
              <a:bodyPr>
                <a:noAutofit/>
              </a:bodyPr>
              <a:lstStyle/>
              <a:p>
                <a:pPr marL="0" indent="0">
                  <a:buNone/>
                </a:pPr>
                <a:r>
                  <a:rPr lang="en-US" sz="2400" b="1" dirty="0" smtClean="0"/>
                  <a:t>Rubric: </a:t>
                </a:r>
              </a:p>
              <a:p>
                <a:pPr marL="0" indent="0">
                  <a:buNone/>
                </a:pPr>
                <a:r>
                  <a:rPr lang="en-US" sz="2400" dirty="0" smtClean="0"/>
                  <a:t>(1 point) The student selects three statements that complete an explanation for the claim and puts them in a logical order. In this particular example, the order doesn’t matter.</a:t>
                </a:r>
              </a:p>
              <a:p>
                <a:pPr marL="0" indent="0">
                  <a:buNone/>
                </a:pPr>
                <a:endParaRPr lang="en-US" sz="2400" b="1" dirty="0"/>
              </a:p>
              <a:p>
                <a:pPr marL="0" indent="0">
                  <a:buNone/>
                </a:pPr>
                <a:r>
                  <a:rPr lang="en-US" sz="2400" b="1" dirty="0" smtClean="0"/>
                  <a:t>Answer: </a:t>
                </a:r>
                <a:r>
                  <a:rPr lang="en-US" sz="2400" dirty="0" smtClean="0"/>
                  <a:t>Examples:</a:t>
                </a:r>
              </a:p>
              <a:p>
                <a:pPr marL="514350" indent="-514350">
                  <a:buAutoNum type="arabicPeriod"/>
                </a:pPr>
                <a:r>
                  <a:rPr lang="en-US" sz="2400" dirty="0" smtClean="0"/>
                  <a:t>800 is 10 times as big as 80.</a:t>
                </a:r>
              </a:p>
              <a:p>
                <a:pPr marL="514350" indent="-514350">
                  <a:buAutoNum type="arabicPeriod"/>
                </a:pPr>
                <a:r>
                  <a:rPr lang="en-US" sz="2400" dirty="0" smtClean="0"/>
                  <a:t>8000 is 10 times as big as 800.</a:t>
                </a:r>
              </a:p>
              <a:p>
                <a:pPr marL="0" indent="0">
                  <a:buNone/>
                </a:pPr>
                <a:r>
                  <a:rPr lang="en-US" sz="2400" b="0" dirty="0"/>
                  <a:t>3</a:t>
                </a:r>
                <a:r>
                  <a:rPr lang="en-US" sz="2400" b="0" dirty="0" smtClean="0"/>
                  <a:t>.    </a:t>
                </a:r>
                <a14:m>
                  <m:oMath xmlns:m="http://schemas.openxmlformats.org/officeDocument/2006/math">
                    <m:r>
                      <a:rPr lang="en-US" sz="2400" b="0" i="1" smtClean="0">
                        <a:latin typeface="Cambria Math"/>
                      </a:rPr>
                      <m:t>10</m:t>
                    </m:r>
                    <m:r>
                      <a:rPr lang="en-US" sz="2400" b="0" i="1" smtClean="0">
                        <a:latin typeface="Cambria Math"/>
                        <a:ea typeface="Cambria Math"/>
                      </a:rPr>
                      <m:t>×10=100</m:t>
                    </m:r>
                  </m:oMath>
                </a14:m>
                <a:endParaRPr lang="en-US" sz="2400" dirty="0" smtClean="0"/>
              </a:p>
              <a:p>
                <a:pPr marL="514350" indent="-514350">
                  <a:buAutoNum type="arabicPeriod"/>
                </a:pPr>
                <a:endParaRPr lang="en-US" sz="2400" dirty="0" smtClean="0"/>
              </a:p>
              <a:p>
                <a:pPr marL="0" indent="0">
                  <a:buNone/>
                </a:pPr>
                <a:r>
                  <a:rPr lang="en-US" sz="2400" dirty="0" smtClean="0"/>
                  <a:t>1. </a:t>
                </a:r>
                <a14:m>
                  <m:oMath xmlns:m="http://schemas.openxmlformats.org/officeDocument/2006/math">
                    <m:r>
                      <a:rPr lang="en-US" sz="2400" b="0" i="1" smtClean="0">
                        <a:latin typeface="Cambria Math"/>
                      </a:rPr>
                      <m:t>80</m:t>
                    </m:r>
                    <m:r>
                      <a:rPr lang="en-US" sz="2400" b="0" i="1" smtClean="0">
                        <a:latin typeface="Cambria Math"/>
                        <a:ea typeface="Cambria Math"/>
                      </a:rPr>
                      <m:t>×10=800</m:t>
                    </m:r>
                  </m:oMath>
                </a14:m>
                <a:endParaRPr lang="en-US" sz="2400" b="0" dirty="0" smtClean="0">
                  <a:ea typeface="Cambria Math"/>
                </a:endParaRPr>
              </a:p>
              <a:p>
                <a:pPr marL="0" indent="0">
                  <a:buNone/>
                </a:pPr>
                <a:r>
                  <a:rPr lang="en-US" sz="2400" dirty="0" smtClean="0"/>
                  <a:t>2. </a:t>
                </a:r>
                <a14:m>
                  <m:oMath xmlns:m="http://schemas.openxmlformats.org/officeDocument/2006/math">
                    <m:r>
                      <a:rPr lang="en-US" sz="2400" b="0" i="1" smtClean="0">
                        <a:latin typeface="Cambria Math"/>
                      </a:rPr>
                      <m:t>800</m:t>
                    </m:r>
                    <m:r>
                      <a:rPr lang="en-US" sz="2400" b="0" i="1" smtClean="0">
                        <a:latin typeface="Cambria Math"/>
                        <a:ea typeface="Cambria Math"/>
                      </a:rPr>
                      <m:t>×10=8000</m:t>
                    </m:r>
                  </m:oMath>
                </a14:m>
                <a:endParaRPr lang="en-US" sz="2400" b="0" dirty="0" smtClean="0">
                  <a:ea typeface="Cambria Math"/>
                </a:endParaRPr>
              </a:p>
              <a:p>
                <a:pPr marL="0" indent="0">
                  <a:buNone/>
                </a:pPr>
                <a:r>
                  <a:rPr lang="en-US" sz="2400" dirty="0" smtClean="0"/>
                  <a:t>3. </a:t>
                </a:r>
                <a14:m>
                  <m:oMath xmlns:m="http://schemas.openxmlformats.org/officeDocument/2006/math">
                    <m:r>
                      <a:rPr lang="en-US" sz="2400" b="0" i="1" smtClean="0">
                        <a:latin typeface="Cambria Math"/>
                      </a:rPr>
                      <m:t>10</m:t>
                    </m:r>
                    <m:r>
                      <a:rPr lang="en-US" sz="2400" b="0" i="1" smtClean="0">
                        <a:latin typeface="Cambria Math"/>
                        <a:ea typeface="Cambria Math"/>
                      </a:rPr>
                      <m:t>×10=100</m:t>
                    </m:r>
                  </m:oMath>
                </a14:m>
                <a:endParaRPr lang="en-US" sz="24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457200" y="990600"/>
                <a:ext cx="8229600" cy="4525963"/>
              </a:xfrm>
              <a:blipFill rotWithShape="1">
                <a:blip r:embed="rId3"/>
                <a:stretch>
                  <a:fillRect l="-1111" t="-1078" r="-593" b="-26280"/>
                </a:stretch>
              </a:blipFill>
            </p:spPr>
            <p:txBody>
              <a:bodyPr/>
              <a:lstStyle/>
              <a:p>
                <a:r>
                  <a:rPr lang="en-US">
                    <a:noFill/>
                  </a:rPr>
                  <a:t> </a:t>
                </a:r>
              </a:p>
            </p:txBody>
          </p:sp>
        </mc:Fallback>
      </mc:AlternateContent>
      <p:sp>
        <p:nvSpPr>
          <p:cNvPr id="7" name="Pentagon 6"/>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#7 Answer</a:t>
            </a:r>
            <a:endParaRPr lang="en-US" sz="3600" b="1" dirty="0"/>
          </a:p>
        </p:txBody>
      </p:sp>
    </p:spTree>
    <p:extLst>
      <p:ext uri="{BB962C8B-B14F-4D97-AF65-F5344CB8AC3E}">
        <p14:creationId xmlns:p14="http://schemas.microsoft.com/office/powerpoint/2010/main" val="283887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762000"/>
            <a:ext cx="4038600" cy="5364163"/>
          </a:xfrm>
        </p:spPr>
        <p:txBody>
          <a:bodyPr>
            <a:noAutofit/>
          </a:bodyPr>
          <a:lstStyle/>
          <a:p>
            <a:pPr marL="0" indent="0">
              <a:buNone/>
            </a:pPr>
            <a:r>
              <a:rPr lang="en-US" sz="1800" dirty="0" smtClean="0"/>
              <a:t>Rectangle A is 4 times as long as rectangle B.</a:t>
            </a:r>
          </a:p>
          <a:p>
            <a:pPr marL="0" indent="0">
              <a:buNone/>
            </a:pPr>
            <a:endParaRPr lang="en-US" sz="1800" dirty="0"/>
          </a:p>
          <a:p>
            <a:pPr marL="0" indent="0">
              <a:buNone/>
            </a:pPr>
            <a:r>
              <a:rPr lang="en-US" sz="1800" dirty="0" smtClean="0"/>
              <a:t>Rectangle B is 3 times as long as rectangle C.</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How many times greater is rectangle A than rectangle C?</a:t>
            </a:r>
          </a:p>
          <a:p>
            <a:pPr marL="0" indent="0">
              <a:buNone/>
            </a:pPr>
            <a:r>
              <a:rPr lang="en-US" sz="1800" dirty="0" smtClean="0"/>
              <a:t>	</a:t>
            </a:r>
          </a:p>
          <a:p>
            <a:pPr marL="0" indent="0">
              <a:buNone/>
            </a:pPr>
            <a:r>
              <a:rPr lang="en-US" sz="1800" dirty="0"/>
              <a:t>	</a:t>
            </a:r>
            <a:r>
              <a:rPr lang="en-US" sz="1800" dirty="0" smtClean="0"/>
              <a:t>times</a:t>
            </a:r>
          </a:p>
          <a:p>
            <a:pPr marL="0" indent="0">
              <a:buNone/>
            </a:pPr>
            <a:endParaRPr lang="en-US" sz="1800" dirty="0"/>
          </a:p>
          <a:p>
            <a:pPr marL="0" indent="0">
              <a:buNone/>
            </a:pPr>
            <a:r>
              <a:rPr lang="en-US" sz="1800" dirty="0" smtClean="0"/>
              <a:t>Choose three equations that, when taken together, support your claim. Drag them into a logical </a:t>
            </a:r>
            <a:r>
              <a:rPr lang="en-US" sz="1800" dirty="0" smtClean="0"/>
              <a:t>order</a:t>
            </a:r>
            <a:r>
              <a:rPr lang="en-US" sz="1800" dirty="0"/>
              <a:t> </a:t>
            </a:r>
            <a:r>
              <a:rPr lang="en-US" sz="1800" dirty="0" smtClean="0"/>
              <a:t>in the box.</a:t>
            </a:r>
            <a:endParaRPr lang="en-US" sz="1800" dirty="0" smtClean="0"/>
          </a:p>
        </p:txBody>
      </p:sp>
      <p:sp>
        <p:nvSpPr>
          <p:cNvPr id="7" name="Content Placeholder 6"/>
          <p:cNvSpPr>
            <a:spLocks noGrp="1"/>
          </p:cNvSpPr>
          <p:nvPr>
            <p:ph sz="half" idx="2"/>
          </p:nvPr>
        </p:nvSpPr>
        <p:spPr>
          <a:xfrm>
            <a:off x="4800600" y="1447800"/>
            <a:ext cx="4038600" cy="3429000"/>
          </a:xfrm>
        </p:spPr>
        <p:txBody>
          <a:bodyPr>
            <a:normAutofit fontScale="77500" lnSpcReduction="20000"/>
          </a:bodyPr>
          <a:lstStyle/>
          <a:p>
            <a:pPr marL="0" indent="0">
              <a:buNone/>
            </a:pPr>
            <a:r>
              <a:rPr lang="en-US" dirty="0" smtClean="0"/>
              <a:t>1. </a:t>
            </a:r>
          </a:p>
          <a:p>
            <a:pPr marL="0" indent="0">
              <a:buNone/>
            </a:pPr>
            <a:endParaRPr lang="en-US" dirty="0"/>
          </a:p>
          <a:p>
            <a:pPr marL="0" indent="0">
              <a:buNone/>
            </a:pPr>
            <a:r>
              <a:rPr lang="en-US" dirty="0" smtClean="0"/>
              <a:t>2.</a:t>
            </a:r>
          </a:p>
          <a:p>
            <a:pPr marL="0" indent="0">
              <a:buNone/>
            </a:pPr>
            <a:endParaRPr lang="en-US" dirty="0"/>
          </a:p>
          <a:p>
            <a:pPr marL="0" indent="0">
              <a:buNone/>
            </a:pPr>
            <a:r>
              <a:rPr lang="en-US" dirty="0" smtClean="0"/>
              <a:t>3.</a:t>
            </a:r>
          </a:p>
          <a:p>
            <a:pPr marL="0" indent="0">
              <a:buNone/>
            </a:pPr>
            <a:endParaRPr lang="en-US" dirty="0" smtClean="0"/>
          </a:p>
          <a:p>
            <a:pPr marL="0" indent="0">
              <a:buNone/>
            </a:pPr>
            <a:endParaRPr lang="en-US" dirty="0"/>
          </a:p>
          <a:p>
            <a:pPr marL="0" indent="0">
              <a:buNone/>
            </a:pPr>
            <a:r>
              <a:rPr lang="en-US" dirty="0" smtClean="0"/>
              <a:t>4 </a:t>
            </a:r>
            <a:r>
              <a:rPr lang="en-US" dirty="0" smtClean="0"/>
              <a:t>x A = B	3 x C = B</a:t>
            </a:r>
          </a:p>
          <a:p>
            <a:pPr marL="0" indent="0">
              <a:buNone/>
            </a:pPr>
            <a:r>
              <a:rPr lang="en-US" dirty="0" smtClean="0"/>
              <a:t>4 x B = A	4 x (3 x C) = A</a:t>
            </a:r>
          </a:p>
          <a:p>
            <a:pPr marL="0" indent="0">
              <a:buNone/>
            </a:pPr>
            <a:r>
              <a:rPr lang="en-US" dirty="0" smtClean="0"/>
              <a:t>3 x B= C		3 x (4 x C) = A</a:t>
            </a:r>
          </a:p>
          <a:p>
            <a:pPr marL="0" indent="0">
              <a:buNone/>
            </a:pPr>
            <a:endParaRPr lang="en-US" dirty="0" smtClean="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sp>
        <p:nvSpPr>
          <p:cNvPr id="8" name="Rectangle 7"/>
          <p:cNvSpPr/>
          <p:nvPr/>
        </p:nvSpPr>
        <p:spPr>
          <a:xfrm>
            <a:off x="648744" y="4724400"/>
            <a:ext cx="685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14600"/>
            <a:ext cx="4267200" cy="1040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4800600" y="1219200"/>
            <a:ext cx="4038600" cy="22098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5920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20000"/>
          </a:bodyPr>
          <a:lstStyle/>
          <a:p>
            <a:pPr marL="0" indent="0">
              <a:buNone/>
            </a:pPr>
            <a:r>
              <a:rPr lang="en-US" b="1" dirty="0" smtClean="0"/>
              <a:t>Rubric: </a:t>
            </a:r>
          </a:p>
          <a:p>
            <a:pPr marL="0" indent="0">
              <a:buNone/>
            </a:pPr>
            <a:r>
              <a:rPr lang="en-US" dirty="0" smtClean="0"/>
              <a:t>(2 points) The student enters the correct multiplicative factor in the response box and selects three statements that support the claim and puts them in a logical order. </a:t>
            </a:r>
          </a:p>
          <a:p>
            <a:pPr marL="0" indent="0">
              <a:buNone/>
            </a:pPr>
            <a:r>
              <a:rPr lang="en-US" dirty="0" smtClean="0"/>
              <a:t>(1 point) The student does one or the other. </a:t>
            </a:r>
          </a:p>
          <a:p>
            <a:pPr marL="0" indent="0">
              <a:buNone/>
            </a:pPr>
            <a:endParaRPr lang="en-US" b="1" dirty="0"/>
          </a:p>
          <a:p>
            <a:pPr marL="0" indent="0">
              <a:buNone/>
            </a:pPr>
            <a:r>
              <a:rPr lang="en-US" b="1" dirty="0" smtClean="0"/>
              <a:t>Answer: </a:t>
            </a:r>
            <a:r>
              <a:rPr lang="en-US" dirty="0" smtClean="0"/>
              <a:t>12 times</a:t>
            </a:r>
          </a:p>
          <a:p>
            <a:pPr marL="0" indent="0">
              <a:buNone/>
            </a:pPr>
            <a:r>
              <a:rPr lang="en-US" dirty="0" smtClean="0"/>
              <a:t>Examples: </a:t>
            </a:r>
          </a:p>
          <a:p>
            <a:pPr marL="514350" indent="-514350">
              <a:buAutoNum type="arabicPeriod"/>
            </a:pPr>
            <a:r>
              <a:rPr lang="en-US" dirty="0" smtClean="0"/>
              <a:t>4 x B = A				1. 3 x C = B</a:t>
            </a:r>
          </a:p>
          <a:p>
            <a:pPr marL="514350" indent="-514350">
              <a:buAutoNum type="arabicPeriod"/>
            </a:pPr>
            <a:r>
              <a:rPr lang="en-US" dirty="0" smtClean="0"/>
              <a:t>3 x C = B				2. 4 x B = A</a:t>
            </a:r>
          </a:p>
          <a:p>
            <a:pPr marL="514350" indent="-514350">
              <a:buAutoNum type="arabicPeriod"/>
            </a:pPr>
            <a:r>
              <a:rPr lang="en-US" dirty="0" smtClean="0"/>
              <a:t>4 x (3 x C) = C			3. 4 x (3 x B) = A</a:t>
            </a:r>
            <a:endParaRPr lang="en-US"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#8 Answer</a:t>
            </a:r>
            <a:endParaRPr lang="en-US" sz="3600" b="1" dirty="0"/>
          </a:p>
        </p:txBody>
      </p:sp>
    </p:spTree>
    <p:extLst>
      <p:ext uri="{BB962C8B-B14F-4D97-AF65-F5344CB8AC3E}">
        <p14:creationId xmlns:p14="http://schemas.microsoft.com/office/powerpoint/2010/main" val="259680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There are 60 seconds in a minute.</a:t>
            </a:r>
          </a:p>
          <a:p>
            <a:r>
              <a:rPr lang="en-US" dirty="0" smtClean="0"/>
              <a:t>There are 60 minutes in an hour.</a:t>
            </a:r>
          </a:p>
          <a:p>
            <a:r>
              <a:rPr lang="en-US" dirty="0" smtClean="0"/>
              <a:t>There are 24 hours in a day.</a:t>
            </a:r>
          </a:p>
          <a:p>
            <a:endParaRPr lang="en-US" dirty="0"/>
          </a:p>
          <a:p>
            <a:pPr marL="0" indent="0">
              <a:buNone/>
            </a:pPr>
            <a:r>
              <a:rPr lang="en-US" dirty="0" smtClean="0"/>
              <a:t>What is the total number of minutes in 1 day? Enter your answer in the first response box.</a:t>
            </a:r>
          </a:p>
          <a:p>
            <a:endParaRPr lang="en-US" dirty="0"/>
          </a:p>
          <a:p>
            <a:pPr marL="0" indent="0">
              <a:buNone/>
            </a:pPr>
            <a:r>
              <a:rPr lang="en-US" dirty="0" smtClean="0"/>
              <a:t>Write an expression that shows how you found your answer. Enter your expression in the second response box. </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#9</a:t>
            </a:r>
            <a:endParaRPr lang="en-US" sz="4000" b="1" dirty="0"/>
          </a:p>
        </p:txBody>
      </p:sp>
    </p:spTree>
    <p:extLst>
      <p:ext uri="{BB962C8B-B14F-4D97-AF65-F5344CB8AC3E}">
        <p14:creationId xmlns:p14="http://schemas.microsoft.com/office/powerpoint/2010/main" val="20924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800" b="1" dirty="0" smtClean="0"/>
              <a:t>Rubric: </a:t>
            </a:r>
          </a:p>
          <a:p>
            <a:pPr marL="0" indent="0">
              <a:buNone/>
            </a:pPr>
            <a:r>
              <a:rPr lang="en-US" sz="2800" dirty="0" smtClean="0"/>
              <a:t>(2 points) The student enters the correct number of minutes in a day in the first response box and a correct expression in the second response box. </a:t>
            </a:r>
          </a:p>
          <a:p>
            <a:pPr marL="0" indent="0">
              <a:buNone/>
            </a:pPr>
            <a:r>
              <a:rPr lang="en-US" sz="2800" dirty="0" smtClean="0"/>
              <a:t>(1 point) The student enters the correct number of minutes in a day in the first response box or a correct expression in the second response box.</a:t>
            </a:r>
          </a:p>
          <a:p>
            <a:pPr marL="0" indent="0">
              <a:buNone/>
            </a:pPr>
            <a:endParaRPr lang="en-US" sz="2800" dirty="0"/>
          </a:p>
          <a:p>
            <a:pPr marL="0" indent="0">
              <a:buNone/>
            </a:pPr>
            <a:r>
              <a:rPr lang="en-US" sz="2800" b="1" dirty="0" smtClean="0"/>
              <a:t>Answer: </a:t>
            </a:r>
            <a:r>
              <a:rPr lang="en-US" sz="2800" dirty="0" smtClean="0"/>
              <a:t>1440; 60 x 24 or 144 x 10 or equivalent expressions.</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#9 Answer</a:t>
            </a:r>
            <a:endParaRPr lang="en-US" sz="3600" b="1" dirty="0"/>
          </a:p>
        </p:txBody>
      </p:sp>
    </p:spTree>
    <p:extLst>
      <p:ext uri="{BB962C8B-B14F-4D97-AF65-F5344CB8AC3E}">
        <p14:creationId xmlns:p14="http://schemas.microsoft.com/office/powerpoint/2010/main" val="30291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9771"/>
            <a:ext cx="7162800" cy="979400"/>
          </a:xfrm>
        </p:spPr>
        <p:txBody>
          <a:bodyPr>
            <a:noAutofit/>
          </a:bodyPr>
          <a:lstStyle/>
          <a:p>
            <a:pPr marL="0" indent="0">
              <a:buNone/>
            </a:pPr>
            <a:r>
              <a:rPr lang="en-US" sz="2800" dirty="0"/>
              <a:t>Drag one fraction to each box to create two true comparisons. 	</a:t>
            </a:r>
          </a:p>
        </p:txBody>
      </p:sp>
      <p:pic>
        <p:nvPicPr>
          <p:cNvPr id="2" name="Picture 1"/>
          <p:cNvPicPr>
            <a:picLocks noChangeAspect="1"/>
          </p:cNvPicPr>
          <p:nvPr/>
        </p:nvPicPr>
        <p:blipFill>
          <a:blip r:embed="rId3" cstate="print"/>
          <a:stretch>
            <a:fillRect/>
          </a:stretch>
        </p:blipFill>
        <p:spPr>
          <a:xfrm>
            <a:off x="1813560" y="2086706"/>
            <a:ext cx="5212080" cy="4466494"/>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spTree>
    <p:extLst>
      <p:ext uri="{BB962C8B-B14F-4D97-AF65-F5344CB8AC3E}">
        <p14:creationId xmlns:p14="http://schemas.microsoft.com/office/powerpoint/2010/main" val="451961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When you cut an obtuse angle into two smaller angles, what can be true? (Select </a:t>
            </a:r>
            <a:r>
              <a:rPr lang="en-US" b="1" dirty="0" smtClean="0"/>
              <a:t>all</a:t>
            </a:r>
            <a:r>
              <a:rPr lang="en-US" dirty="0" smtClean="0"/>
              <a:t> that apply.)</a:t>
            </a:r>
          </a:p>
          <a:p>
            <a:pPr marL="0" indent="0">
              <a:buNone/>
            </a:pPr>
            <a:endParaRPr lang="en-US" dirty="0"/>
          </a:p>
          <a:p>
            <a:pPr marL="514350" indent="-514350">
              <a:buAutoNum type="alphaUcPeriod"/>
            </a:pPr>
            <a:r>
              <a:rPr lang="en-US" dirty="0" smtClean="0"/>
              <a:t>The two smaller angles can be less than 90 degrees.</a:t>
            </a:r>
          </a:p>
          <a:p>
            <a:pPr marL="514350" indent="-514350">
              <a:buAutoNum type="alphaUcPeriod"/>
            </a:pPr>
            <a:r>
              <a:rPr lang="en-US" dirty="0" smtClean="0"/>
              <a:t>At least one of the two smaller angles can be greater than 90 degrees.</a:t>
            </a:r>
          </a:p>
          <a:p>
            <a:pPr marL="514350" indent="-514350">
              <a:buAutoNum type="alphaUcPeriod"/>
            </a:pPr>
            <a:r>
              <a:rPr lang="en-US" dirty="0" smtClean="0"/>
              <a:t>Both of the two smaller angles can be greater than 90 degrees. </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#10</a:t>
            </a:r>
            <a:endParaRPr lang="en-US" sz="4000" b="1" dirty="0"/>
          </a:p>
        </p:txBody>
      </p:sp>
    </p:spTree>
    <p:extLst>
      <p:ext uri="{BB962C8B-B14F-4D97-AF65-F5344CB8AC3E}">
        <p14:creationId xmlns:p14="http://schemas.microsoft.com/office/powerpoint/2010/main" val="313114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possible cases.</a:t>
            </a:r>
          </a:p>
          <a:p>
            <a:pPr marL="0" indent="0">
              <a:buNone/>
            </a:pPr>
            <a:endParaRPr lang="en-US" sz="2800" b="1" dirty="0"/>
          </a:p>
          <a:p>
            <a:pPr marL="0" indent="0">
              <a:buNone/>
            </a:pPr>
            <a:r>
              <a:rPr lang="en-US" sz="2800" b="1" dirty="0" smtClean="0"/>
              <a:t>Answer: </a:t>
            </a:r>
            <a:r>
              <a:rPr lang="en-US" sz="2800" dirty="0" smtClean="0"/>
              <a:t>A and B</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500" b="1" dirty="0" smtClean="0"/>
              <a:t> #10 Answer</a:t>
            </a:r>
            <a:endParaRPr lang="en-US" sz="3500" b="1" dirty="0"/>
          </a:p>
        </p:txBody>
      </p:sp>
    </p:spTree>
    <p:extLst>
      <p:ext uri="{BB962C8B-B14F-4D97-AF65-F5344CB8AC3E}">
        <p14:creationId xmlns:p14="http://schemas.microsoft.com/office/powerpoint/2010/main" val="2447482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219200"/>
                <a:ext cx="8229600" cy="3505200"/>
              </a:xfrm>
            </p:spPr>
            <p:txBody>
              <a:bodyPr>
                <a:normAutofit lnSpcReduction="10000"/>
              </a:bodyPr>
              <a:lstStyle/>
              <a:p>
                <a:pPr marL="0" indent="0">
                  <a:buNone/>
                </a:pPr>
                <a:r>
                  <a:rPr lang="en-US" dirty="0" smtClean="0"/>
                  <a:t>What must be true about </a:t>
                </a:r>
                <a:r>
                  <a:rPr lang="en-US" i="1" dirty="0" smtClean="0"/>
                  <a:t>d</a:t>
                </a:r>
                <a:r>
                  <a:rPr lang="en-US" dirty="0" smtClean="0"/>
                  <a:t> to make this inequality true?</a:t>
                </a:r>
              </a:p>
              <a:p>
                <a:pPr marL="0" indent="0">
                  <a:buNone/>
                </a:pPr>
                <a:endParaRPr lang="en-US" sz="2200" dirty="0"/>
              </a:p>
              <a:p>
                <a:pPr marL="0" indent="0">
                  <a:buNone/>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𝑑</m:t>
                        </m:r>
                      </m:den>
                    </m:f>
                    <m:r>
                      <a:rPr lang="en-US" i="1" smtClean="0">
                        <a:latin typeface="Cambria Math"/>
                        <a:ea typeface="Cambria Math"/>
                      </a:rPr>
                      <m:t>≥</m:t>
                    </m:r>
                    <m:f>
                      <m:fPr>
                        <m:ctrlPr>
                          <a:rPr lang="en-US" i="1" smtClean="0">
                            <a:latin typeface="Cambria Math"/>
                            <a:ea typeface="Cambria Math"/>
                          </a:rPr>
                        </m:ctrlPr>
                      </m:fPr>
                      <m:num>
                        <m:r>
                          <a:rPr lang="en-US" b="0" i="1" smtClean="0">
                            <a:latin typeface="Cambria Math"/>
                            <a:ea typeface="Cambria Math"/>
                          </a:rPr>
                          <m:t>3</m:t>
                        </m:r>
                      </m:num>
                      <m:den>
                        <m:r>
                          <a:rPr lang="en-US" b="0" i="1" smtClean="0">
                            <a:latin typeface="Cambria Math"/>
                            <a:ea typeface="Cambria Math"/>
                          </a:rPr>
                          <m:t>10</m:t>
                        </m:r>
                      </m:den>
                    </m:f>
                  </m:oMath>
                </a14:m>
                <a:endParaRPr lang="en-US" dirty="0" smtClean="0"/>
              </a:p>
              <a:p>
                <a:pPr marL="0" indent="0">
                  <a:buNone/>
                </a:pPr>
                <a:endParaRPr lang="en-US" sz="2200" dirty="0"/>
              </a:p>
              <a:p>
                <a:pPr marL="0" indent="0">
                  <a:buNone/>
                </a:pPr>
                <a:r>
                  <a:rPr lang="en-US" dirty="0" smtClean="0"/>
                  <a:t>Identify which values of </a:t>
                </a:r>
                <a:r>
                  <a:rPr lang="en-US" i="1" dirty="0" smtClean="0"/>
                  <a:t>d</a:t>
                </a:r>
                <a:r>
                  <a:rPr lang="en-US" dirty="0" smtClean="0"/>
                  <a:t> make this equation true.</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3505200"/>
              </a:xfrm>
              <a:blipFill rotWithShape="1">
                <a:blip r:embed="rId3"/>
                <a:stretch>
                  <a:fillRect l="-1852" t="-3652" b="-4000"/>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#11</a:t>
            </a:r>
            <a:endParaRPr lang="en-US" sz="4000" b="1"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419600"/>
            <a:ext cx="4610199" cy="167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5699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identifies the correct values of </a:t>
            </a:r>
            <a:r>
              <a:rPr lang="en-US" sz="2800" i="1" dirty="0" smtClean="0"/>
              <a:t>d</a:t>
            </a:r>
            <a:r>
              <a:rPr lang="en-US" sz="2800" dirty="0" smtClean="0"/>
              <a:t> </a:t>
            </a:r>
          </a:p>
          <a:p>
            <a:pPr marL="0" indent="0">
              <a:buNone/>
            </a:pPr>
            <a:endParaRPr lang="en-US" sz="2800" b="1" dirty="0"/>
          </a:p>
          <a:p>
            <a:pPr marL="0" indent="0">
              <a:buNone/>
            </a:pPr>
            <a:r>
              <a:rPr lang="en-US" sz="2800" b="1" dirty="0" smtClean="0"/>
              <a:t>Answer: </a:t>
            </a:r>
            <a:r>
              <a:rPr lang="en-US" sz="2800" dirty="0" smtClean="0"/>
              <a:t>T, T, F</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500" b="1" dirty="0" smtClean="0"/>
              <a:t> #11 Answer</a:t>
            </a:r>
            <a:endParaRPr lang="en-US" sz="3500" b="1" dirty="0"/>
          </a:p>
        </p:txBody>
      </p:sp>
    </p:spTree>
    <p:extLst>
      <p:ext uri="{BB962C8B-B14F-4D97-AF65-F5344CB8AC3E}">
        <p14:creationId xmlns:p14="http://schemas.microsoft.com/office/powerpoint/2010/main" val="4130804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066800"/>
            <a:ext cx="4267200" cy="5059363"/>
          </a:xfrm>
        </p:spPr>
        <p:txBody>
          <a:bodyPr>
            <a:noAutofit/>
          </a:bodyPr>
          <a:lstStyle/>
          <a:p>
            <a:pPr marL="0" indent="0">
              <a:buNone/>
            </a:pPr>
            <a:r>
              <a:rPr lang="en-US" sz="2100" dirty="0" smtClean="0"/>
              <a:t>Harvey was solving this problem: There are 12 packets of gum each with a mass of 65 grams. What is the mass of all of the packets combined?</a:t>
            </a:r>
          </a:p>
          <a:p>
            <a:pPr marL="0" indent="0">
              <a:buNone/>
            </a:pPr>
            <a:endParaRPr lang="en-US" sz="2100" dirty="0"/>
          </a:p>
          <a:p>
            <a:pPr marL="0" indent="0">
              <a:buNone/>
            </a:pPr>
            <a:r>
              <a:rPr lang="en-US" sz="2100" dirty="0" smtClean="0"/>
              <a:t>Harvey said, “I can multiply the tens places and the ones places and add them.”</a:t>
            </a:r>
          </a:p>
          <a:p>
            <a:pPr marL="0" indent="0">
              <a:buNone/>
            </a:pPr>
            <a:endParaRPr lang="en-US" sz="2100" dirty="0"/>
          </a:p>
          <a:p>
            <a:pPr marL="0" indent="0">
              <a:buNone/>
            </a:pPr>
            <a:r>
              <a:rPr lang="en-US" sz="2100" dirty="0" smtClean="0"/>
              <a:t>Then he wrote:</a:t>
            </a:r>
          </a:p>
          <a:p>
            <a:pPr marL="0" indent="0">
              <a:buNone/>
            </a:pPr>
            <a:r>
              <a:rPr lang="en-US" sz="2100" dirty="0"/>
              <a:t>	</a:t>
            </a:r>
            <a:r>
              <a:rPr lang="en-US" sz="2100" dirty="0" smtClean="0"/>
              <a:t>12 = 10 + 2</a:t>
            </a:r>
          </a:p>
          <a:p>
            <a:pPr marL="0" indent="0">
              <a:buNone/>
            </a:pPr>
            <a:r>
              <a:rPr lang="en-US" sz="2100" dirty="0"/>
              <a:t>	</a:t>
            </a:r>
            <a:r>
              <a:rPr lang="en-US" sz="2100" dirty="0" smtClean="0"/>
              <a:t>65 = 60 + 5</a:t>
            </a:r>
          </a:p>
          <a:p>
            <a:pPr marL="0" indent="0">
              <a:buNone/>
            </a:pPr>
            <a:r>
              <a:rPr lang="en-US" sz="2100" dirty="0"/>
              <a:t>	</a:t>
            </a:r>
            <a:r>
              <a:rPr lang="en-US" sz="2100" dirty="0" smtClean="0"/>
              <a:t>600 + 10 = 610</a:t>
            </a:r>
          </a:p>
          <a:p>
            <a:pPr marL="0" indent="0">
              <a:buNone/>
            </a:pPr>
            <a:r>
              <a:rPr lang="en-US" sz="2100" dirty="0"/>
              <a:t>	</a:t>
            </a:r>
            <a:r>
              <a:rPr lang="en-US" sz="2100" dirty="0" smtClean="0"/>
              <a:t>The total mass is 610 grams. </a:t>
            </a:r>
          </a:p>
          <a:p>
            <a:pPr marL="0" indent="0">
              <a:buNone/>
            </a:pPr>
            <a:endParaRPr lang="en-US" sz="2100" dirty="0"/>
          </a:p>
        </p:txBody>
      </p:sp>
      <p:sp>
        <p:nvSpPr>
          <p:cNvPr id="6" name="Content Placeholder 5"/>
          <p:cNvSpPr>
            <a:spLocks noGrp="1"/>
          </p:cNvSpPr>
          <p:nvPr>
            <p:ph sz="half" idx="2"/>
          </p:nvPr>
        </p:nvSpPr>
        <p:spPr>
          <a:xfrm>
            <a:off x="4648200" y="990600"/>
            <a:ext cx="4038600" cy="5135563"/>
          </a:xfrm>
        </p:spPr>
        <p:txBody>
          <a:bodyPr>
            <a:noAutofit/>
          </a:bodyPr>
          <a:lstStyle/>
          <a:p>
            <a:pPr marL="0" indent="0">
              <a:buNone/>
            </a:pPr>
            <a:r>
              <a:rPr lang="en-US" sz="2100" dirty="0"/>
              <a:t>Which statement best describes Harvey’s claim?</a:t>
            </a:r>
          </a:p>
          <a:p>
            <a:pPr marL="514350" indent="-514350">
              <a:buAutoNum type="alphaUcPeriod"/>
            </a:pPr>
            <a:r>
              <a:rPr lang="en-US" sz="2100" dirty="0"/>
              <a:t>Harvey solved the problem correctly and got the right answer.</a:t>
            </a:r>
          </a:p>
          <a:p>
            <a:pPr marL="514350" indent="-514350">
              <a:buAutoNum type="alphaUcPeriod"/>
            </a:pPr>
            <a:r>
              <a:rPr lang="en-US" sz="2100" dirty="0"/>
              <a:t>Harvey made a mistake in solving the problem but got the right answer anyway.</a:t>
            </a:r>
          </a:p>
          <a:p>
            <a:pPr marL="514350" indent="-514350">
              <a:buAutoNum type="alphaUcPeriod"/>
            </a:pPr>
            <a:r>
              <a:rPr lang="en-US" sz="2100" dirty="0"/>
              <a:t>Harvey had a correct way of solving the problem but got the wrong answer.</a:t>
            </a:r>
          </a:p>
          <a:p>
            <a:pPr marL="514350" indent="-514350">
              <a:buAutoNum type="alphaUcPeriod"/>
            </a:pPr>
            <a:r>
              <a:rPr lang="en-US" sz="2100" dirty="0"/>
              <a:t>Harvey’s solution is not correct because he did not multiply the tens with the ones. </a:t>
            </a:r>
          </a:p>
          <a:p>
            <a:pPr marL="0" indent="0">
              <a:buNone/>
            </a:pPr>
            <a:endParaRPr lang="en-US" sz="21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#12</a:t>
            </a:r>
            <a:endParaRPr lang="en-US" sz="4000" b="1" dirty="0"/>
          </a:p>
        </p:txBody>
      </p:sp>
    </p:spTree>
    <p:extLst>
      <p:ext uri="{BB962C8B-B14F-4D97-AF65-F5344CB8AC3E}">
        <p14:creationId xmlns:p14="http://schemas.microsoft.com/office/powerpoint/2010/main" val="45748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statement.</a:t>
            </a:r>
          </a:p>
          <a:p>
            <a:pPr marL="0" indent="0">
              <a:buNone/>
            </a:pPr>
            <a:endParaRPr lang="en-US" sz="2800" b="1" dirty="0"/>
          </a:p>
          <a:p>
            <a:pPr marL="0" indent="0">
              <a:buNone/>
            </a:pPr>
            <a:r>
              <a:rPr lang="en-US" sz="2800" b="1" dirty="0" smtClean="0"/>
              <a:t>Answer: </a:t>
            </a:r>
            <a:r>
              <a:rPr lang="en-US" sz="2800" dirty="0" smtClean="0"/>
              <a:t>D</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500" b="1" dirty="0" smtClean="0"/>
              <a:t> #12 Answer</a:t>
            </a:r>
            <a:endParaRPr lang="en-US" sz="3500" b="1" dirty="0"/>
          </a:p>
        </p:txBody>
      </p:sp>
    </p:spTree>
    <p:extLst>
      <p:ext uri="{BB962C8B-B14F-4D97-AF65-F5344CB8AC3E}">
        <p14:creationId xmlns:p14="http://schemas.microsoft.com/office/powerpoint/2010/main" val="3664307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135563"/>
          </a:xfrm>
        </p:spPr>
        <p:txBody>
          <a:bodyPr>
            <a:noAutofit/>
          </a:bodyPr>
          <a:lstStyle/>
          <a:p>
            <a:pPr marL="0" indent="0">
              <a:buNone/>
            </a:pPr>
            <a:r>
              <a:rPr lang="en-US" sz="2200" dirty="0" smtClean="0"/>
              <a:t>Zach and Nate both rounded 6481, but used different methods. </a:t>
            </a:r>
          </a:p>
          <a:p>
            <a:pPr marL="0" indent="0">
              <a:buNone/>
            </a:pPr>
            <a:endParaRPr lang="en-US" sz="2200" dirty="0" smtClean="0"/>
          </a:p>
          <a:p>
            <a:pPr marL="0" indent="0">
              <a:buNone/>
            </a:pPr>
            <a:r>
              <a:rPr lang="en-US" sz="2200" dirty="0" smtClean="0"/>
              <a:t>Zach thought about it this way:		Nate thought about it this way:</a:t>
            </a:r>
          </a:p>
          <a:p>
            <a:pPr marL="0" indent="0">
              <a:buNone/>
            </a:pPr>
            <a:r>
              <a:rPr lang="en-US" sz="2200" dirty="0" smtClean="0"/>
              <a:t>			        </a:t>
            </a:r>
          </a:p>
          <a:p>
            <a:pPr marL="0" indent="0">
              <a:buNone/>
            </a:pPr>
            <a:r>
              <a:rPr lang="en-US" sz="2200" dirty="0" smtClean="0"/>
              <a:t>6481 rounds to 6480	   	                 6481 is closer to 6000</a:t>
            </a:r>
          </a:p>
          <a:p>
            <a:pPr marL="0" indent="0">
              <a:buNone/>
            </a:pPr>
            <a:r>
              <a:rPr lang="en-US" sz="2200" dirty="0" smtClean="0"/>
              <a:t>6480 rounds to 6500	        		   so it rounds to 6000.</a:t>
            </a:r>
          </a:p>
          <a:p>
            <a:pPr marL="0" indent="0">
              <a:buNone/>
            </a:pPr>
            <a:r>
              <a:rPr lang="en-US" sz="2200" dirty="0" smtClean="0"/>
              <a:t>6500 rounds to 7000</a:t>
            </a:r>
          </a:p>
          <a:p>
            <a:pPr marL="0" indent="0">
              <a:buNone/>
            </a:pPr>
            <a:r>
              <a:rPr lang="en-US" sz="2200" dirty="0" smtClean="0"/>
              <a:t>So 6481 rounds to 7000.</a:t>
            </a:r>
          </a:p>
          <a:p>
            <a:pPr marL="0" indent="0">
              <a:buNone/>
            </a:pPr>
            <a:endParaRPr lang="en-US" sz="2200" dirty="0"/>
          </a:p>
          <a:p>
            <a:pPr marL="0" indent="0">
              <a:buNone/>
            </a:pPr>
            <a:r>
              <a:rPr lang="en-US" sz="2200" dirty="0" smtClean="0"/>
              <a:t>Which statement best describes these methods?</a:t>
            </a:r>
          </a:p>
          <a:p>
            <a:pPr marL="514350" indent="-514350">
              <a:buAutoNum type="alphaUcPeriod"/>
            </a:pPr>
            <a:r>
              <a:rPr lang="en-US" sz="2200" dirty="0" smtClean="0"/>
              <a:t>Zach’s method is correct.</a:t>
            </a:r>
          </a:p>
          <a:p>
            <a:pPr marL="514350" indent="-514350">
              <a:buAutoNum type="alphaUcPeriod"/>
            </a:pPr>
            <a:r>
              <a:rPr lang="en-US" sz="2200" dirty="0" smtClean="0"/>
              <a:t>Nate’s method is correct.</a:t>
            </a:r>
          </a:p>
          <a:p>
            <a:pPr marL="514350" indent="-514350">
              <a:buAutoNum type="alphaUcPeriod"/>
            </a:pPr>
            <a:r>
              <a:rPr lang="en-US" sz="2200" dirty="0" smtClean="0"/>
              <a:t>Both methods are correct.</a:t>
            </a:r>
          </a:p>
          <a:p>
            <a:pPr marL="514350" indent="-514350">
              <a:buAutoNum type="alphaUcPeriod"/>
            </a:pPr>
            <a:r>
              <a:rPr lang="en-US" sz="2200" dirty="0" smtClean="0"/>
              <a:t>Neither method is correct. </a:t>
            </a:r>
          </a:p>
          <a:p>
            <a:pPr marL="0" indent="0">
              <a:buNone/>
            </a:pPr>
            <a:endParaRPr lang="en-US" sz="22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#13</a:t>
            </a:r>
            <a:endParaRPr lang="en-US" sz="4000" b="1" dirty="0"/>
          </a:p>
        </p:txBody>
      </p:sp>
    </p:spTree>
    <p:extLst>
      <p:ext uri="{BB962C8B-B14F-4D97-AF65-F5344CB8AC3E}">
        <p14:creationId xmlns:p14="http://schemas.microsoft.com/office/powerpoint/2010/main" val="1280735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method.</a:t>
            </a:r>
          </a:p>
          <a:p>
            <a:pPr marL="0" indent="0">
              <a:buNone/>
            </a:pPr>
            <a:endParaRPr lang="en-US" sz="2800" b="1" dirty="0"/>
          </a:p>
          <a:p>
            <a:pPr marL="0" indent="0">
              <a:buNone/>
            </a:pPr>
            <a:r>
              <a:rPr lang="en-US" sz="2800" b="1" dirty="0" smtClean="0"/>
              <a:t>Answer: </a:t>
            </a:r>
            <a:r>
              <a:rPr lang="en-US" sz="2800" dirty="0" smtClean="0"/>
              <a:t>B</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500" b="1" dirty="0" smtClean="0"/>
              <a:t> #13 Answer</a:t>
            </a:r>
            <a:endParaRPr lang="en-US" sz="3500" b="1" dirty="0"/>
          </a:p>
        </p:txBody>
      </p:sp>
    </p:spTree>
    <p:extLst>
      <p:ext uri="{BB962C8B-B14F-4D97-AF65-F5344CB8AC3E}">
        <p14:creationId xmlns:p14="http://schemas.microsoft.com/office/powerpoint/2010/main" val="984179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Which number line shows that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4</m:t>
                        </m:r>
                      </m:den>
                    </m:f>
                    <m:r>
                      <a:rPr lang="en-US" b="0" i="1" smtClean="0">
                        <a:latin typeface="Cambria Math"/>
                      </a:rPr>
                      <m:t>=</m:t>
                    </m:r>
                    <m:f>
                      <m:fPr>
                        <m:ctrlPr>
                          <a:rPr lang="en-US" b="0" i="1" smtClean="0">
                            <a:latin typeface="Cambria Math"/>
                          </a:rPr>
                        </m:ctrlPr>
                      </m:fPr>
                      <m:num>
                        <m:r>
                          <a:rPr lang="en-US" b="0" i="1" smtClean="0">
                            <a:latin typeface="Cambria Math"/>
                          </a:rPr>
                          <m:t>6</m:t>
                        </m:r>
                      </m:num>
                      <m:den>
                        <m:r>
                          <a:rPr lang="en-US" b="0" i="1" smtClean="0">
                            <a:latin typeface="Cambria Math"/>
                          </a:rPr>
                          <m:t>8</m:t>
                        </m:r>
                      </m:den>
                    </m:f>
                  </m:oMath>
                </a14:m>
                <a:r>
                  <a:rPr lang="en-US" dirty="0" smtClean="0"/>
                  <a:t>?</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852"/>
                </a:stretch>
              </a:blipFill>
            </p:spPr>
            <p:txBody>
              <a:bodyPr/>
              <a:lstStyle/>
              <a:p>
                <a:r>
                  <a:rPr lang="en-US">
                    <a:noFill/>
                  </a:rPr>
                  <a:t> </a:t>
                </a:r>
              </a:p>
            </p:txBody>
          </p:sp>
        </mc:Fallback>
      </mc:AlternateContent>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#14</a:t>
            </a:r>
            <a:endParaRPr lang="en-US" sz="4000" b="1"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9340"/>
            <a:ext cx="4876800" cy="3794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5327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number line.</a:t>
            </a:r>
          </a:p>
          <a:p>
            <a:pPr marL="0" indent="0">
              <a:buNone/>
            </a:pPr>
            <a:endParaRPr lang="en-US" sz="2800" b="1" dirty="0"/>
          </a:p>
          <a:p>
            <a:pPr marL="0" indent="0">
              <a:buNone/>
            </a:pPr>
            <a:r>
              <a:rPr lang="en-US" sz="2800" b="1" dirty="0" smtClean="0"/>
              <a:t>Answer: </a:t>
            </a:r>
            <a:r>
              <a:rPr lang="en-US" sz="2800" dirty="0" smtClean="0"/>
              <a:t>A</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500" b="1" dirty="0" smtClean="0"/>
              <a:t> #14 Answer</a:t>
            </a:r>
            <a:endParaRPr lang="en-US" sz="3500" b="1" dirty="0"/>
          </a:p>
        </p:txBody>
      </p:sp>
    </p:spTree>
    <p:extLst>
      <p:ext uri="{BB962C8B-B14F-4D97-AF65-F5344CB8AC3E}">
        <p14:creationId xmlns:p14="http://schemas.microsoft.com/office/powerpoint/2010/main" val="2911325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53256" y="1447800"/>
                <a:ext cx="8077200" cy="3306354"/>
              </a:xfrm>
              <a:prstGeom prst="rect">
                <a:avLst/>
              </a:prstGeom>
            </p:spPr>
            <p:txBody>
              <a:bodyPr wrap="square">
                <a:spAutoFit/>
              </a:bodyPr>
              <a:lstStyle/>
              <a:p>
                <a:r>
                  <a:rPr lang="en-US" sz="2800" b="1" dirty="0" smtClean="0"/>
                  <a:t>Rubric:</a:t>
                </a:r>
              </a:p>
              <a:p>
                <a:r>
                  <a:rPr lang="en-US" sz="2800" dirty="0"/>
                  <a:t>(2 points) The student creates two true </a:t>
                </a:r>
                <a:r>
                  <a:rPr lang="en-US" sz="2800" dirty="0" smtClean="0"/>
                  <a:t>comparisons. </a:t>
                </a:r>
              </a:p>
              <a:p>
                <a:r>
                  <a:rPr lang="en-US" sz="2800" dirty="0"/>
                  <a:t>(1 point) Partial credit is possible for creating one true comparison.</a:t>
                </a:r>
              </a:p>
              <a:p>
                <a:endParaRPr lang="en-US" sz="2800" dirty="0"/>
              </a:p>
              <a:p>
                <a:r>
                  <a:rPr lang="en-US" sz="2800" b="1" dirty="0" smtClean="0"/>
                  <a:t>Possible A</a:t>
                </a:r>
                <a14:m>
                  <m:oMath xmlns:m="http://schemas.openxmlformats.org/officeDocument/2006/math">
                    <m:r>
                      <a:rPr lang="en-US" sz="2800" b="1" i="0" smtClean="0">
                        <a:latin typeface="Cambria Math"/>
                      </a:rPr>
                      <m:t>𝐧𝐬𝐰𝐞𝐫</m:t>
                    </m:r>
                    <m:r>
                      <a:rPr lang="en-US" sz="2800" b="1" i="0" smtClean="0">
                        <a:latin typeface="Cambria Math"/>
                      </a:rPr>
                      <m:t>: </m:t>
                    </m:r>
                    <m:f>
                      <m:fPr>
                        <m:ctrlPr>
                          <a:rPr lang="en-US" sz="2800" i="1" smtClean="0">
                            <a:latin typeface="Cambria Math"/>
                          </a:rPr>
                        </m:ctrlPr>
                      </m:fPr>
                      <m:num>
                        <m:r>
                          <a:rPr lang="en-US" sz="2800" b="0" i="1" smtClean="0">
                            <a:latin typeface="Cambria Math"/>
                          </a:rPr>
                          <m:t>2</m:t>
                        </m:r>
                      </m:num>
                      <m:den>
                        <m:r>
                          <a:rPr lang="en-US" sz="2800" b="0" i="1" smtClean="0">
                            <a:latin typeface="Cambria Math"/>
                          </a:rPr>
                          <m:t>3</m:t>
                        </m:r>
                      </m:den>
                    </m:f>
                    <m:r>
                      <a:rPr lang="en-US" sz="2800" i="1" smtClean="0">
                        <a:latin typeface="Cambria Math"/>
                        <a:ea typeface="Cambria Math" panose="02040503050406030204" pitchFamily="18" charset="0"/>
                      </a:rPr>
                      <m:t>&gt;</m:t>
                    </m:r>
                    <m:f>
                      <m:fPr>
                        <m:ctrlPr>
                          <a:rPr lang="en-US" sz="2800" i="1" smtClean="0">
                            <a:latin typeface="Cambria Math"/>
                            <a:ea typeface="Cambria Math" panose="02040503050406030204" pitchFamily="18" charset="0"/>
                          </a:rPr>
                        </m:ctrlPr>
                      </m:fPr>
                      <m:num>
                        <m:r>
                          <a:rPr lang="en-US" sz="2800" b="0" i="1" smtClean="0">
                            <a:latin typeface="Cambria Math"/>
                            <a:ea typeface="Cambria Math" panose="02040503050406030204" pitchFamily="18" charset="0"/>
                          </a:rPr>
                          <m:t>1</m:t>
                        </m:r>
                      </m:num>
                      <m:den>
                        <m:r>
                          <a:rPr lang="en-US" sz="2800" b="0" i="1" smtClean="0">
                            <a:latin typeface="Cambria Math"/>
                            <a:ea typeface="Cambria Math" panose="02040503050406030204" pitchFamily="18" charset="0"/>
                          </a:rPr>
                          <m:t>2</m:t>
                        </m:r>
                      </m:den>
                    </m:f>
                  </m:oMath>
                </a14:m>
                <a:r>
                  <a:rPr lang="en-US" sz="2800" dirty="0" smtClean="0"/>
                  <a:t>, </a:t>
                </a:r>
                <a14:m>
                  <m:oMath xmlns:m="http://schemas.openxmlformats.org/officeDocument/2006/math">
                    <m:f>
                      <m:fPr>
                        <m:ctrlPr>
                          <a:rPr lang="en-US" sz="2800" i="1" dirty="0" smtClean="0">
                            <a:latin typeface="Cambria Math"/>
                          </a:rPr>
                        </m:ctrlPr>
                      </m:fPr>
                      <m:num>
                        <m:r>
                          <a:rPr lang="en-US" sz="2800" b="0" i="1" dirty="0" smtClean="0">
                            <a:latin typeface="Cambria Math"/>
                          </a:rPr>
                          <m:t>6</m:t>
                        </m:r>
                      </m:num>
                      <m:den>
                        <m:r>
                          <a:rPr lang="en-US" sz="2800" b="0" i="1" dirty="0" smtClean="0">
                            <a:latin typeface="Cambria Math"/>
                          </a:rPr>
                          <m:t>10</m:t>
                        </m:r>
                      </m:den>
                    </m:f>
                    <m:r>
                      <a:rPr lang="en-US" sz="2800" i="1" dirty="0" smtClean="0">
                        <a:latin typeface="Cambria Math"/>
                        <a:ea typeface="Cambria Math" panose="02040503050406030204" pitchFamily="18" charset="0"/>
                      </a:rPr>
                      <m:t>&lt;</m:t>
                    </m:r>
                    <m:f>
                      <m:fPr>
                        <m:ctrlPr>
                          <a:rPr lang="en-US" sz="2800" i="1" dirty="0" smtClean="0">
                            <a:latin typeface="Cambria Math"/>
                            <a:ea typeface="Cambria Math" panose="02040503050406030204" pitchFamily="18" charset="0"/>
                          </a:rPr>
                        </m:ctrlPr>
                      </m:fPr>
                      <m:num>
                        <m:r>
                          <a:rPr lang="en-US" sz="2800" b="0" i="1" dirty="0" smtClean="0">
                            <a:latin typeface="Cambria Math"/>
                            <a:ea typeface="Cambria Math" panose="02040503050406030204" pitchFamily="18" charset="0"/>
                          </a:rPr>
                          <m:t>5</m:t>
                        </m:r>
                      </m:num>
                      <m:den>
                        <m:r>
                          <a:rPr lang="en-US" sz="2800" b="0" i="1" dirty="0" smtClean="0">
                            <a:latin typeface="Cambria Math"/>
                            <a:ea typeface="Cambria Math" panose="02040503050406030204" pitchFamily="18" charset="0"/>
                          </a:rPr>
                          <m:t>8</m:t>
                        </m:r>
                      </m:den>
                    </m:f>
                    <m:r>
                      <a:rPr lang="en-US" sz="2800" i="1" dirty="0" smtClean="0">
                        <a:latin typeface="Cambria Math"/>
                      </a:rPr>
                      <m:t> </m:t>
                    </m:r>
                  </m:oMath>
                </a14:m>
                <a:r>
                  <a:rPr lang="en-US" sz="2800" dirty="0" smtClean="0"/>
                  <a:t> </a:t>
                </a:r>
              </a:p>
              <a:p>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653256" y="1447800"/>
                <a:ext cx="8077200" cy="3306354"/>
              </a:xfrm>
              <a:prstGeom prst="rect">
                <a:avLst/>
              </a:prstGeom>
              <a:blipFill rotWithShape="1">
                <a:blip r:embed="rId3"/>
                <a:stretch>
                  <a:fillRect l="-1509" t="-1661" r="-1132"/>
                </a:stretch>
              </a:blipFill>
            </p:spPr>
            <p:txBody>
              <a:bodyPr/>
              <a:lstStyle/>
              <a:p>
                <a:r>
                  <a:rPr lang="en-US">
                    <a:noFill/>
                  </a:rPr>
                  <a:t> </a:t>
                </a:r>
              </a:p>
            </p:txBody>
          </p:sp>
        </mc:Fallback>
      </mc:AlternateContent>
      <p:sp>
        <p:nvSpPr>
          <p:cNvPr id="6" name="Pentagon 5"/>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a:t>#1 Answer</a:t>
            </a:r>
          </a:p>
        </p:txBody>
      </p:sp>
    </p:spTree>
    <p:extLst>
      <p:ext uri="{BB962C8B-B14F-4D97-AF65-F5344CB8AC3E}">
        <p14:creationId xmlns:p14="http://schemas.microsoft.com/office/powerpoint/2010/main" val="203241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305800" cy="5159514"/>
              </a:xfrm>
            </p:spPr>
            <p:txBody>
              <a:bodyPr>
                <a:noAutofit/>
              </a:bodyPr>
              <a:lstStyle/>
              <a:p>
                <a:pPr marL="0" indent="0">
                  <a:buNone/>
                </a:pPr>
                <a:r>
                  <a:rPr lang="en-US" sz="2800" dirty="0" smtClean="0"/>
                  <a:t>Drag numbers into the boxes to make each statement true. You may use numbers more than once.</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5</m:t>
                      </m:r>
                      <m:r>
                        <a:rPr lang="en-US" sz="2400" b="0" i="1" smtClean="0">
                          <a:latin typeface="Cambria Math" panose="02040503050406030204" pitchFamily="18" charset="0"/>
                          <a:ea typeface="Cambria Math" panose="02040503050406030204" pitchFamily="18" charset="0"/>
                        </a:rPr>
                        <m:t>×</m:t>
                      </m:r>
                      <m:f>
                        <m:fPr>
                          <m:ctrlPr>
                            <a:rPr lang="en-US" sz="2400" b="0" i="1" smtClean="0">
                              <a:latin typeface="Cambria Math"/>
                              <a:ea typeface="Cambria Math" panose="02040503050406030204" pitchFamily="18" charset="0"/>
                            </a:rPr>
                          </m:ctrlPr>
                        </m:fPr>
                        <m:num>
                          <m:borderBox>
                            <m:borderBoxPr>
                              <m:ctrlPr>
                                <a:rPr lang="en-US" sz="2400" b="0" i="1" smtClean="0">
                                  <a:latin typeface="Cambria Math"/>
                                  <a:ea typeface="Cambria Math" panose="02040503050406030204" pitchFamily="18" charset="0"/>
                                </a:rPr>
                              </m:ctrlPr>
                            </m:borderBoxPr>
                            <m:e/>
                          </m:borderBox>
                        </m:num>
                        <m:den>
                          <m:borderBox>
                            <m:borderBoxPr>
                              <m:ctrlPr>
                                <a:rPr lang="en-US" sz="2400" b="0" i="1" smtClean="0">
                                  <a:latin typeface="Cambria Math"/>
                                  <a:ea typeface="Cambria Math" panose="02040503050406030204" pitchFamily="18" charset="0"/>
                                </a:rPr>
                              </m:ctrlPr>
                            </m:borderBoxPr>
                            <m:e/>
                          </m:borderBox>
                        </m:den>
                      </m:f>
                      <m:r>
                        <a:rPr lang="en-US" sz="2400" b="0" i="1" smtClean="0">
                          <a:latin typeface="Cambria Math" panose="02040503050406030204" pitchFamily="18" charset="0"/>
                          <a:ea typeface="Cambria Math" panose="02040503050406030204" pitchFamily="18" charset="0"/>
                        </a:rPr>
                        <m:t>&gt;5</m:t>
                      </m:r>
                    </m:oMath>
                  </m:oMathPara>
                </a14:m>
                <a:endParaRPr lang="en-US" sz="2400" dirty="0" smtClean="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5</m:t>
                      </m:r>
                      <m:r>
                        <a:rPr lang="en-US" sz="2400" i="1">
                          <a:latin typeface="Cambria Math" panose="02040503050406030204" pitchFamily="18" charset="0"/>
                          <a:ea typeface="Cambria Math" panose="02040503050406030204" pitchFamily="18" charset="0"/>
                        </a:rPr>
                        <m:t>×</m:t>
                      </m:r>
                      <m:f>
                        <m:fPr>
                          <m:ctrlPr>
                            <a:rPr lang="en-US" sz="2400" i="1">
                              <a:latin typeface="Cambria Math"/>
                              <a:ea typeface="Cambria Math" panose="02040503050406030204" pitchFamily="18" charset="0"/>
                            </a:rPr>
                          </m:ctrlPr>
                        </m:fPr>
                        <m:num>
                          <m:borderBox>
                            <m:borderBoxPr>
                              <m:ctrlPr>
                                <a:rPr lang="en-US" sz="2400" i="1">
                                  <a:latin typeface="Cambria Math"/>
                                  <a:ea typeface="Cambria Math" panose="02040503050406030204" pitchFamily="18" charset="0"/>
                                </a:rPr>
                              </m:ctrlPr>
                            </m:borderBoxPr>
                            <m:e/>
                          </m:borderBox>
                        </m:num>
                        <m:den>
                          <m:borderBox>
                            <m:borderBoxPr>
                              <m:ctrlPr>
                                <a:rPr lang="en-US" sz="2400" i="1">
                                  <a:latin typeface="Cambria Math"/>
                                  <a:ea typeface="Cambria Math" panose="02040503050406030204" pitchFamily="18" charset="0"/>
                                </a:rPr>
                              </m:ctrlPr>
                            </m:borderBoxPr>
                            <m:e/>
                          </m:borderBox>
                        </m:den>
                      </m:f>
                      <m:r>
                        <a:rPr lang="en-US" sz="2400" i="1" smtClean="0">
                          <a:latin typeface="Cambria Math" panose="02040503050406030204" pitchFamily="18" charset="0"/>
                          <a:ea typeface="Cambria Math" panose="02040503050406030204" pitchFamily="18" charset="0"/>
                        </a:rPr>
                        <m:t>&lt;</m:t>
                      </m:r>
                      <m:r>
                        <a:rPr lang="en-US" sz="2400" i="1">
                          <a:latin typeface="Cambria Math" panose="02040503050406030204" pitchFamily="18" charset="0"/>
                          <a:ea typeface="Cambria Math" panose="02040503050406030204" pitchFamily="18" charset="0"/>
                        </a:rPr>
                        <m:t>5</m:t>
                      </m:r>
                    </m:oMath>
                  </m:oMathPara>
                </a14:m>
                <a:endParaRPr lang="en-US" sz="2400" dirty="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5</m:t>
                      </m:r>
                      <m:r>
                        <a:rPr lang="en-US" sz="2400" i="1">
                          <a:latin typeface="Cambria Math" panose="02040503050406030204" pitchFamily="18" charset="0"/>
                          <a:ea typeface="Cambria Math" panose="02040503050406030204" pitchFamily="18" charset="0"/>
                        </a:rPr>
                        <m:t>×</m:t>
                      </m:r>
                      <m:f>
                        <m:fPr>
                          <m:ctrlPr>
                            <a:rPr lang="en-US" sz="2400" i="1">
                              <a:latin typeface="Cambria Math"/>
                              <a:ea typeface="Cambria Math" panose="02040503050406030204" pitchFamily="18" charset="0"/>
                            </a:rPr>
                          </m:ctrlPr>
                        </m:fPr>
                        <m:num>
                          <m:borderBox>
                            <m:borderBoxPr>
                              <m:ctrlPr>
                                <a:rPr lang="en-US" sz="2400" i="1">
                                  <a:latin typeface="Cambria Math"/>
                                  <a:ea typeface="Cambria Math" panose="02040503050406030204" pitchFamily="18" charset="0"/>
                                </a:rPr>
                              </m:ctrlPr>
                            </m:borderBoxPr>
                            <m:e/>
                          </m:borderBox>
                        </m:num>
                        <m:den>
                          <m:borderBox>
                            <m:borderBoxPr>
                              <m:ctrlPr>
                                <a:rPr lang="en-US" sz="2400" i="1">
                                  <a:latin typeface="Cambria Math"/>
                                  <a:ea typeface="Cambria Math" panose="02040503050406030204" pitchFamily="18" charset="0"/>
                                </a:rPr>
                              </m:ctrlPr>
                            </m:borderBoxPr>
                            <m:e/>
                          </m:borderBox>
                        </m:den>
                      </m:f>
                      <m:r>
                        <a:rPr lang="en-US" sz="2400" b="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5</m:t>
                      </m:r>
                    </m:oMath>
                  </m:oMathPara>
                </a14:m>
                <a:endParaRPr lang="en-US" sz="2400" dirty="0"/>
              </a:p>
              <a:p>
                <a:pPr marL="0" indent="0">
                  <a:buNone/>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305800" cy="5159514"/>
              </a:xfrm>
              <a:blipFill rotWithShape="0">
                <a:blip r:embed="rId3" cstate="print"/>
                <a:stretch>
                  <a:fillRect l="-1467" t="-1182"/>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348646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81000" y="990600"/>
                <a:ext cx="8153400" cy="4157548"/>
              </a:xfrm>
              <a:prstGeom prst="rect">
                <a:avLst/>
              </a:prstGeom>
            </p:spPr>
            <p:txBody>
              <a:bodyPr wrap="square">
                <a:spAutoFit/>
              </a:bodyPr>
              <a:lstStyle/>
              <a:p>
                <a:r>
                  <a:rPr lang="en-US" sz="2800" b="1" dirty="0" smtClean="0"/>
                  <a:t>Rubric:</a:t>
                </a:r>
              </a:p>
              <a:p>
                <a:r>
                  <a:rPr lang="en-US" sz="2800" dirty="0"/>
                  <a:t>(2 points) The student is able to complete all three comparisons </a:t>
                </a:r>
                <a:r>
                  <a:rPr lang="en-US" sz="2800" dirty="0" smtClean="0"/>
                  <a:t>correctly. </a:t>
                </a:r>
                <a:endParaRPr lang="en-US" sz="2800" dirty="0"/>
              </a:p>
              <a:p>
                <a:r>
                  <a:rPr lang="en-US" sz="2800" dirty="0"/>
                  <a:t>(1 point) The student is able to complete 2 out of 3 comparisons correctly. </a:t>
                </a:r>
              </a:p>
              <a:p>
                <a:r>
                  <a:rPr lang="en-US" sz="2800" b="1" dirty="0"/>
                  <a:t>Note: </a:t>
                </a:r>
                <a:r>
                  <a:rPr lang="en-US" sz="2800" dirty="0"/>
                  <a:t>Multiple responses are possible and will need to be listed for scoring</a:t>
                </a:r>
                <a:r>
                  <a:rPr lang="en-US" sz="2800" dirty="0" smtClean="0"/>
                  <a:t>.</a:t>
                </a:r>
              </a:p>
              <a:p>
                <a:endParaRPr lang="en-US" sz="2800" dirty="0"/>
              </a:p>
              <a:p>
                <a:r>
                  <a:rPr lang="en-US" sz="2800" b="1" dirty="0" smtClean="0"/>
                  <a:t>Possible Answer</a:t>
                </a:r>
                <a:r>
                  <a:rPr lang="en-US" sz="2800" b="1" dirty="0"/>
                  <a:t>:  </a:t>
                </a:r>
                <a14:m>
                  <m:oMath xmlns:m="http://schemas.openxmlformats.org/officeDocument/2006/math">
                    <m:f>
                      <m:fPr>
                        <m:ctrlPr>
                          <a:rPr lang="en-US" sz="2800" i="1">
                            <a:latin typeface="Cambria Math"/>
                          </a:rPr>
                        </m:ctrlPr>
                      </m:fPr>
                      <m:num>
                        <m:r>
                          <a:rPr lang="en-US" sz="2800" i="1">
                            <a:latin typeface="Cambria Math" panose="02040503050406030204" pitchFamily="18" charset="0"/>
                          </a:rPr>
                          <m:t>6</m:t>
                        </m:r>
                      </m:num>
                      <m:den>
                        <m:r>
                          <a:rPr lang="en-US" sz="2800" i="1">
                            <a:latin typeface="Cambria Math" panose="02040503050406030204" pitchFamily="18" charset="0"/>
                          </a:rPr>
                          <m:t>5</m:t>
                        </m:r>
                      </m:den>
                    </m:f>
                  </m:oMath>
                </a14:m>
                <a:r>
                  <a:rPr lang="en-US" sz="2800" dirty="0"/>
                  <a:t>, </a:t>
                </a:r>
                <a14:m>
                  <m:oMath xmlns:m="http://schemas.openxmlformats.org/officeDocument/2006/math">
                    <m:f>
                      <m:fPr>
                        <m:ctrlPr>
                          <a:rPr lang="en-US" sz="2800" i="1">
                            <a:latin typeface="Cambria Math"/>
                          </a:rPr>
                        </m:ctrlPr>
                      </m:fPr>
                      <m:num>
                        <m:r>
                          <a:rPr lang="en-US" sz="2800" i="1">
                            <a:latin typeface="Cambria Math" panose="02040503050406030204" pitchFamily="18" charset="0"/>
                          </a:rPr>
                          <m:t>4</m:t>
                        </m:r>
                      </m:num>
                      <m:den>
                        <m:r>
                          <a:rPr lang="en-US" sz="2800" i="1">
                            <a:latin typeface="Cambria Math" panose="02040503050406030204" pitchFamily="18" charset="0"/>
                          </a:rPr>
                          <m:t>5</m:t>
                        </m:r>
                      </m:den>
                    </m:f>
                  </m:oMath>
                </a14:m>
                <a:r>
                  <a:rPr lang="en-US" sz="2800" dirty="0"/>
                  <a:t>, </a:t>
                </a:r>
                <a14:m>
                  <m:oMath xmlns:m="http://schemas.openxmlformats.org/officeDocument/2006/math">
                    <m:f>
                      <m:fPr>
                        <m:ctrlPr>
                          <a:rPr lang="en-US" sz="2800" i="1">
                            <a:latin typeface="Cambria Math"/>
                          </a:rPr>
                        </m:ctrlPr>
                      </m:fPr>
                      <m:num>
                        <m:r>
                          <a:rPr lang="en-US" sz="2800" i="1">
                            <a:latin typeface="Cambria Math" panose="02040503050406030204" pitchFamily="18" charset="0"/>
                          </a:rPr>
                          <m:t>5</m:t>
                        </m:r>
                      </m:num>
                      <m:den>
                        <m:r>
                          <a:rPr lang="en-US" sz="2800" i="1">
                            <a:latin typeface="Cambria Math" panose="02040503050406030204" pitchFamily="18" charset="0"/>
                          </a:rPr>
                          <m:t>5</m:t>
                        </m:r>
                      </m:den>
                    </m:f>
                  </m:oMath>
                </a14:m>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381000" y="990600"/>
                <a:ext cx="8153400" cy="4157548"/>
              </a:xfrm>
              <a:prstGeom prst="rect">
                <a:avLst/>
              </a:prstGeom>
              <a:blipFill rotWithShape="1">
                <a:blip r:embed="rId3"/>
                <a:stretch>
                  <a:fillRect l="-1571" t="-1320" r="-1122" b="-1026"/>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324807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26354" t="52083" r="33236" b="20833"/>
          <a:stretch>
            <a:fillRect/>
          </a:stretch>
        </p:blipFill>
        <p:spPr bwMode="auto">
          <a:xfrm>
            <a:off x="228600" y="1600200"/>
            <a:ext cx="8695592" cy="3276600"/>
          </a:xfrm>
          <a:prstGeom prst="rect">
            <a:avLst/>
          </a:prstGeom>
          <a:noFill/>
          <a:ln w="9525">
            <a:noFill/>
            <a:miter lim="800000"/>
            <a:headEnd/>
            <a:tailEnd/>
          </a:ln>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363925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382000" cy="2246769"/>
          </a:xfrm>
          <a:prstGeom prst="rect">
            <a:avLst/>
          </a:prstGeom>
        </p:spPr>
        <p:txBody>
          <a:bodyPr wrap="square">
            <a:spAutoFit/>
          </a:bodyPr>
          <a:lstStyle/>
          <a:p>
            <a:r>
              <a:rPr lang="en-US" sz="2800" b="1" dirty="0" smtClean="0"/>
              <a:t>Rubric:</a:t>
            </a:r>
          </a:p>
          <a:p>
            <a:r>
              <a:rPr lang="en-US" sz="2800" dirty="0"/>
              <a:t>(1 point) The student identifies all the correct conditions that make the argument </a:t>
            </a:r>
            <a:r>
              <a:rPr lang="en-US" sz="2800" dirty="0" smtClean="0"/>
              <a:t>true.</a:t>
            </a:r>
          </a:p>
          <a:p>
            <a:endParaRPr lang="en-US" sz="2800" dirty="0"/>
          </a:p>
          <a:p>
            <a:r>
              <a:rPr lang="en-US" sz="2800" b="1" dirty="0" smtClean="0"/>
              <a:t>Answer: </a:t>
            </a:r>
            <a:r>
              <a:rPr lang="en-US" sz="2800" dirty="0" smtClean="0"/>
              <a:t>C and D</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3094811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1077686"/>
            <a:ext cx="3276600" cy="5551714"/>
          </a:xfrm>
        </p:spPr>
        <p:txBody>
          <a:bodyPr>
            <a:noAutofit/>
          </a:bodyPr>
          <a:lstStyle/>
          <a:p>
            <a:pPr marL="0" indent="0">
              <a:spcBef>
                <a:spcPts val="0"/>
              </a:spcBef>
              <a:buNone/>
            </a:pPr>
            <a:r>
              <a:rPr lang="en-US" sz="2000" dirty="0"/>
              <a:t>Pablo solved a multiplication problem using two different methods. </a:t>
            </a:r>
            <a:r>
              <a:rPr lang="en-US" sz="2000" dirty="0" smtClean="0"/>
              <a:t>He made </a:t>
            </a:r>
            <a:r>
              <a:rPr lang="en-US" sz="2000" dirty="0"/>
              <a:t>a mistake in either Method W or Method Z. </a:t>
            </a:r>
            <a:r>
              <a:rPr lang="en-US" sz="2000" dirty="0" smtClean="0"/>
              <a:t>Which </a:t>
            </a:r>
            <a:r>
              <a:rPr lang="en-US" sz="2000" dirty="0"/>
              <a:t>method was solved incorrectly, and where did the mistake first occur? </a:t>
            </a:r>
            <a:endParaRPr lang="en-US" sz="2000" dirty="0" smtClean="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smtClean="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r>
              <a:rPr lang="en-US" sz="2000" dirty="0"/>
              <a:t>	</a:t>
            </a:r>
          </a:p>
        </p:txBody>
      </p:sp>
      <p:pic>
        <p:nvPicPr>
          <p:cNvPr id="4" name="Picture 3"/>
          <p:cNvPicPr>
            <a:picLocks noChangeAspect="1"/>
          </p:cNvPicPr>
          <p:nvPr/>
        </p:nvPicPr>
        <p:blipFill>
          <a:blip r:embed="rId3" cstate="print"/>
          <a:stretch>
            <a:fillRect/>
          </a:stretch>
        </p:blipFill>
        <p:spPr>
          <a:xfrm>
            <a:off x="3657600" y="1143107"/>
            <a:ext cx="5222349" cy="2609341"/>
          </a:xfrm>
          <a:prstGeom prst="rect">
            <a:avLst/>
          </a:prstGeom>
        </p:spPr>
      </p:pic>
      <p:sp>
        <p:nvSpPr>
          <p:cNvPr id="6" name="Content Placeholder 2"/>
          <p:cNvSpPr txBox="1">
            <a:spLocks/>
          </p:cNvSpPr>
          <p:nvPr/>
        </p:nvSpPr>
        <p:spPr>
          <a:xfrm>
            <a:off x="304800" y="1839686"/>
            <a:ext cx="8382000" cy="55517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0" indent="0">
              <a:spcBef>
                <a:spcPts val="0"/>
              </a:spcBef>
              <a:buFont typeface="Arial" pitchFamily="34" charset="0"/>
              <a:buNone/>
            </a:pPr>
            <a:endParaRPr lang="en-US" sz="2000" dirty="0" smtClean="0"/>
          </a:p>
          <a:p>
            <a:pPr marL="457200" indent="-457200">
              <a:spcBef>
                <a:spcPts val="0"/>
              </a:spcBef>
              <a:buFont typeface="+mj-lt"/>
              <a:buAutoNum type="alphaUcPeriod"/>
            </a:pPr>
            <a:r>
              <a:rPr lang="en-US" sz="2000" dirty="0" smtClean="0"/>
              <a:t>Method Z because 2 hundreds should have been added to the hundreds column </a:t>
            </a:r>
          </a:p>
          <a:p>
            <a:pPr marL="457200" indent="-457200">
              <a:spcBef>
                <a:spcPts val="0"/>
              </a:spcBef>
              <a:buFont typeface="+mj-lt"/>
              <a:buAutoNum type="alphaUcPeriod"/>
            </a:pPr>
            <a:r>
              <a:rPr lang="en-US" sz="2000" dirty="0" smtClean="0"/>
              <a:t>Method Z because only two numbers should be added together, not four numbers </a:t>
            </a:r>
          </a:p>
          <a:p>
            <a:pPr marL="457200" indent="-457200">
              <a:spcBef>
                <a:spcPts val="0"/>
              </a:spcBef>
              <a:buFont typeface="+mj-lt"/>
              <a:buAutoNum type="alphaUcPeriod"/>
            </a:pPr>
            <a:r>
              <a:rPr lang="en-US" sz="2000" dirty="0" smtClean="0"/>
              <a:t>Method W because only 1 ten should have been added to the product of 20 and 9 </a:t>
            </a:r>
          </a:p>
          <a:p>
            <a:pPr marL="457200" indent="-457200">
              <a:spcBef>
                <a:spcPts val="0"/>
              </a:spcBef>
              <a:buFont typeface="+mj-lt"/>
              <a:buAutoNum type="alphaUcPeriod"/>
            </a:pPr>
            <a:r>
              <a:rPr lang="en-US" sz="2000" dirty="0" smtClean="0"/>
              <a:t>Method W because 1 hundred should have been added to the product of 20 and 40 </a:t>
            </a:r>
          </a:p>
          <a:p>
            <a:pPr marL="0" indent="0">
              <a:spcBef>
                <a:spcPts val="0"/>
              </a:spcBef>
              <a:buFont typeface="Arial" pitchFamily="34" charset="0"/>
              <a:buNone/>
            </a:pPr>
            <a:r>
              <a:rPr lang="en-US" sz="2000" dirty="0" smtClean="0"/>
              <a:t>	</a:t>
            </a:r>
            <a:endParaRPr lang="en-US" sz="2000" dirty="0"/>
          </a:p>
        </p:txBody>
      </p:sp>
      <p:sp>
        <p:nvSpPr>
          <p:cNvPr id="7" name="Pentagon 6"/>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2810806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0"/>
            <a:ext cx="7620000" cy="1815882"/>
          </a:xfrm>
          <a:prstGeom prst="rect">
            <a:avLst/>
          </a:prstGeom>
        </p:spPr>
        <p:txBody>
          <a:bodyPr wrap="square">
            <a:spAutoFit/>
          </a:bodyPr>
          <a:lstStyle/>
          <a:p>
            <a:r>
              <a:rPr lang="en-US" sz="2800" b="1" dirty="0" smtClean="0"/>
              <a:t>Rubric:</a:t>
            </a:r>
          </a:p>
          <a:p>
            <a:r>
              <a:rPr lang="en-US" sz="2800" dirty="0" smtClean="0"/>
              <a:t>(1 point) The </a:t>
            </a:r>
            <a:r>
              <a:rPr lang="en-US" sz="2800" dirty="0"/>
              <a:t>student selects the correct </a:t>
            </a:r>
            <a:r>
              <a:rPr lang="en-US" sz="2800" dirty="0" smtClean="0"/>
              <a:t>response.</a:t>
            </a:r>
          </a:p>
          <a:p>
            <a:endParaRPr lang="en-US" sz="2800" dirty="0"/>
          </a:p>
          <a:p>
            <a:r>
              <a:rPr lang="en-US" sz="2800" b="1" dirty="0" smtClean="0"/>
              <a:t>Answer: </a:t>
            </a:r>
            <a:r>
              <a:rPr lang="en-US" sz="2800" dirty="0" smtClean="0"/>
              <a:t>D</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2100744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2919</TotalTime>
  <Words>1397</Words>
  <Application>Microsoft Office PowerPoint</Application>
  <PresentationFormat>On-screen Show (4:3)</PresentationFormat>
  <Paragraphs>270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60</cp:revision>
  <dcterms:created xsi:type="dcterms:W3CDTF">2014-11-05T17:36:58Z</dcterms:created>
  <dcterms:modified xsi:type="dcterms:W3CDTF">2015-11-14T21:32:51Z</dcterms:modified>
</cp:coreProperties>
</file>