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58" r:id="rId4"/>
    <p:sldId id="265" r:id="rId5"/>
    <p:sldId id="266" r:id="rId6"/>
    <p:sldId id="271" r:id="rId7"/>
    <p:sldId id="272" r:id="rId8"/>
    <p:sldId id="293" r:id="rId9"/>
    <p:sldId id="294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5" autoAdjust="0"/>
    <p:restoredTop sz="94660"/>
  </p:normalViewPr>
  <p:slideViewPr>
    <p:cSldViewPr>
      <p:cViewPr>
        <p:scale>
          <a:sx n="76" d="100"/>
          <a:sy n="76" d="100"/>
        </p:scale>
        <p:origin x="-135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5B06D-43CA-46E9-A016-7201919FAA0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C0444-2282-4AB9-8CC8-7511DE92A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8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92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60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74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68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43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64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931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87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7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32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28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561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57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485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005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163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8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13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85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95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74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90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53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5146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Grade 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4 </a:t>
            </a:r>
            <a:r>
              <a:rPr lang="en-US" sz="2400" b="1" dirty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- Claim 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2</a:t>
            </a:r>
            <a:endParaRPr lang="en-US" sz="2400" b="1" dirty="0">
              <a:ln w="11430"/>
              <a:solidFill>
                <a:srgbClr val="FF0000"/>
              </a:solidFill>
              <a:latin typeface="+mj-lt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smathactiviti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9906" y="5959475"/>
            <a:ext cx="8104187" cy="784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Questions courtesy of the Smarter Balanced Assessment Consortium Item Specifications – </a:t>
            </a:r>
            <a:r>
              <a:rPr lang="en-US" sz="1500">
                <a:latin typeface="+mj-lt"/>
                <a:cs typeface="Arial" charset="0"/>
              </a:rPr>
              <a:t>Version </a:t>
            </a:r>
            <a:r>
              <a:rPr lang="en-US" sz="1500" smtClean="0">
                <a:latin typeface="+mj-lt"/>
                <a:cs typeface="Arial" charset="0"/>
              </a:rPr>
              <a:t>3.0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Slideshow organized by </a:t>
            </a:r>
            <a:r>
              <a:rPr lang="en-US" sz="1500" dirty="0" err="1">
                <a:latin typeface="+mj-lt"/>
                <a:cs typeface="Arial" charset="0"/>
              </a:rPr>
              <a:t>SMc</a:t>
            </a:r>
            <a:r>
              <a:rPr lang="en-US" sz="1500" dirty="0">
                <a:latin typeface="+mj-lt"/>
                <a:cs typeface="Arial" charset="0"/>
              </a:rPr>
              <a:t> Curriculum – </a:t>
            </a:r>
            <a:r>
              <a:rPr lang="en-US" sz="1500" u="sng" dirty="0">
                <a:latin typeface="+mj-lt"/>
                <a:cs typeface="Arial" charset="0"/>
                <a:hlinkClick r:id="rId3"/>
              </a:rPr>
              <a:t>www.ccssmathactivities.com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endParaRPr lang="en-US" sz="1500" dirty="0">
              <a:latin typeface="+mj-lt"/>
              <a:cs typeface="Arial" charset="0"/>
            </a:endParaRPr>
          </a:p>
        </p:txBody>
      </p:sp>
      <p:pic>
        <p:nvPicPr>
          <p:cNvPr id="8" name="Picture 7" descr="Smc logo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493" y="114300"/>
            <a:ext cx="4318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 noGrp="1"/>
          </p:cNvSpPr>
          <p:nvPr/>
        </p:nvSpPr>
        <p:spPr>
          <a:xfrm>
            <a:off x="699293" y="21685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 smtClean="0"/>
              <a:t>Claim 2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Smarter Balanced Sample Items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Grade 4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59446" y="4229100"/>
            <a:ext cx="4222354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Problem Solving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" y="38100"/>
            <a:ext cx="2286000" cy="838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4648200" cy="46261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Tim and Cam made posters for art class. They each used 1 poster board, 3 markers, and 3 feet of ribbon. The table shows the cost of their supplies. </a:t>
            </a:r>
            <a:r>
              <a:rPr lang="en-US" sz="2000" dirty="0" smtClean="0"/>
              <a:t>They </a:t>
            </a:r>
            <a:r>
              <a:rPr lang="en-US" sz="2000" dirty="0"/>
              <a:t>each figured out how much the supplies cost in a different way. </a:t>
            </a:r>
            <a:r>
              <a:rPr lang="en-US" sz="2000" dirty="0" smtClean="0"/>
              <a:t>Which </a:t>
            </a:r>
            <a:r>
              <a:rPr lang="en-US" sz="2000" dirty="0"/>
              <a:t>equation can be used to explain why Tim and Cam got the same result?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/>
              <a:t>A. (3 x 2) + (3 x 1) = 3 x (2 + 1)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/>
              <a:t>B. 5 + (3 x 2) = 3 x (2 + 1)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/>
              <a:t>C. (3 x 2) = 3 x (2 + 1)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/>
              <a:t>D. 3 x (5 + 1 + 1) = 5 + 3 x (2 + 1) 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/>
          <a:srcRect l="53869"/>
          <a:stretch/>
        </p:blipFill>
        <p:spPr>
          <a:xfrm>
            <a:off x="5219110" y="1371600"/>
            <a:ext cx="3239090" cy="2480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/>
          <a:srcRect r="45715"/>
          <a:stretch/>
        </p:blipFill>
        <p:spPr>
          <a:xfrm>
            <a:off x="5150059" y="3821620"/>
            <a:ext cx="3535738" cy="2300975"/>
          </a:xfrm>
          <a:prstGeom prst="rect">
            <a:avLst/>
          </a:prstGeom>
        </p:spPr>
      </p:pic>
      <p:sp>
        <p:nvSpPr>
          <p:cNvPr id="7" name="Pentagon 6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#5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32664"/>
            <a:ext cx="33242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80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066800"/>
            <a:ext cx="723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selects the correct </a:t>
            </a:r>
            <a:r>
              <a:rPr lang="en-US" sz="2800" dirty="0" smtClean="0"/>
              <a:t>option.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 smtClean="0"/>
              <a:t>#5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37282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Pia’s family drove City A to City B, then City C, and back to City A. The map shows the distances.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many miles did they drive all together? Enter your answer in the response box.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#6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0478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609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 </a:t>
            </a:r>
          </a:p>
          <a:p>
            <a:pPr marL="0" indent="0">
              <a:buNone/>
            </a:pPr>
            <a:r>
              <a:rPr lang="en-US" sz="2800" dirty="0" smtClean="0"/>
              <a:t>(1 point) The student enters the correct total distance.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2424 or 2424 mi.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 smtClean="0"/>
              <a:t> #6 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92910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Plot 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on the number line shown.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#7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71628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460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Rubric: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(1 point) The student correctly plots a correct point.</a:t>
                </a:r>
              </a:p>
              <a:p>
                <a:pPr marL="0" indent="0">
                  <a:buNone/>
                </a:pPr>
                <a:endParaRPr lang="en-US" sz="2800" b="1" dirty="0"/>
              </a:p>
              <a:p>
                <a:pPr marL="0" indent="0">
                  <a:buNone/>
                </a:pPr>
                <a:r>
                  <a:rPr lang="en-US" sz="2800" b="1" dirty="0" smtClean="0"/>
                  <a:t>Answer: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 smtClean="0"/>
              <a:t> #7 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0628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Use the protractor to find the measure of Angle A.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Enter the measure of Angle A, to the nearest whole degree, in the response box.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#8</a:t>
            </a:r>
            <a:endParaRPr lang="en-US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143750" cy="2539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046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 </a:t>
            </a:r>
          </a:p>
          <a:p>
            <a:pPr marL="0" indent="0">
              <a:buNone/>
            </a:pPr>
            <a:r>
              <a:rPr lang="en-US" sz="2800" dirty="0" smtClean="0"/>
              <a:t>(1 point) Student enters the correct angle measure in degrees.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45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 smtClean="0"/>
              <a:t> #8 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76135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length, in inches, of the pencil shown?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Enter your answer in the response box.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#9</a:t>
            </a:r>
            <a:endParaRPr lang="en-US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28914"/>
            <a:ext cx="8420100" cy="125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904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Rubric: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(1 point) The student enters the correct length in inches.</a:t>
                </a:r>
              </a:p>
              <a:p>
                <a:pPr marL="0" indent="0">
                  <a:buNone/>
                </a:pPr>
                <a:endParaRPr lang="en-US" sz="2800" b="1" dirty="0"/>
              </a:p>
              <a:p>
                <a:pPr marL="0" indent="0">
                  <a:buNone/>
                </a:pPr>
                <a:r>
                  <a:rPr lang="en-US" sz="2800" b="1" dirty="0" smtClean="0"/>
                  <a:t>Answer: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 smtClean="0"/>
              <a:t> #9 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6535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0" y="914401"/>
            <a:ext cx="8001001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Drag one number into each box to complete the subtraction problem shown. 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0860" y="2194560"/>
            <a:ext cx="3432740" cy="2377440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#1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83130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3505200" cy="5059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Jared is testing how much weight a bag can hold. He plans to put juice bottles into three bags. He wants each bag to have a total weight within the given range. </a:t>
            </a:r>
          </a:p>
          <a:p>
            <a:r>
              <a:rPr lang="en-US" dirty="0" smtClean="0"/>
              <a:t>Drag juice bottles into each bag so that the weight is within the given range. </a:t>
            </a:r>
          </a:p>
          <a:p>
            <a:r>
              <a:rPr lang="en-US" dirty="0" smtClean="0"/>
              <a:t>Leave the bag empty if the given range is not possible using juice bottles. 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#10</a:t>
            </a:r>
            <a:endParaRPr lang="en-US" sz="40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626" y="1295400"/>
            <a:ext cx="540774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893" y="2057400"/>
            <a:ext cx="4579307" cy="381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264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 </a:t>
            </a:r>
          </a:p>
          <a:p>
            <a:pPr marL="0" indent="0">
              <a:buNone/>
            </a:pPr>
            <a:r>
              <a:rPr lang="en-US" sz="2800" dirty="0" smtClean="0"/>
              <a:t>(2 points) The student enters the correct number of juice bottles for all three bags for 2 points or for two of the three bags for 1 point.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no bottles, 3, 4</a:t>
            </a:r>
            <a:endParaRPr lang="en-US" sz="2800" b="1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 smtClean="0"/>
              <a:t> </a:t>
            </a:r>
            <a:r>
              <a:rPr lang="en-US" sz="3500" b="1" dirty="0" smtClean="0"/>
              <a:t>#10 Answer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42806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70 students traveling to a soccer tournament. All of the vans can take 9 students each.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many vans are needed to take all of the students to the tournament?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Enter your answer in the response box. 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#11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71047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 </a:t>
            </a:r>
          </a:p>
          <a:p>
            <a:pPr marL="0" indent="0">
              <a:buNone/>
            </a:pPr>
            <a:r>
              <a:rPr lang="en-US" sz="2800" dirty="0" smtClean="0"/>
              <a:t>(1 point) The student enters the correct number of vans needed.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8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500" b="1" dirty="0" smtClean="0"/>
              <a:t> #11 Answer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3872911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Najoo</a:t>
            </a:r>
            <a:r>
              <a:rPr lang="en-US" dirty="0" smtClean="0"/>
              <a:t> is 10 years old. Her pet turtle is 40 years old. How do their ages compare?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err="1" smtClean="0"/>
              <a:t>Najoo</a:t>
            </a:r>
            <a:r>
              <a:rPr lang="en-US" dirty="0" smtClean="0"/>
              <a:t> is 4 years older than her turtle.</a:t>
            </a:r>
          </a:p>
          <a:p>
            <a:pPr marL="514350" indent="-514350">
              <a:buAutoNum type="alphaUcPeriod"/>
            </a:pPr>
            <a:r>
              <a:rPr lang="en-US" dirty="0" smtClean="0"/>
              <a:t>Her turtle is 4 years older than </a:t>
            </a:r>
            <a:r>
              <a:rPr lang="en-US" dirty="0" err="1" smtClean="0"/>
              <a:t>Najoo</a:t>
            </a:r>
            <a:r>
              <a:rPr lang="en-US" dirty="0" smtClean="0"/>
              <a:t>.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Najoo</a:t>
            </a:r>
            <a:r>
              <a:rPr lang="en-US" dirty="0" smtClean="0"/>
              <a:t> is 4 times as old as her turtle.</a:t>
            </a:r>
          </a:p>
          <a:p>
            <a:pPr marL="514350" indent="-514350">
              <a:buAutoNum type="alphaUcPeriod"/>
            </a:pPr>
            <a:r>
              <a:rPr lang="en-US" dirty="0" smtClean="0"/>
              <a:t>Her turtle is 4 times as old as </a:t>
            </a:r>
            <a:r>
              <a:rPr lang="en-US" dirty="0" err="1" smtClean="0"/>
              <a:t>Najoo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#12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89288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</a:t>
            </a:r>
            <a:r>
              <a:rPr lang="en-US" sz="2800" b="1" smtClean="0"/>
              <a:t>: </a:t>
            </a:r>
          </a:p>
          <a:p>
            <a:pPr marL="0" indent="0">
              <a:buNone/>
            </a:pPr>
            <a:r>
              <a:rPr lang="en-US" sz="2800" smtClean="0"/>
              <a:t>(</a:t>
            </a:r>
            <a:r>
              <a:rPr lang="en-US" sz="2800" dirty="0" smtClean="0"/>
              <a:t>1 point) The student selects the correct option.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D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500" b="1" dirty="0" smtClean="0"/>
              <a:t> #12 Answer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308446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456" y="1219200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drags the correct digits to complete the subtraction </a:t>
            </a:r>
            <a:r>
              <a:rPr lang="en-US" sz="2800" dirty="0" smtClean="0"/>
              <a:t>problem.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/>
              <a:t>5096 – 3488 = </a:t>
            </a:r>
            <a:r>
              <a:rPr lang="en-US" sz="2800" dirty="0" smtClean="0"/>
              <a:t>1608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/>
              <a:t>#1 Answer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972" y="1111769"/>
            <a:ext cx="8067835" cy="18600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Tina and Marco play a number game. Tina gives Marco a number and he does three computations.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He </a:t>
            </a:r>
            <a:r>
              <a:rPr lang="en-US" sz="2800" dirty="0"/>
              <a:t>multiplies the number by 2. </a:t>
            </a:r>
          </a:p>
          <a:p>
            <a:r>
              <a:rPr lang="en-US" sz="2800" dirty="0" smtClean="0"/>
              <a:t>He </a:t>
            </a:r>
            <a:r>
              <a:rPr lang="en-US" sz="2800" dirty="0"/>
              <a:t>adds 7 to the answer. </a:t>
            </a:r>
          </a:p>
          <a:p>
            <a:r>
              <a:rPr lang="en-US" sz="2800" dirty="0" smtClean="0"/>
              <a:t>Then</a:t>
            </a:r>
            <a:r>
              <a:rPr lang="en-US" sz="2800" dirty="0"/>
              <a:t>, he subtracts 2 from that answer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number should Tina give Marco so that the final answer is 37? 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2707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0"/>
            <a:ext cx="75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enters the correct </a:t>
            </a:r>
            <a:r>
              <a:rPr lang="en-US" sz="2800" dirty="0" smtClean="0"/>
              <a:t>number.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16 </a:t>
            </a: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 smtClean="0"/>
              <a:t>#2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46629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965987" cy="53122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Select the response that correctly completes this statement: </a:t>
            </a:r>
          </a:p>
          <a:p>
            <a:pPr marL="0" indent="0" algn="ctr">
              <a:buNone/>
            </a:pPr>
            <a:r>
              <a:rPr lang="en-US" sz="2800" dirty="0"/>
              <a:t>41 inches is between ____________. 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A. 2 feet and 3 feet.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B. 3 feet and 4 feet.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C. 4 feet and 5 feet.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D. 5 feet and 6 feet. 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99416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856" y="129540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selects the correct </a:t>
            </a:r>
            <a:r>
              <a:rPr lang="en-US" sz="2800" dirty="0" smtClean="0"/>
              <a:t>range.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 smtClean="0"/>
              <a:t>#3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82948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6601"/>
            <a:ext cx="8077200" cy="1501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Greg has 76 marbles. He gives an equal number of marbles to each of 9 people. He keeps the remaining marbles. How many marbles does Greg keep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#4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6794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enters the correct </a:t>
            </a:r>
            <a:r>
              <a:rPr lang="en-US" sz="2800" dirty="0" smtClean="0"/>
              <a:t>number.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4 </a:t>
            </a: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dirty="0" smtClean="0"/>
              <a:t>#4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37634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925</Words>
  <Application>Microsoft Office PowerPoint</Application>
  <PresentationFormat>On-screen Show (4:3)</PresentationFormat>
  <Paragraphs>162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SBAC Samples</dc:title>
  <dc:creator>Shannon McCaw</dc:creator>
  <cp:lastModifiedBy>SParnell</cp:lastModifiedBy>
  <cp:revision>54</cp:revision>
  <dcterms:created xsi:type="dcterms:W3CDTF">2014-11-05T17:36:58Z</dcterms:created>
  <dcterms:modified xsi:type="dcterms:W3CDTF">2016-01-29T22:50:50Z</dcterms:modified>
</cp:coreProperties>
</file>