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60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5" r:id="rId13"/>
    <p:sldId id="296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53" autoAdjust="0"/>
    <p:restoredTop sz="94660"/>
  </p:normalViewPr>
  <p:slideViewPr>
    <p:cSldViewPr>
      <p:cViewPr>
        <p:scale>
          <a:sx n="76" d="100"/>
          <a:sy n="76" d="100"/>
        </p:scale>
        <p:origin x="-138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5B06D-43CA-46E9-A016-7201919FAA0A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C0444-2282-4AB9-8CC8-7511DE92AE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71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467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5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30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77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09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507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209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18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694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479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24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61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953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261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855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655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048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985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300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24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755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99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10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64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15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55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44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53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89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5146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dirty="0">
                <a:ln w="11430"/>
                <a:solidFill>
                  <a:srgbClr val="FF0000"/>
                </a:solidFill>
                <a:latin typeface="+mj-lt"/>
                <a:cs typeface="Arial" charset="0"/>
              </a:rPr>
              <a:t>Grade 3 - Claim 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+mj-lt"/>
                <a:cs typeface="Arial" charset="0"/>
              </a:rPr>
              <a:t>2</a:t>
            </a:r>
            <a:endParaRPr lang="en-US" sz="2400" b="1" dirty="0">
              <a:ln w="11430"/>
              <a:solidFill>
                <a:srgbClr val="FF0000"/>
              </a:solidFill>
              <a:latin typeface="+mj-lt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ssmathactiviti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6413" y="5921375"/>
            <a:ext cx="8104187" cy="784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dirty="0">
                <a:latin typeface="+mj-lt"/>
                <a:cs typeface="Arial" charset="0"/>
              </a:rPr>
              <a:t>Questions courtesy of the Smarter Balanced Assessment Consortium Item Specifications – </a:t>
            </a:r>
            <a:r>
              <a:rPr lang="en-US" sz="1500">
                <a:latin typeface="+mj-lt"/>
                <a:cs typeface="Arial" charset="0"/>
              </a:rPr>
              <a:t>Version </a:t>
            </a:r>
            <a:r>
              <a:rPr lang="en-US" sz="1500" smtClean="0">
                <a:latin typeface="+mj-lt"/>
                <a:cs typeface="Arial" charset="0"/>
              </a:rPr>
              <a:t>3.0</a:t>
            </a:r>
            <a:endParaRPr lang="en-US" sz="1500" dirty="0">
              <a:latin typeface="+mj-lt"/>
              <a:cs typeface="Arial" charset="0"/>
            </a:endParaRPr>
          </a:p>
          <a:p>
            <a:pPr algn="ctr">
              <a:defRPr/>
            </a:pPr>
            <a:r>
              <a:rPr lang="en-US" sz="1500" dirty="0">
                <a:latin typeface="+mj-lt"/>
                <a:cs typeface="Arial" charset="0"/>
              </a:rPr>
              <a:t>Slideshow organized by </a:t>
            </a:r>
            <a:r>
              <a:rPr lang="en-US" sz="1500" dirty="0" err="1">
                <a:latin typeface="+mj-lt"/>
                <a:cs typeface="Arial" charset="0"/>
              </a:rPr>
              <a:t>SMc</a:t>
            </a:r>
            <a:r>
              <a:rPr lang="en-US" sz="1500" dirty="0">
                <a:latin typeface="+mj-lt"/>
                <a:cs typeface="Arial" charset="0"/>
              </a:rPr>
              <a:t> Curriculum – </a:t>
            </a:r>
            <a:r>
              <a:rPr lang="en-US" sz="1500" u="sng" dirty="0">
                <a:latin typeface="+mj-lt"/>
                <a:cs typeface="Arial" charset="0"/>
                <a:hlinkClick r:id="rId3"/>
              </a:rPr>
              <a:t>www.ccssmathactivities.com</a:t>
            </a:r>
            <a:endParaRPr lang="en-US" sz="1500" dirty="0">
              <a:latin typeface="+mj-lt"/>
              <a:cs typeface="Arial" charset="0"/>
            </a:endParaRPr>
          </a:p>
          <a:p>
            <a:pPr algn="ctr">
              <a:defRPr/>
            </a:pPr>
            <a:endParaRPr lang="en-US" sz="1500" dirty="0">
              <a:latin typeface="+mj-lt"/>
              <a:cs typeface="Arial" charset="0"/>
            </a:endParaRPr>
          </a:p>
        </p:txBody>
      </p:sp>
      <p:pic>
        <p:nvPicPr>
          <p:cNvPr id="8" name="Picture 8" descr="Smc logo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1950"/>
            <a:ext cx="4318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 noGrp="1"/>
          </p:cNvSpPr>
          <p:nvPr>
            <p:ph type="ctrTitle"/>
          </p:nvPr>
        </p:nvSpPr>
        <p:spPr>
          <a:xfrm>
            <a:off x="609600" y="24161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 smtClean="0"/>
              <a:t>Claim 2</a:t>
            </a:r>
            <a:br>
              <a:rPr lang="en-US" altLang="en-US" b="1" dirty="0" smtClean="0"/>
            </a:br>
            <a:r>
              <a:rPr lang="en-US" altLang="en-US" b="1" dirty="0" smtClean="0"/>
              <a:t>Smarter Balanced Sample Items</a:t>
            </a:r>
            <a:br>
              <a:rPr lang="en-US" altLang="en-US" b="1" dirty="0" smtClean="0"/>
            </a:br>
            <a:r>
              <a:rPr lang="en-US" altLang="en-US" b="1" dirty="0" smtClean="0"/>
              <a:t>Grade 3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8729" y="4457700"/>
            <a:ext cx="4679554" cy="647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Problem Solving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477"/>
            <a:ext cx="8077200" cy="1425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Mary started her homework 25 minutes before the time shown on the clock. </a:t>
            </a:r>
            <a:r>
              <a:rPr lang="en-US" sz="2800" dirty="0" smtClean="0"/>
              <a:t>What time was it </a:t>
            </a:r>
            <a:r>
              <a:rPr lang="en-US" sz="2800" dirty="0"/>
              <a:t>when Mary started her homework 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04160" y="2707391"/>
            <a:ext cx="3383280" cy="3388609"/>
          </a:xfrm>
          <a:prstGeom prst="rect">
            <a:avLst/>
          </a:prstGeom>
        </p:spPr>
      </p:pic>
      <p:sp>
        <p:nvSpPr>
          <p:cNvPr id="6" name="Pentagon 5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#5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74304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143000"/>
            <a:ext cx="6858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Rubric</a:t>
            </a:r>
            <a:r>
              <a:rPr lang="en-US" sz="2800" b="1" dirty="0" smtClean="0"/>
              <a:t>:</a:t>
            </a:r>
          </a:p>
          <a:p>
            <a:r>
              <a:rPr lang="en-US" sz="2800" dirty="0" smtClean="0"/>
              <a:t>(1 point) The student shows the correct time. </a:t>
            </a:r>
          </a:p>
          <a:p>
            <a:endParaRPr lang="en-US" sz="2800" dirty="0"/>
          </a:p>
          <a:p>
            <a:r>
              <a:rPr lang="en-US" sz="2800" b="1" dirty="0" smtClean="0"/>
              <a:t>Answer: </a:t>
            </a:r>
            <a:r>
              <a:rPr lang="en-US" sz="2800" dirty="0" smtClean="0"/>
              <a:t>4:25</a:t>
            </a:r>
            <a:endParaRPr lang="en-US" sz="2800" dirty="0"/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#5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700854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620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Steven is baking cookies. On one tray, he makes 5 rows with 4 cookies in each row. He cannot fit any more cookies on the tray. He puts some more cookies on another tray the same size as the first tray. </a:t>
            </a:r>
            <a:r>
              <a:rPr lang="en-US" sz="2800" dirty="0" smtClean="0"/>
              <a:t>Which </a:t>
            </a:r>
            <a:r>
              <a:rPr lang="en-US" sz="2800" dirty="0"/>
              <a:t>number is a reasonable choice for the total number of cookies on the 2 trays?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514350" indent="-514350">
              <a:lnSpc>
                <a:spcPct val="150000"/>
              </a:lnSpc>
              <a:buFont typeface="Arial" pitchFamily="34" charset="0"/>
              <a:buAutoNum type="alphaUcPeriod"/>
            </a:pPr>
            <a:r>
              <a:rPr lang="en-US" sz="2800" dirty="0" smtClean="0"/>
              <a:t>9 			</a:t>
            </a:r>
            <a:r>
              <a:rPr lang="en-US" sz="2800" dirty="0"/>
              <a:t>	C. 34 </a:t>
            </a:r>
            <a:r>
              <a:rPr lang="en-US" sz="2800" dirty="0" smtClean="0"/>
              <a:t>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/>
              <a:t>B. 20 </a:t>
            </a:r>
            <a:r>
              <a:rPr lang="en-US" sz="2800" dirty="0"/>
              <a:t>				D. 60 </a:t>
            </a:r>
          </a:p>
        </p:txBody>
      </p:sp>
      <p:sp>
        <p:nvSpPr>
          <p:cNvPr id="5" name="Pentagon 4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#6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0507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24000"/>
            <a:ext cx="8305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Rubric: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 point) The student enters the most reasonable </a:t>
            </a:r>
            <a:r>
              <a:rPr lang="en-US" sz="2800" dirty="0" smtClean="0"/>
              <a:t>choice.</a:t>
            </a:r>
          </a:p>
          <a:p>
            <a:endParaRPr lang="en-US" sz="2800" dirty="0"/>
          </a:p>
          <a:p>
            <a:r>
              <a:rPr lang="en-US" sz="2800" b="1" dirty="0" smtClean="0"/>
              <a:t>Answer: </a:t>
            </a:r>
            <a:r>
              <a:rPr lang="en-US" sz="2800" dirty="0" smtClean="0"/>
              <a:t>C</a:t>
            </a:r>
            <a:r>
              <a:rPr lang="en-US" sz="2800" dirty="0"/>
              <a:t>	</a:t>
            </a:r>
          </a:p>
          <a:p>
            <a:endParaRPr lang="en-US" sz="2800" dirty="0"/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#6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582383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Sabina has a jar full of dimes. A pack of cards costs 76 cents. How many dimes would she need to buy the cards if she uses no other coins?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Enter your answer in the response box. </a:t>
            </a:r>
            <a:endParaRPr lang="en-US" dirty="0"/>
          </a:p>
        </p:txBody>
      </p:sp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#7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2109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Rubric: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(1 point) The student enters the correct number of dimes.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Answer:</a:t>
            </a:r>
            <a:r>
              <a:rPr lang="en-US" sz="2800" dirty="0" smtClean="0"/>
              <a:t> 8</a:t>
            </a:r>
            <a:endParaRPr lang="en-US" sz="2800" b="1" dirty="0"/>
          </a:p>
        </p:txBody>
      </p:sp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 </a:t>
            </a:r>
            <a:r>
              <a:rPr lang="en-US" sz="3600" b="1" dirty="0" smtClean="0"/>
              <a:t>#7 </a:t>
            </a:r>
            <a:r>
              <a:rPr lang="en-US" sz="3600" b="1" dirty="0" smtClean="0"/>
              <a:t>Answer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58137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This quadrilateral has a perimeter of 680 centimeters.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Enter the length, in centimeters, of side </a:t>
            </a:r>
            <a:r>
              <a:rPr lang="en-US" i="1" dirty="0" smtClean="0"/>
              <a:t>n.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86000"/>
            <a:ext cx="3571875" cy="291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entagon 4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#8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08111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Rubric: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(1 point) The student correctly enters the length of the unknown side.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Answer:</a:t>
            </a:r>
            <a:r>
              <a:rPr lang="en-US" sz="2800" dirty="0" smtClean="0"/>
              <a:t> 230 or 230 cm.</a:t>
            </a:r>
            <a:endParaRPr lang="en-US" sz="2800" b="1" dirty="0"/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 </a:t>
            </a:r>
            <a:r>
              <a:rPr lang="en-US" sz="3600" b="1" dirty="0" smtClean="0"/>
              <a:t>#8 </a:t>
            </a:r>
            <a:r>
              <a:rPr lang="en-US" sz="3600" b="1" dirty="0" smtClean="0"/>
              <a:t>Answer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86702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Order all three figures so </a:t>
            </a:r>
          </a:p>
          <a:p>
            <a:pPr marL="0" indent="0">
              <a:buNone/>
            </a:pPr>
            <a:r>
              <a:rPr lang="en-US" sz="2800" dirty="0" smtClean="0"/>
              <a:t>that the one on the left </a:t>
            </a:r>
          </a:p>
          <a:p>
            <a:pPr marL="0" indent="0">
              <a:buNone/>
            </a:pPr>
            <a:r>
              <a:rPr lang="en-US" sz="2800" dirty="0" smtClean="0"/>
              <a:t>has the largest perimeter </a:t>
            </a:r>
          </a:p>
          <a:p>
            <a:pPr marL="0" indent="0">
              <a:buNone/>
            </a:pPr>
            <a:r>
              <a:rPr lang="en-US" sz="2800" dirty="0" smtClean="0"/>
              <a:t>and the one on the right </a:t>
            </a:r>
          </a:p>
          <a:p>
            <a:pPr marL="0" indent="0">
              <a:buNone/>
            </a:pPr>
            <a:r>
              <a:rPr lang="en-US" sz="2800" dirty="0" smtClean="0"/>
              <a:t>has the smallest perimeter.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Drag each figure into </a:t>
            </a:r>
          </a:p>
          <a:p>
            <a:pPr marL="0" indent="0">
              <a:buNone/>
            </a:pPr>
            <a:r>
              <a:rPr lang="en-US" sz="2800" dirty="0" smtClean="0"/>
              <a:t>the space in order of its perimeter. </a:t>
            </a:r>
            <a:endParaRPr lang="en-US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793" y="1828800"/>
            <a:ext cx="4808207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#9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70978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Rubric: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(1 point) The student correctly order the figures.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Answer:</a:t>
            </a:r>
            <a:r>
              <a:rPr lang="en-US" sz="2800" dirty="0" smtClean="0"/>
              <a:t> </a:t>
            </a:r>
            <a:r>
              <a:rPr lang="en-US" sz="2800" dirty="0" smtClean="0"/>
              <a:t>rectangle</a:t>
            </a:r>
            <a:r>
              <a:rPr lang="en-US" sz="2800" dirty="0" smtClean="0"/>
              <a:t> </a:t>
            </a:r>
            <a:r>
              <a:rPr lang="en-US" sz="2800" dirty="0" smtClean="0"/>
              <a:t>first, the triangle second, and the </a:t>
            </a:r>
            <a:r>
              <a:rPr lang="en-US" sz="2800" dirty="0" smtClean="0"/>
              <a:t>square</a:t>
            </a:r>
            <a:r>
              <a:rPr lang="en-US" sz="2800" dirty="0" smtClean="0"/>
              <a:t> </a:t>
            </a:r>
            <a:r>
              <a:rPr lang="en-US" sz="2800" dirty="0" smtClean="0"/>
              <a:t>third. </a:t>
            </a:r>
            <a:endParaRPr lang="en-US" sz="2800" b="1" dirty="0"/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 smtClean="0"/>
              <a:t> </a:t>
            </a:r>
            <a:r>
              <a:rPr lang="en-US" sz="3500" b="1" dirty="0" smtClean="0"/>
              <a:t>#9 </a:t>
            </a:r>
            <a:r>
              <a:rPr lang="en-US" sz="3500" b="1" dirty="0" smtClean="0"/>
              <a:t>Answer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2297557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308318"/>
            <a:ext cx="8001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James </a:t>
            </a:r>
            <a:r>
              <a:rPr lang="en-US" sz="2800" dirty="0">
                <a:solidFill>
                  <a:srgbClr val="000000"/>
                </a:solidFill>
              </a:rPr>
              <a:t>gets home from school at </a:t>
            </a:r>
            <a:r>
              <a:rPr lang="en-US" sz="2800" dirty="0" smtClean="0">
                <a:solidFill>
                  <a:srgbClr val="000000"/>
                </a:solidFill>
              </a:rPr>
              <a:t>3:30 </a:t>
            </a:r>
            <a:r>
              <a:rPr lang="en-US" sz="2800" dirty="0">
                <a:solidFill>
                  <a:srgbClr val="000000"/>
                </a:solidFill>
              </a:rPr>
              <a:t>p.m. He completes 2 chores. Then he plays his computer game until 5:00 p.m. </a:t>
            </a:r>
            <a:r>
              <a:rPr lang="en-US" sz="2800" dirty="0"/>
              <a:t>Enter the </a:t>
            </a:r>
            <a:r>
              <a:rPr lang="en-US" sz="2800" b="1" dirty="0"/>
              <a:t>greatest </a:t>
            </a:r>
            <a:r>
              <a:rPr lang="en-US" sz="2800" dirty="0"/>
              <a:t>number of minutes that James can play his computer game. </a:t>
            </a:r>
            <a:r>
              <a:rPr lang="en-US" sz="2400" dirty="0"/>
              <a:t>	</a:t>
            </a:r>
            <a:r>
              <a:rPr lang="en-US" sz="2400" dirty="0">
                <a:solidFill>
                  <a:srgbClr val="000000"/>
                </a:solidFill>
              </a:rPr>
              <a:t>	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894803"/>
              </p:ext>
            </p:extLst>
          </p:nvPr>
        </p:nvGraphicFramePr>
        <p:xfrm>
          <a:off x="1638300" y="3657600"/>
          <a:ext cx="6096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Tasks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Time to Complete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Walk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dog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20 minutes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Clean room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40 minutes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Pentagon 5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#1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the area of each figure?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</a:t>
            </a:r>
            <a:r>
              <a:rPr lang="en-US" sz="4000" b="1" dirty="0" smtClean="0"/>
              <a:t>10 </a:t>
            </a:r>
            <a:endParaRPr lang="en-US" sz="4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8499021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231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Rubric: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(2 points) The student enters the correct area for each figure, 1 point for each.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Answer:</a:t>
            </a:r>
            <a:r>
              <a:rPr lang="en-US" sz="2800" dirty="0" smtClean="0"/>
              <a:t> Figure A is 12 and Figure B is 40</a:t>
            </a:r>
            <a:endParaRPr lang="en-US" sz="2800" b="1" dirty="0"/>
          </a:p>
        </p:txBody>
      </p:sp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 smtClean="0"/>
              <a:t> #</a:t>
            </a:r>
            <a:r>
              <a:rPr lang="en-US" sz="3500" b="1" dirty="0" smtClean="0"/>
              <a:t>10 </a:t>
            </a:r>
            <a:r>
              <a:rPr lang="en-US" sz="3500" b="1" dirty="0" smtClean="0"/>
              <a:t>Answer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3345233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Vera is making 6 picture frames. Each picture frame requires 8 craft sticks. Craft sticks are sold in packs of 10.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</a:t>
            </a:r>
            <a:r>
              <a:rPr lang="en-US" b="1" dirty="0" smtClean="0"/>
              <a:t>fewest</a:t>
            </a:r>
            <a:r>
              <a:rPr lang="en-US" dirty="0" smtClean="0"/>
              <a:t> number of packs of craft sticks Vera can buy to get the total she needs?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Enter your answer in the response box.</a:t>
            </a:r>
            <a:endParaRPr lang="en-US" dirty="0"/>
          </a:p>
        </p:txBody>
      </p:sp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</a:t>
            </a:r>
            <a:r>
              <a:rPr lang="en-US" sz="4000" b="1" dirty="0" smtClean="0"/>
              <a:t>11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87459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Rubric: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(1 point) The student enters the correct number of packs 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Answer: </a:t>
            </a:r>
            <a:r>
              <a:rPr lang="en-US" sz="2800" dirty="0" smtClean="0"/>
              <a:t> 5</a:t>
            </a:r>
            <a:endParaRPr lang="en-US" sz="2800" b="1" dirty="0"/>
          </a:p>
        </p:txBody>
      </p:sp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 smtClean="0"/>
              <a:t> #</a:t>
            </a:r>
            <a:r>
              <a:rPr lang="en-US" sz="3500" b="1" dirty="0" smtClean="0"/>
              <a:t>11 </a:t>
            </a:r>
            <a:r>
              <a:rPr lang="en-US" sz="3500" b="1" dirty="0" smtClean="0"/>
              <a:t>Answer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4206992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Billy has 9 full cans of juice. He has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9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×8</m:t>
                    </m:r>
                  </m:oMath>
                </a14:m>
                <a:r>
                  <a:rPr lang="en-US" dirty="0" smtClean="0"/>
                  <a:t> ounces of juice all together. What could the 8 mean?</a:t>
                </a:r>
              </a:p>
              <a:p>
                <a:pPr marL="514350" indent="-514350">
                  <a:buAutoNum type="alphaUcPeriod"/>
                </a:pPr>
                <a:r>
                  <a:rPr lang="en-US" dirty="0" smtClean="0"/>
                  <a:t>The are 8 ounces of juice in one full can.</a:t>
                </a:r>
              </a:p>
              <a:p>
                <a:pPr marL="514350" indent="-514350">
                  <a:buAutoNum type="alphaUcPeriod"/>
                </a:pPr>
                <a:r>
                  <a:rPr lang="en-US" dirty="0" smtClean="0"/>
                  <a:t>There are 8 people who want juice.</a:t>
                </a:r>
              </a:p>
              <a:p>
                <a:pPr marL="514350" indent="-514350">
                  <a:buAutoNum type="alphaUcPeriod"/>
                </a:pPr>
                <a:r>
                  <a:rPr lang="en-US" dirty="0" smtClean="0"/>
                  <a:t>He already drank 8 cans of juice.</a:t>
                </a:r>
              </a:p>
              <a:p>
                <a:pPr marL="514350" indent="-514350">
                  <a:buAutoNum type="alphaUcPeriod"/>
                </a:pPr>
                <a:r>
                  <a:rPr lang="en-US" dirty="0" smtClean="0"/>
                  <a:t>He spilled 8 ounces of juice.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926" t="-1617" r="-2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</a:t>
            </a:r>
            <a:r>
              <a:rPr lang="en-US" sz="4000" b="1" dirty="0" smtClean="0"/>
              <a:t>12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8964081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Rubric: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(1 point) The student selects the correct option.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Answer: </a:t>
            </a:r>
            <a:r>
              <a:rPr lang="en-US" sz="2800" dirty="0" smtClean="0"/>
              <a:t> A</a:t>
            </a:r>
            <a:endParaRPr lang="en-US" sz="2800" b="1" dirty="0"/>
          </a:p>
        </p:txBody>
      </p:sp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 smtClean="0"/>
              <a:t> #</a:t>
            </a:r>
            <a:r>
              <a:rPr lang="en-US" sz="3500" b="1" dirty="0" smtClean="0"/>
              <a:t>12 </a:t>
            </a:r>
            <a:r>
              <a:rPr lang="en-US" sz="3500" b="1" dirty="0" smtClean="0"/>
              <a:t>Answer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343290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Three friends ran a race. The points on the number line represent the race times, in seconds, for each friend.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Who had the shortest time?</a:t>
            </a:r>
          </a:p>
          <a:p>
            <a:pPr marL="514350" indent="-514350">
              <a:buAutoNum type="alphaUcPeriod"/>
            </a:pPr>
            <a:r>
              <a:rPr lang="en-US" dirty="0" smtClean="0"/>
              <a:t>Anya</a:t>
            </a:r>
          </a:p>
          <a:p>
            <a:pPr marL="514350" indent="-514350">
              <a:buAutoNum type="alphaUcPeriod"/>
            </a:pPr>
            <a:r>
              <a:rPr lang="en-US" dirty="0" smtClean="0"/>
              <a:t>Nils</a:t>
            </a:r>
          </a:p>
          <a:p>
            <a:pPr marL="514350" indent="-514350">
              <a:buAutoNum type="alphaUcPeriod"/>
            </a:pPr>
            <a:r>
              <a:rPr lang="en-US" dirty="0" smtClean="0"/>
              <a:t>Wendy</a:t>
            </a:r>
          </a:p>
          <a:p>
            <a:pPr marL="514350" indent="-514350">
              <a:buAutoNum type="alphaUcPeriod"/>
            </a:pPr>
            <a:r>
              <a:rPr lang="en-US" dirty="0" smtClean="0"/>
              <a:t>Josie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</a:t>
            </a:r>
            <a:r>
              <a:rPr lang="en-US" sz="4000" b="1" dirty="0" smtClean="0"/>
              <a:t>13</a:t>
            </a:r>
            <a:endParaRPr lang="en-US" sz="4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438400"/>
            <a:ext cx="7226474" cy="155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28556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Rubric: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(1 point) The student selects the correct option.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Answer: </a:t>
            </a:r>
            <a:r>
              <a:rPr lang="en-US" sz="2800" dirty="0" smtClean="0"/>
              <a:t>A</a:t>
            </a:r>
            <a:endParaRPr lang="en-US" sz="2800" b="1" dirty="0"/>
          </a:p>
        </p:txBody>
      </p:sp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 smtClean="0"/>
              <a:t> #</a:t>
            </a:r>
            <a:r>
              <a:rPr lang="en-US" sz="3500" b="1" dirty="0" smtClean="0"/>
              <a:t>13 </a:t>
            </a:r>
            <a:r>
              <a:rPr lang="en-US" sz="3500" b="1" dirty="0" smtClean="0"/>
              <a:t>Answer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1518727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Hank is 8.5 years old. Nils’ age in years is plotted on the number line shown.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many years older is Hank than Nils?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Enter the number of years in the response box.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</a:t>
            </a:r>
            <a:r>
              <a:rPr lang="en-US" sz="4000" b="1" dirty="0" smtClean="0"/>
              <a:t>14</a:t>
            </a:r>
            <a:endParaRPr lang="en-US" sz="4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24138"/>
            <a:ext cx="66865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55050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 smtClean="0"/>
                  <a:t>Rubric</a:t>
                </a:r>
                <a:r>
                  <a:rPr lang="en-US" sz="2800" b="1" smtClean="0"/>
                  <a:t>:</a:t>
                </a:r>
                <a:r>
                  <a:rPr lang="en-US" sz="2800" smtClean="0"/>
                  <a:t> </a:t>
                </a:r>
              </a:p>
              <a:p>
                <a:pPr marL="0" indent="0">
                  <a:buNone/>
                </a:pPr>
                <a:r>
                  <a:rPr lang="en-US" sz="2800" smtClean="0"/>
                  <a:t>(</a:t>
                </a:r>
                <a:r>
                  <a:rPr lang="en-US" sz="2800" dirty="0" smtClean="0"/>
                  <a:t>1 point) The student enters the correct age difference.</a:t>
                </a:r>
              </a:p>
              <a:p>
                <a:pPr marL="0" indent="0">
                  <a:buNone/>
                </a:pPr>
                <a:endParaRPr lang="en-US" sz="2800" b="1" dirty="0"/>
              </a:p>
              <a:p>
                <a:pPr marL="0" indent="0">
                  <a:buNone/>
                </a:pPr>
                <a:r>
                  <a:rPr lang="en-US" sz="2800" b="1" dirty="0" smtClean="0"/>
                  <a:t>Answer: </a:t>
                </a:r>
                <a:r>
                  <a:rPr lang="en-US" sz="2800" dirty="0" smtClean="0"/>
                  <a:t>2.5 or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1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smtClean="0"/>
              <a:t> #</a:t>
            </a:r>
            <a:r>
              <a:rPr lang="en-US" sz="3500" b="1" smtClean="0"/>
              <a:t>14 </a:t>
            </a:r>
            <a:r>
              <a:rPr lang="en-US" sz="3500" b="1" smtClean="0"/>
              <a:t>Answer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976198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8956" y="1371600"/>
            <a:ext cx="8305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Rubric: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 point) The student enters the correct number of </a:t>
            </a:r>
            <a:r>
              <a:rPr lang="en-US" sz="2800" dirty="0" smtClean="0"/>
              <a:t>minutes.</a:t>
            </a:r>
          </a:p>
          <a:p>
            <a:endParaRPr lang="en-US" sz="2800" dirty="0"/>
          </a:p>
          <a:p>
            <a:r>
              <a:rPr lang="en-US" sz="2800" b="1" dirty="0" smtClean="0"/>
              <a:t>Answer: </a:t>
            </a:r>
            <a:r>
              <a:rPr lang="en-US" sz="2800" dirty="0" smtClean="0"/>
              <a:t>30 </a:t>
            </a:r>
            <a:r>
              <a:rPr lang="en-US" sz="2800" dirty="0"/>
              <a:t>	</a:t>
            </a:r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#1 Answer</a:t>
            </a:r>
          </a:p>
        </p:txBody>
      </p:sp>
    </p:spTree>
    <p:extLst>
      <p:ext uri="{BB962C8B-B14F-4D97-AF65-F5344CB8AC3E}">
        <p14:creationId xmlns:p14="http://schemas.microsoft.com/office/powerpoint/2010/main" val="2058773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694" y="1758000"/>
            <a:ext cx="8305799" cy="10447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What is the length, in inches, of the pencil shown? </a:t>
            </a:r>
          </a:p>
          <a:p>
            <a:pPr marL="0" indent="0">
              <a:buNone/>
            </a:pPr>
            <a:r>
              <a:rPr lang="en-US" sz="2800" dirty="0"/>
              <a:t>Enter your answer in the response box. 	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3599" y="3516000"/>
            <a:ext cx="7416801" cy="1208400"/>
          </a:xfrm>
          <a:prstGeom prst="rect">
            <a:avLst/>
          </a:prstGeom>
        </p:spPr>
      </p:pic>
      <p:sp>
        <p:nvSpPr>
          <p:cNvPr id="6" name="Pentagon 5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#2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38388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33400" y="990600"/>
                <a:ext cx="8077200" cy="24251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/>
                  <a:t>Rubric:</a:t>
                </a:r>
              </a:p>
              <a:p>
                <a:r>
                  <a:rPr lang="en-US" sz="2800" dirty="0" smtClean="0"/>
                  <a:t>(</a:t>
                </a:r>
                <a:r>
                  <a:rPr lang="en-US" sz="2800" dirty="0"/>
                  <a:t>1 point) The student enters the correct length in </a:t>
                </a:r>
                <a:r>
                  <a:rPr lang="en-US" sz="2800" dirty="0" smtClean="0"/>
                  <a:t>inches.</a:t>
                </a:r>
              </a:p>
              <a:p>
                <a:endParaRPr lang="en-US" sz="2800" dirty="0"/>
              </a:p>
              <a:p>
                <a:r>
                  <a:rPr lang="en-US" sz="2800" b="1" dirty="0" smtClean="0"/>
                  <a:t>Answer: </a:t>
                </a:r>
                <a:r>
                  <a:rPr lang="en-US" sz="2800" dirty="0" smtClean="0"/>
                  <a:t>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990600"/>
                <a:ext cx="8077200" cy="2425151"/>
              </a:xfrm>
              <a:prstGeom prst="rect">
                <a:avLst/>
              </a:prstGeom>
              <a:blipFill rotWithShape="1">
                <a:blip r:embed="rId3"/>
                <a:stretch>
                  <a:fillRect l="-1585" t="-2267" b="-27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#2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88859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8927"/>
            <a:ext cx="7889787" cy="14257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The number line shows when art class begins and ends. </a:t>
            </a:r>
            <a:r>
              <a:rPr lang="en-US" sz="2800" dirty="0" smtClean="0"/>
              <a:t>How </a:t>
            </a:r>
            <a:r>
              <a:rPr lang="en-US" sz="2800" dirty="0"/>
              <a:t>many minutes long is art class? Enter your answer in the response box. 	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261840"/>
            <a:ext cx="8065462" cy="1691160"/>
          </a:xfrm>
          <a:prstGeom prst="rect">
            <a:avLst/>
          </a:prstGeom>
        </p:spPr>
      </p:pic>
      <p:sp>
        <p:nvSpPr>
          <p:cNvPr id="6" name="Pentagon 5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#3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6945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219200"/>
            <a:ext cx="8077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Rubric</a:t>
            </a:r>
            <a:r>
              <a:rPr lang="en-US" sz="2800" b="1" dirty="0" smtClean="0"/>
              <a:t>: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 point) Student correctly enters the time </a:t>
            </a:r>
            <a:r>
              <a:rPr lang="en-US" sz="2800" dirty="0" smtClean="0"/>
              <a:t>interval.</a:t>
            </a:r>
          </a:p>
          <a:p>
            <a:endParaRPr lang="en-US" sz="2800" dirty="0"/>
          </a:p>
          <a:p>
            <a:r>
              <a:rPr lang="en-US" sz="2800" dirty="0" smtClean="0"/>
              <a:t> </a:t>
            </a:r>
            <a:r>
              <a:rPr lang="en-US" sz="2800" b="1" dirty="0" smtClean="0"/>
              <a:t>Answer: </a:t>
            </a:r>
            <a:r>
              <a:rPr lang="en-US" sz="2800" dirty="0" smtClean="0"/>
              <a:t>45</a:t>
            </a:r>
            <a:r>
              <a:rPr lang="en-US" sz="2800" dirty="0"/>
              <a:t>	</a:t>
            </a:r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#3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967913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3132"/>
            <a:ext cx="7889787" cy="14257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Math class begins at 10:45 </a:t>
            </a:r>
            <a:r>
              <a:rPr lang="en-US" sz="2800" dirty="0" smtClean="0"/>
              <a:t>a.m</a:t>
            </a:r>
            <a:r>
              <a:rPr lang="en-US" sz="2800" dirty="0"/>
              <a:t>. and is 45 minutes long. </a:t>
            </a:r>
            <a:r>
              <a:rPr lang="en-US" sz="2800" dirty="0" smtClean="0"/>
              <a:t>Use </a:t>
            </a:r>
            <a:r>
              <a:rPr lang="en-US" sz="2800" dirty="0"/>
              <a:t>the Add Point tool to put a point on the number line that shows when math class ends. 	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933" y="3980845"/>
            <a:ext cx="7132320" cy="819755"/>
          </a:xfrm>
          <a:prstGeom prst="rect">
            <a:avLst/>
          </a:prstGeom>
        </p:spPr>
      </p:pic>
      <p:sp>
        <p:nvSpPr>
          <p:cNvPr id="6" name="Pentagon 5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#4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39921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295400"/>
            <a:ext cx="8077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Rubric</a:t>
            </a:r>
            <a:r>
              <a:rPr lang="en-US" sz="2800" b="1" dirty="0" smtClean="0"/>
              <a:t>: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 point) Student places a point on the number line at the correct </a:t>
            </a:r>
            <a:r>
              <a:rPr lang="en-US" sz="2800" dirty="0" smtClean="0"/>
              <a:t>location. </a:t>
            </a:r>
          </a:p>
          <a:p>
            <a:endParaRPr lang="en-US" sz="2800" dirty="0"/>
          </a:p>
          <a:p>
            <a:r>
              <a:rPr lang="en-US" sz="2800" b="1" dirty="0" smtClean="0"/>
              <a:t>Answer: </a:t>
            </a:r>
            <a:r>
              <a:rPr lang="en-US" sz="2800" dirty="0" smtClean="0"/>
              <a:t>11:30 </a:t>
            </a:r>
            <a:r>
              <a:rPr lang="en-US" sz="2800" dirty="0" smtClean="0"/>
              <a:t>a.m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#4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874648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927</Words>
  <Application>Microsoft Office PowerPoint</Application>
  <PresentationFormat>On-screen Show (4:3)</PresentationFormat>
  <Paragraphs>178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Claim 2 Smarter Balanced Sample Items Grade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 SBAC Samples</dc:title>
  <dc:creator>Shannon McCaw</dc:creator>
  <cp:lastModifiedBy>SParnell</cp:lastModifiedBy>
  <cp:revision>59</cp:revision>
  <dcterms:created xsi:type="dcterms:W3CDTF">2014-11-05T17:36:58Z</dcterms:created>
  <dcterms:modified xsi:type="dcterms:W3CDTF">2016-01-29T22:33:47Z</dcterms:modified>
</cp:coreProperties>
</file>