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7/22/2014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7/22/2014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7/22/2014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7/22/2014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7/22/2014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7/22/2014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7/22/2014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7/22/2014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7/22/2014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7/22/2014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Grade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Mathematics Application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04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47254" y="741863"/>
            <a:ext cx="1100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guitar has 6 strings.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strings are there on 3 guitars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Write a multiplication sentence to solve.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56557" y="1000178"/>
            <a:ext cx="2070100" cy="54060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6232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537467"/>
            <a:ext cx="11005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third-graders raised $437 in a fundraiser.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fourth-graders raised $68 less than the third-graders.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much money did the two grade levels raise altogether?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25" y="2899915"/>
            <a:ext cx="4572000" cy="34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006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90" y="741863"/>
            <a:ext cx="78100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Frankie says that all squares are rectangles, but not all rectangles are squares.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agree with this statement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or why not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Draw diagrams to support your statement.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922" y="839100"/>
            <a:ext cx="2834640" cy="424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356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5346551" cy="3432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Name at least two attributes that a trapezoid, a square, and a parallelogram all have in common.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diagram to support your ideas.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70" y="741863"/>
            <a:ext cx="4937760" cy="3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498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Trista uses all seven of her tangram pieces to make a square as shown.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side of the large square is 4 inches long.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total area of the two large triangles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Explain your answer.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961503" y="3300617"/>
            <a:ext cx="3108960" cy="2560320"/>
            <a:chOff x="5527040" y="2902585"/>
            <a:chExt cx="1133475" cy="847725"/>
          </a:xfrm>
        </p:grpSpPr>
        <p:grpSp>
          <p:nvGrpSpPr>
            <p:cNvPr id="17" name="Group 16"/>
            <p:cNvGrpSpPr/>
            <p:nvPr/>
          </p:nvGrpSpPr>
          <p:grpSpPr>
            <a:xfrm>
              <a:off x="5527040" y="2902585"/>
              <a:ext cx="1133475" cy="847725"/>
              <a:chOff x="5527040" y="2902585"/>
              <a:chExt cx="1133475" cy="847725"/>
            </a:xfrm>
          </p:grpSpPr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 rot="10800000">
                <a:off x="5831205" y="2902585"/>
                <a:ext cx="829310" cy="423545"/>
              </a:xfrm>
              <a:custGeom>
                <a:avLst/>
                <a:gdLst>
                  <a:gd name="T0" fmla="*/ 2880 w 5760"/>
                  <a:gd name="T1" fmla="*/ 0 h 2880"/>
                  <a:gd name="T2" fmla="*/ 0 w 5760"/>
                  <a:gd name="T3" fmla="*/ 2880 h 2880"/>
                  <a:gd name="T4" fmla="*/ 5760 w 5760"/>
                  <a:gd name="T5" fmla="*/ 2880 h 2880"/>
                  <a:gd name="T6" fmla="*/ 2880 w 5760"/>
                  <a:gd name="T7" fmla="*/ 0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60" h="2880">
                    <a:moveTo>
                      <a:pt x="2880" y="0"/>
                    </a:moveTo>
                    <a:lnTo>
                      <a:pt x="0" y="2880"/>
                    </a:lnTo>
                    <a:lnTo>
                      <a:pt x="5760" y="2880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 rot="10800000">
                <a:off x="6038215" y="3326765"/>
                <a:ext cx="414655" cy="211455"/>
              </a:xfrm>
              <a:custGeom>
                <a:avLst/>
                <a:gdLst>
                  <a:gd name="T0" fmla="*/ 2880 w 2880"/>
                  <a:gd name="T1" fmla="*/ 0 h 1440"/>
                  <a:gd name="T2" fmla="*/ 0 w 2880"/>
                  <a:gd name="T3" fmla="*/ 0 h 1440"/>
                  <a:gd name="T4" fmla="*/ 1440 w 2880"/>
                  <a:gd name="T5" fmla="*/ 1440 h 1440"/>
                  <a:gd name="T6" fmla="*/ 2880 w 2880"/>
                  <a:gd name="T7" fmla="*/ 0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0" h="1440">
                    <a:moveTo>
                      <a:pt x="2880" y="0"/>
                    </a:moveTo>
                    <a:lnTo>
                      <a:pt x="0" y="0"/>
                    </a:lnTo>
                    <a:lnTo>
                      <a:pt x="1440" y="1440"/>
                    </a:lnTo>
                    <a:lnTo>
                      <a:pt x="28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 rot="5400000">
                <a:off x="6241415" y="3119120"/>
                <a:ext cx="423545" cy="414655"/>
              </a:xfrm>
              <a:custGeom>
                <a:avLst/>
                <a:gdLst>
                  <a:gd name="T0" fmla="*/ 1440 w 2880"/>
                  <a:gd name="T1" fmla="*/ 0 h 2880"/>
                  <a:gd name="T2" fmla="*/ 0 w 2880"/>
                  <a:gd name="T3" fmla="*/ 1440 h 2880"/>
                  <a:gd name="T4" fmla="*/ 1440 w 2880"/>
                  <a:gd name="T5" fmla="*/ 2880 h 2880"/>
                  <a:gd name="T6" fmla="*/ 2880 w 2880"/>
                  <a:gd name="T7" fmla="*/ 1440 h 2880"/>
                  <a:gd name="T8" fmla="*/ 1440 w 2880"/>
                  <a:gd name="T9" fmla="*/ 0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880">
                    <a:moveTo>
                      <a:pt x="1440" y="0"/>
                    </a:moveTo>
                    <a:lnTo>
                      <a:pt x="0" y="1440"/>
                    </a:lnTo>
                    <a:lnTo>
                      <a:pt x="1440" y="2880"/>
                    </a:lnTo>
                    <a:lnTo>
                      <a:pt x="2880" y="1440"/>
                    </a:lnTo>
                    <a:lnTo>
                      <a:pt x="144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 rot="5400000">
                <a:off x="6036310" y="3333750"/>
                <a:ext cx="211455" cy="621665"/>
              </a:xfrm>
              <a:custGeom>
                <a:avLst/>
                <a:gdLst>
                  <a:gd name="T0" fmla="*/ 0 w 1440"/>
                  <a:gd name="T1" fmla="*/ 0 h 4320"/>
                  <a:gd name="T2" fmla="*/ 1440 w 1440"/>
                  <a:gd name="T3" fmla="*/ 1440 h 4320"/>
                  <a:gd name="T4" fmla="*/ 1440 w 1440"/>
                  <a:gd name="T5" fmla="*/ 4320 h 4320"/>
                  <a:gd name="T6" fmla="*/ 0 w 1440"/>
                  <a:gd name="T7" fmla="*/ 2880 h 4320"/>
                  <a:gd name="T8" fmla="*/ 0 w 1440"/>
                  <a:gd name="T9" fmla="*/ 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0" h="4320">
                    <a:moveTo>
                      <a:pt x="0" y="0"/>
                    </a:moveTo>
                    <a:lnTo>
                      <a:pt x="1440" y="1440"/>
                    </a:lnTo>
                    <a:lnTo>
                      <a:pt x="1440" y="4320"/>
                    </a:lnTo>
                    <a:lnTo>
                      <a:pt x="0" y="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 rot="5400000">
                <a:off x="6241415" y="3331210"/>
                <a:ext cx="423545" cy="414655"/>
              </a:xfrm>
              <a:custGeom>
                <a:avLst/>
                <a:gdLst>
                  <a:gd name="T0" fmla="*/ 0 w 2880"/>
                  <a:gd name="T1" fmla="*/ 0 h 2880"/>
                  <a:gd name="T2" fmla="*/ 2880 w 2880"/>
                  <a:gd name="T3" fmla="*/ 0 h 2880"/>
                  <a:gd name="T4" fmla="*/ 2880 w 2880"/>
                  <a:gd name="T5" fmla="*/ 2880 h 2880"/>
                  <a:gd name="T6" fmla="*/ 0 w 2880"/>
                  <a:gd name="T7" fmla="*/ 0 h 2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0" h="2880">
                    <a:moveTo>
                      <a:pt x="0" y="0"/>
                    </a:moveTo>
                    <a:lnTo>
                      <a:pt x="2880" y="0"/>
                    </a:lnTo>
                    <a:lnTo>
                      <a:pt x="2880" y="28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5527040" y="3189605"/>
                <a:ext cx="393700" cy="2368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900" b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 in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5831205" y="2902585"/>
              <a:ext cx="829310" cy="84772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38733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Angela measures the sides of a square napkin with her ruler.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side measures 6 inches.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perimeter of the napkin?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90" y="2126858"/>
            <a:ext cx="43891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454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your index card to answer the questions.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perimeter of your index card in inches?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Place the short end of your index card next to the short end of your partner’s index card.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prediction: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 think the perimeter is of the new shape you made?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Find the perimeter of the new shape.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prediction right?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 why not?</a:t>
            </a:r>
          </a:p>
        </p:txBody>
      </p:sp>
    </p:spTree>
    <p:extLst>
      <p:ext uri="{BB962C8B-B14F-4D97-AF65-F5344CB8AC3E}">
        <p14:creationId xmlns:p14="http://schemas.microsoft.com/office/powerpoint/2010/main" val="16245201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rectangular sheep pen measures 5 meters long and 9 meters wide.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perimeter of the cow pen is double the perimeter of the sheep pen.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perimeter of the cow pen?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95" y="3013849"/>
            <a:ext cx="3968168" cy="259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015" y="2736138"/>
            <a:ext cx="2444133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67341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Clara and Pedro each use four 3-inch by 5-inch cards to make the rectangles below.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Whose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rectangle has a greater perimeter?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14517" y="2742257"/>
            <a:ext cx="4389120" cy="1828800"/>
            <a:chOff x="-574" y="571500"/>
            <a:chExt cx="3595547" cy="1259360"/>
          </a:xfrm>
        </p:grpSpPr>
        <p:grpSp>
          <p:nvGrpSpPr>
            <p:cNvPr id="26" name="Group 25"/>
            <p:cNvGrpSpPr/>
            <p:nvPr/>
          </p:nvGrpSpPr>
          <p:grpSpPr>
            <a:xfrm rot="16200000">
              <a:off x="1342220" y="-421894"/>
              <a:ext cx="909960" cy="3595547"/>
              <a:chOff x="121189" y="-168149"/>
              <a:chExt cx="912190" cy="359883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21189" y="-168149"/>
                <a:ext cx="906874" cy="1337759"/>
                <a:chOff x="121241" y="-168149"/>
                <a:chExt cx="907259" cy="1337759"/>
              </a:xfrm>
            </p:grpSpPr>
            <p:sp>
              <p:nvSpPr>
                <p:cNvPr id="32" name="Text Box 28"/>
                <p:cNvSpPr txBox="1"/>
                <p:nvPr/>
              </p:nvSpPr>
              <p:spPr>
                <a:xfrm rot="5400000">
                  <a:off x="-104687" y="615824"/>
                  <a:ext cx="779714" cy="3278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0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5 cm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399850" y="243840"/>
                  <a:ext cx="628650" cy="8001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Text Box 137"/>
                <p:cNvSpPr txBox="1"/>
                <p:nvPr/>
              </p:nvSpPr>
              <p:spPr>
                <a:xfrm rot="5400000">
                  <a:off x="342944" y="-117823"/>
                  <a:ext cx="558045" cy="4573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0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3 cm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402231" y="2630583"/>
                <a:ext cx="628015" cy="8001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01032" y="1042035"/>
                <a:ext cx="632347" cy="8001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01032" y="1840658"/>
                <a:ext cx="628015" cy="8001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27" name="Text Box 44"/>
            <p:cNvSpPr txBox="1"/>
            <p:nvPr/>
          </p:nvSpPr>
          <p:spPr>
            <a:xfrm>
              <a:off x="1467724" y="571500"/>
              <a:ext cx="12573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b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Clara’s Rectangle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73900" y="2376497"/>
            <a:ext cx="2743200" cy="2560320"/>
            <a:chOff x="0" y="0"/>
            <a:chExt cx="2007870" cy="1959610"/>
          </a:xfrm>
        </p:grpSpPr>
        <p:grpSp>
          <p:nvGrpSpPr>
            <p:cNvPr id="36" name="Group 35"/>
            <p:cNvGrpSpPr/>
            <p:nvPr/>
          </p:nvGrpSpPr>
          <p:grpSpPr>
            <a:xfrm rot="16200000">
              <a:off x="174624" y="126365"/>
              <a:ext cx="1658621" cy="2007870"/>
              <a:chOff x="-7876" y="-167570"/>
              <a:chExt cx="1662686" cy="2009705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-7876" y="-167570"/>
                <a:ext cx="1035939" cy="1211510"/>
                <a:chOff x="-7879" y="-167570"/>
                <a:chExt cx="1036379" cy="1211510"/>
              </a:xfrm>
            </p:grpSpPr>
            <p:sp>
              <p:nvSpPr>
                <p:cNvPr id="42" name="Text Box 147"/>
                <p:cNvSpPr txBox="1"/>
                <p:nvPr/>
              </p:nvSpPr>
              <p:spPr>
                <a:xfrm rot="5400000">
                  <a:off x="-23985" y="406003"/>
                  <a:ext cx="489190" cy="4569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0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5 cm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399850" y="243840"/>
                  <a:ext cx="628650" cy="8001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Text Box 137"/>
                <p:cNvSpPr txBox="1"/>
                <p:nvPr/>
              </p:nvSpPr>
              <p:spPr>
                <a:xfrm rot="5400000">
                  <a:off x="377595" y="-151895"/>
                  <a:ext cx="488743" cy="4573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00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3 cm</a:t>
                  </a:r>
                  <a:endPara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9" name="Rectangle 38"/>
              <p:cNvSpPr/>
              <p:nvPr/>
            </p:nvSpPr>
            <p:spPr>
              <a:xfrm>
                <a:off x="1026795" y="241935"/>
                <a:ext cx="628015" cy="8001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8145" y="1042035"/>
                <a:ext cx="628015" cy="8001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026795" y="1041400"/>
                <a:ext cx="628015" cy="8001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7" name="Text Box 23"/>
            <p:cNvSpPr txBox="1"/>
            <p:nvPr/>
          </p:nvSpPr>
          <p:spPr>
            <a:xfrm>
              <a:off x="561340" y="0"/>
              <a:ext cx="12573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Pedro’s Rectangle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9851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Mrs.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Zeck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will use 14 feet of tape to mark a rectangle on the gym wall.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several rectangles that Mrs.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Zeck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could make with her tape.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Label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side lengths of each rectangle.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25" y="2963146"/>
            <a:ext cx="4770783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086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Drew makes rectangular shoes for his robot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shoe has whole number side lengths and an area of 7 square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centimeters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total perimeter of both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more than one answer?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 why not?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55" y="1699716"/>
            <a:ext cx="2560320" cy="43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77609" y="741863"/>
            <a:ext cx="66159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Rosie puts 2 lemon slices in each cup of iced tea.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uses a total of 8 slices.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cups of iced tea does Rosie make?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" y="1025670"/>
            <a:ext cx="3267186" cy="25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5702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Mara draws a 6 inch by 8 inch rectangle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 shades one-half of the rectangle.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area of the shaded part of Mara’s rectangle?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30" y="2607048"/>
            <a:ext cx="409786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520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Hannah traces square-inch tiles to draw 3 larger squares.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draws the 3 large squares side by side to make a rectangle.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shades one-half of each larger square, as shown.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agree that all 3 squares are one-half shaded?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answer.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area of the rectangle? 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total area of the shaded space?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366951"/>
              </p:ext>
            </p:extLst>
          </p:nvPr>
        </p:nvGraphicFramePr>
        <p:xfrm>
          <a:off x="5291554" y="2862232"/>
          <a:ext cx="201168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/>
                <a:gridCol w="502920"/>
                <a:gridCol w="502920"/>
                <a:gridCol w="502920"/>
              </a:tblGrid>
              <a:tr h="335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46595"/>
              </p:ext>
            </p:extLst>
          </p:nvPr>
        </p:nvGraphicFramePr>
        <p:xfrm>
          <a:off x="3260158" y="2862232"/>
          <a:ext cx="201168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/>
                <a:gridCol w="502920"/>
                <a:gridCol w="502920"/>
                <a:gridCol w="502920"/>
              </a:tblGrid>
              <a:tr h="335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373147"/>
              </p:ext>
            </p:extLst>
          </p:nvPr>
        </p:nvGraphicFramePr>
        <p:xfrm>
          <a:off x="1248478" y="2862232"/>
          <a:ext cx="201168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/>
                <a:gridCol w="502920"/>
                <a:gridCol w="502920"/>
                <a:gridCol w="502920"/>
              </a:tblGrid>
              <a:tr h="335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ight Triangle 6"/>
          <p:cNvSpPr/>
          <p:nvPr/>
        </p:nvSpPr>
        <p:spPr>
          <a:xfrm flipH="1" flipV="1">
            <a:off x="5303520" y="2861534"/>
            <a:ext cx="505609" cy="36576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 flipH="1" flipV="1">
            <a:off x="5800161" y="3229087"/>
            <a:ext cx="505609" cy="36576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flipH="1" flipV="1">
            <a:off x="6284261" y="3573337"/>
            <a:ext cx="505609" cy="36576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flipH="1" flipV="1">
            <a:off x="6789870" y="3960603"/>
            <a:ext cx="505609" cy="365760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81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8"/>
          <a:stretch/>
        </p:blipFill>
        <p:spPr>
          <a:xfrm>
            <a:off x="7077629" y="741863"/>
            <a:ext cx="4577392" cy="53088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8490" y="741863"/>
            <a:ext cx="72614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9 bicycles and some tricycles at the repair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shop. There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42 total wheels on all the bicycles and tricycles.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tricycles are in the shop? </a:t>
            </a:r>
          </a:p>
        </p:txBody>
      </p:sp>
    </p:spTree>
    <p:extLst>
      <p:ext uri="{BB962C8B-B14F-4D97-AF65-F5344CB8AC3E}">
        <p14:creationId xmlns:p14="http://schemas.microsoft.com/office/powerpoint/2010/main" val="2796252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90" y="741863"/>
            <a:ext cx="60027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chef arranges 4 rows of 3 red peppers on a tray.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adds 2 more rows of 3 yellow peppers.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peppers are there altogether?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068" y="846251"/>
            <a:ext cx="3717844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42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59275" y="1656266"/>
            <a:ext cx="6734287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 spends $16 on 2 video games.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game costs the same amount.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cost of each game.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92" y="1656266"/>
            <a:ext cx="3907213" cy="25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7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90" y="741863"/>
            <a:ext cx="65944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Jackie buys 21 pizzas for a party.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places 3 pizzas on each table.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tables are there?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870" y="247426"/>
            <a:ext cx="4072305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cell phone is about 4 inches long.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long are 9 cell phones laid end to end?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25" y="2126858"/>
            <a:ext cx="5029200" cy="334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44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608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Ms. Williams draws the array below to show the class seating chart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 sees the students in 4 rows of 7 when she teaches at Board 1.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commutative property to show how Ms. Williams sees the class when she teaches at Board 2.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07173" y="3541208"/>
            <a:ext cx="3383280" cy="1828800"/>
            <a:chOff x="904" y="11970"/>
            <a:chExt cx="3208" cy="1624"/>
          </a:xfrm>
        </p:grpSpPr>
        <p:grpSp>
          <p:nvGrpSpPr>
            <p:cNvPr id="3" name="Group 122"/>
            <p:cNvGrpSpPr>
              <a:grpSpLocks/>
            </p:cNvGrpSpPr>
            <p:nvPr/>
          </p:nvGrpSpPr>
          <p:grpSpPr bwMode="auto">
            <a:xfrm>
              <a:off x="2061" y="12500"/>
              <a:ext cx="2051" cy="1094"/>
              <a:chOff x="0" y="0"/>
              <a:chExt cx="13018" cy="6947"/>
            </a:xfrm>
          </p:grpSpPr>
          <p:grpSp>
            <p:nvGrpSpPr>
              <p:cNvPr id="6" name="Group 26"/>
              <p:cNvGrpSpPr>
                <a:grpSpLocks/>
              </p:cNvGrpSpPr>
              <p:nvPr/>
            </p:nvGrpSpPr>
            <p:grpSpPr bwMode="auto">
              <a:xfrm>
                <a:off x="0" y="0"/>
                <a:ext cx="1314" cy="6947"/>
                <a:chOff x="0" y="0"/>
                <a:chExt cx="1314" cy="6947"/>
              </a:xfrm>
            </p:grpSpPr>
            <p:sp>
              <p:nvSpPr>
                <p:cNvPr id="38" name="Oval 2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Oval 23"/>
                <p:cNvSpPr>
                  <a:spLocks noChangeArrowheads="1"/>
                </p:cNvSpPr>
                <p:nvPr/>
              </p:nvSpPr>
              <p:spPr bwMode="auto">
                <a:xfrm>
                  <a:off x="0" y="1901"/>
                  <a:ext cx="1314" cy="1169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Oval 24"/>
                <p:cNvSpPr>
                  <a:spLocks noChangeArrowheads="1"/>
                </p:cNvSpPr>
                <p:nvPr/>
              </p:nvSpPr>
              <p:spPr bwMode="auto">
                <a:xfrm>
                  <a:off x="0" y="3877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Oval 25"/>
                <p:cNvSpPr>
                  <a:spLocks noChangeArrowheads="1"/>
                </p:cNvSpPr>
                <p:nvPr/>
              </p:nvSpPr>
              <p:spPr bwMode="auto">
                <a:xfrm>
                  <a:off x="0" y="5779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1901" y="0"/>
                <a:ext cx="1315" cy="6946"/>
                <a:chOff x="0" y="0"/>
                <a:chExt cx="1314" cy="6947"/>
              </a:xfrm>
            </p:grpSpPr>
            <p:sp>
              <p:nvSpPr>
                <p:cNvPr id="34" name="Oval 2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29"/>
                <p:cNvSpPr>
                  <a:spLocks noChangeArrowheads="1"/>
                </p:cNvSpPr>
                <p:nvPr/>
              </p:nvSpPr>
              <p:spPr bwMode="auto">
                <a:xfrm>
                  <a:off x="0" y="1901"/>
                  <a:ext cx="1314" cy="1169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43"/>
                <p:cNvSpPr>
                  <a:spLocks noChangeArrowheads="1"/>
                </p:cNvSpPr>
                <p:nvPr/>
              </p:nvSpPr>
              <p:spPr bwMode="auto">
                <a:xfrm>
                  <a:off x="0" y="3877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Oval 44"/>
                <p:cNvSpPr>
                  <a:spLocks noChangeArrowheads="1"/>
                </p:cNvSpPr>
                <p:nvPr/>
              </p:nvSpPr>
              <p:spPr bwMode="auto">
                <a:xfrm>
                  <a:off x="0" y="5779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45"/>
              <p:cNvGrpSpPr>
                <a:grpSpLocks/>
              </p:cNvGrpSpPr>
              <p:nvPr/>
            </p:nvGrpSpPr>
            <p:grpSpPr bwMode="auto">
              <a:xfrm>
                <a:off x="3877" y="0"/>
                <a:ext cx="1314" cy="6947"/>
                <a:chOff x="0" y="0"/>
                <a:chExt cx="1314" cy="6947"/>
              </a:xfrm>
            </p:grpSpPr>
            <p:sp>
              <p:nvSpPr>
                <p:cNvPr id="30" name="Oval 9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Oval 98"/>
                <p:cNvSpPr>
                  <a:spLocks noChangeArrowheads="1"/>
                </p:cNvSpPr>
                <p:nvPr/>
              </p:nvSpPr>
              <p:spPr bwMode="auto">
                <a:xfrm>
                  <a:off x="0" y="1901"/>
                  <a:ext cx="1314" cy="1169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Oval 100"/>
                <p:cNvSpPr>
                  <a:spLocks noChangeArrowheads="1"/>
                </p:cNvSpPr>
                <p:nvPr/>
              </p:nvSpPr>
              <p:spPr bwMode="auto">
                <a:xfrm>
                  <a:off x="0" y="3877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Oval 101"/>
                <p:cNvSpPr>
                  <a:spLocks noChangeArrowheads="1"/>
                </p:cNvSpPr>
                <p:nvPr/>
              </p:nvSpPr>
              <p:spPr bwMode="auto">
                <a:xfrm>
                  <a:off x="0" y="5779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" name="Group 102"/>
              <p:cNvGrpSpPr>
                <a:grpSpLocks/>
              </p:cNvGrpSpPr>
              <p:nvPr/>
            </p:nvGrpSpPr>
            <p:grpSpPr bwMode="auto">
              <a:xfrm>
                <a:off x="5852" y="0"/>
                <a:ext cx="1314" cy="6947"/>
                <a:chOff x="0" y="0"/>
                <a:chExt cx="1314" cy="6947"/>
              </a:xfrm>
            </p:grpSpPr>
            <p:sp>
              <p:nvSpPr>
                <p:cNvPr id="26" name="Oval 10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Oval 104"/>
                <p:cNvSpPr>
                  <a:spLocks noChangeArrowheads="1"/>
                </p:cNvSpPr>
                <p:nvPr/>
              </p:nvSpPr>
              <p:spPr bwMode="auto">
                <a:xfrm>
                  <a:off x="0" y="1901"/>
                  <a:ext cx="1314" cy="1169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Oval 105"/>
                <p:cNvSpPr>
                  <a:spLocks noChangeArrowheads="1"/>
                </p:cNvSpPr>
                <p:nvPr/>
              </p:nvSpPr>
              <p:spPr bwMode="auto">
                <a:xfrm>
                  <a:off x="0" y="3877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Oval 106"/>
                <p:cNvSpPr>
                  <a:spLocks noChangeArrowheads="1"/>
                </p:cNvSpPr>
                <p:nvPr/>
              </p:nvSpPr>
              <p:spPr bwMode="auto">
                <a:xfrm>
                  <a:off x="0" y="5779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7"/>
              <p:cNvGrpSpPr>
                <a:grpSpLocks/>
              </p:cNvGrpSpPr>
              <p:nvPr/>
            </p:nvGrpSpPr>
            <p:grpSpPr bwMode="auto">
              <a:xfrm>
                <a:off x="7754" y="0"/>
                <a:ext cx="1314" cy="6947"/>
                <a:chOff x="0" y="0"/>
                <a:chExt cx="1314" cy="6947"/>
              </a:xfrm>
            </p:grpSpPr>
            <p:sp>
              <p:nvSpPr>
                <p:cNvPr id="22" name="Oval 10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Oval 109"/>
                <p:cNvSpPr>
                  <a:spLocks noChangeArrowheads="1"/>
                </p:cNvSpPr>
                <p:nvPr/>
              </p:nvSpPr>
              <p:spPr bwMode="auto">
                <a:xfrm>
                  <a:off x="0" y="1901"/>
                  <a:ext cx="1314" cy="1169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Oval 110"/>
                <p:cNvSpPr>
                  <a:spLocks noChangeArrowheads="1"/>
                </p:cNvSpPr>
                <p:nvPr/>
              </p:nvSpPr>
              <p:spPr bwMode="auto">
                <a:xfrm>
                  <a:off x="0" y="3877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Oval 111"/>
                <p:cNvSpPr>
                  <a:spLocks noChangeArrowheads="1"/>
                </p:cNvSpPr>
                <p:nvPr/>
              </p:nvSpPr>
              <p:spPr bwMode="auto">
                <a:xfrm>
                  <a:off x="0" y="5779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2"/>
              <p:cNvGrpSpPr>
                <a:grpSpLocks/>
              </p:cNvGrpSpPr>
              <p:nvPr/>
            </p:nvGrpSpPr>
            <p:grpSpPr bwMode="auto">
              <a:xfrm>
                <a:off x="9802" y="0"/>
                <a:ext cx="1314" cy="6947"/>
                <a:chOff x="0" y="0"/>
                <a:chExt cx="1314" cy="6947"/>
              </a:xfrm>
            </p:grpSpPr>
            <p:sp>
              <p:nvSpPr>
                <p:cNvPr id="18" name="Oval 11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Oval 114"/>
                <p:cNvSpPr>
                  <a:spLocks noChangeArrowheads="1"/>
                </p:cNvSpPr>
                <p:nvPr/>
              </p:nvSpPr>
              <p:spPr bwMode="auto">
                <a:xfrm>
                  <a:off x="0" y="1901"/>
                  <a:ext cx="1314" cy="1169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Oval 115"/>
                <p:cNvSpPr>
                  <a:spLocks noChangeArrowheads="1"/>
                </p:cNvSpPr>
                <p:nvPr/>
              </p:nvSpPr>
              <p:spPr bwMode="auto">
                <a:xfrm>
                  <a:off x="0" y="3877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Oval 116"/>
                <p:cNvSpPr>
                  <a:spLocks noChangeArrowheads="1"/>
                </p:cNvSpPr>
                <p:nvPr/>
              </p:nvSpPr>
              <p:spPr bwMode="auto">
                <a:xfrm>
                  <a:off x="0" y="5779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17"/>
              <p:cNvGrpSpPr>
                <a:grpSpLocks/>
              </p:cNvGrpSpPr>
              <p:nvPr/>
            </p:nvGrpSpPr>
            <p:grpSpPr bwMode="auto">
              <a:xfrm>
                <a:off x="11704" y="0"/>
                <a:ext cx="1314" cy="6947"/>
                <a:chOff x="0" y="0"/>
                <a:chExt cx="1314" cy="6947"/>
              </a:xfrm>
            </p:grpSpPr>
            <p:sp>
              <p:nvSpPr>
                <p:cNvPr id="14" name="Oval 11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Oval 119"/>
                <p:cNvSpPr>
                  <a:spLocks noChangeArrowheads="1"/>
                </p:cNvSpPr>
                <p:nvPr/>
              </p:nvSpPr>
              <p:spPr bwMode="auto">
                <a:xfrm>
                  <a:off x="0" y="1901"/>
                  <a:ext cx="1314" cy="1169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Oval 120"/>
                <p:cNvSpPr>
                  <a:spLocks noChangeArrowheads="1"/>
                </p:cNvSpPr>
                <p:nvPr/>
              </p:nvSpPr>
              <p:spPr bwMode="auto">
                <a:xfrm>
                  <a:off x="0" y="3877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Oval 121"/>
                <p:cNvSpPr>
                  <a:spLocks noChangeArrowheads="1"/>
                </p:cNvSpPr>
                <p:nvPr/>
              </p:nvSpPr>
              <p:spPr bwMode="auto">
                <a:xfrm>
                  <a:off x="0" y="5779"/>
                  <a:ext cx="1314" cy="1168"/>
                </a:xfrm>
                <a:prstGeom prst="ellipse">
                  <a:avLst/>
                </a:prstGeom>
                <a:solidFill>
                  <a:srgbClr val="8D0C00"/>
                </a:solidFill>
                <a:ln w="12700">
                  <a:solidFill>
                    <a:srgbClr val="8D0C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" name="Text Box 38"/>
            <p:cNvSpPr txBox="1">
              <a:spLocks noChangeArrowheads="1"/>
            </p:cNvSpPr>
            <p:nvPr/>
          </p:nvSpPr>
          <p:spPr bwMode="auto">
            <a:xfrm>
              <a:off x="2361" y="11970"/>
              <a:ext cx="1044" cy="40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Board 1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Text Box 39"/>
            <p:cNvSpPr txBox="1">
              <a:spLocks noChangeArrowheads="1"/>
            </p:cNvSpPr>
            <p:nvPr/>
          </p:nvSpPr>
          <p:spPr bwMode="auto">
            <a:xfrm rot="-5400000">
              <a:off x="1092" y="12495"/>
              <a:ext cx="611" cy="9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Board 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053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90" y="741863"/>
            <a:ext cx="7982174" cy="2668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Mrs. Peacock bought 4 packs of yogurt.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had exactly enough to give each of her 24 students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yogurt cup.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yogurt cups are there in 1 pack?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297" y="829098"/>
            <a:ext cx="2944559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93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parking structure has 10 levels.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3 cars parked on each level. How many cars are parked in the structure?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20474" r="-203" b="-512"/>
          <a:stretch/>
        </p:blipFill>
        <p:spPr>
          <a:xfrm>
            <a:off x="3858409" y="2818503"/>
            <a:ext cx="4665233" cy="33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3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07162" y="1035702"/>
            <a:ext cx="5486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Henrietta works in a shoe store.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uses 2 shoelaces to lace each pair of shoes.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has a total of 24 laces.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pairs of shoes can Henrietta lace?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37" y="1305368"/>
            <a:ext cx="469377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8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"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There are 83 girls and 76 boys in the third grade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How many total students are in the third grade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81" y="1394445"/>
            <a:ext cx="2194560" cy="32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39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20640" y="741863"/>
            <a:ext cx="65729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Red, orange, and blue scarves are on sale for $4 each. Nina buys 2 scarves of each color.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much does she spend altogether?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26" y="982173"/>
            <a:ext cx="3551192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3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1146514"/>
            <a:ext cx="63147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4 boxes with 6 binders in each one.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brothers share the binders.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binders does each brother get?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246" y="857182"/>
            <a:ext cx="3848100" cy="32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2"/>
            <a:ext cx="625019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Ms. Bower helps her kindergartners tie their shoes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takes her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seconds to tie 1 shoe.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seconds does it take Ms. Bower to tie 8 shoes?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259" y="866122"/>
            <a:ext cx="4754880" cy="38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3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Christine has 12 math problems for homework.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takes her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minutes to complete each problem.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minutes does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Christine to finish all 12 problems?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" y="2918964"/>
            <a:ext cx="283464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60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92301" y="627507"/>
            <a:ext cx="70355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12 tables in the cafeteria.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students sit at each of the first 11 tables.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students sit at the last table.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students are sitting at the 12 tables in the cafeteria?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0" y="821032"/>
            <a:ext cx="3200400" cy="317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65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Patrick and Lilly start their chores at 5:00 p.m.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clock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the number line show the times that Patrick and Lilly finish their chores.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finishes first?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you know.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problem without drawing a number line.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might want to visualize or use your clock template, draw a tape diagram, use words, number sentences, etc.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>
          <a:xfrm>
            <a:off x="3036345" y="4223497"/>
            <a:ext cx="6309360" cy="1920240"/>
            <a:chOff x="0" y="0"/>
            <a:chExt cx="5657850" cy="163830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580390"/>
              <a:ext cx="3603625" cy="765173"/>
              <a:chOff x="0" y="0"/>
              <a:chExt cx="3603625" cy="76517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0" y="155575"/>
                <a:ext cx="3603625" cy="609598"/>
                <a:chOff x="0" y="0"/>
                <a:chExt cx="3603625" cy="609598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0" y="9523"/>
                  <a:ext cx="3451225" cy="600075"/>
                  <a:chOff x="-39496" y="1913957"/>
                  <a:chExt cx="6602171" cy="877394"/>
                </a:xfrm>
              </p:grpSpPr>
              <p:grpSp>
                <p:nvGrpSpPr>
                  <p:cNvPr id="17" name="Group 16"/>
                  <p:cNvGrpSpPr>
                    <a:grpSpLocks/>
                  </p:cNvGrpSpPr>
                  <p:nvPr/>
                </p:nvGrpSpPr>
                <p:grpSpPr>
                  <a:xfrm>
                    <a:off x="-39496" y="1913957"/>
                    <a:ext cx="6602171" cy="877394"/>
                    <a:chOff x="21627" y="-225910"/>
                    <a:chExt cx="5938305" cy="721210"/>
                  </a:xfrm>
                </p:grpSpPr>
                <p:grpSp>
                  <p:nvGrpSpPr>
                    <p:cNvPr id="79" name="Group 78"/>
                    <p:cNvGrpSpPr/>
                    <p:nvPr/>
                  </p:nvGrpSpPr>
                  <p:grpSpPr>
                    <a:xfrm>
                      <a:off x="66675" y="0"/>
                      <a:ext cx="5830225" cy="200025"/>
                      <a:chOff x="0" y="0"/>
                      <a:chExt cx="5830225" cy="200025"/>
                    </a:xfrm>
                  </p:grpSpPr>
                  <p:cxnSp>
                    <p:nvCxnSpPr>
                      <p:cNvPr id="84" name="Straight Arrow Connector 83"/>
                      <p:cNvCxnSpPr/>
                      <p:nvPr/>
                    </p:nvCxnSpPr>
                    <p:spPr>
                      <a:xfrm>
                        <a:off x="0" y="104775"/>
                        <a:ext cx="5830225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arrow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Connector 84"/>
                      <p:cNvCxnSpPr/>
                      <p:nvPr/>
                    </p:nvCxnSpPr>
                    <p:spPr>
                      <a:xfrm>
                        <a:off x="238125" y="19050"/>
                        <a:ext cx="0" cy="18097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" name="Straight Connector 85"/>
                      <p:cNvCxnSpPr/>
                      <p:nvPr/>
                    </p:nvCxnSpPr>
                    <p:spPr>
                      <a:xfrm>
                        <a:off x="628650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7" name="Straight Connector 86"/>
                      <p:cNvCxnSpPr/>
                      <p:nvPr/>
                    </p:nvCxnSpPr>
                    <p:spPr>
                      <a:xfrm>
                        <a:off x="5057775" y="9525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8" name="Straight Connector 87"/>
                      <p:cNvCxnSpPr/>
                      <p:nvPr/>
                    </p:nvCxnSpPr>
                    <p:spPr>
                      <a:xfrm>
                        <a:off x="1066800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9" name="Straight Connector 88"/>
                      <p:cNvCxnSpPr/>
                      <p:nvPr/>
                    </p:nvCxnSpPr>
                    <p:spPr>
                      <a:xfrm>
                        <a:off x="4591050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0" name="Straight Connector 89"/>
                      <p:cNvCxnSpPr/>
                      <p:nvPr/>
                    </p:nvCxnSpPr>
                    <p:spPr>
                      <a:xfrm>
                        <a:off x="1971675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1" name="Straight Connector 90"/>
                      <p:cNvCxnSpPr/>
                      <p:nvPr/>
                    </p:nvCxnSpPr>
                    <p:spPr>
                      <a:xfrm>
                        <a:off x="5486400" y="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2" name="Straight Connector 91"/>
                      <p:cNvCxnSpPr/>
                      <p:nvPr/>
                    </p:nvCxnSpPr>
                    <p:spPr>
                      <a:xfrm>
                        <a:off x="2857500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3" name="Straight Connector 92"/>
                      <p:cNvCxnSpPr/>
                      <p:nvPr/>
                    </p:nvCxnSpPr>
                    <p:spPr>
                      <a:xfrm>
                        <a:off x="4171950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4" name="Straight Connector 93"/>
                      <p:cNvCxnSpPr/>
                      <p:nvPr/>
                    </p:nvCxnSpPr>
                    <p:spPr>
                      <a:xfrm>
                        <a:off x="2419350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5" name="Straight Connector 94"/>
                      <p:cNvCxnSpPr/>
                      <p:nvPr/>
                    </p:nvCxnSpPr>
                    <p:spPr>
                      <a:xfrm>
                        <a:off x="1514475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6" name="Straight Connector 95"/>
                      <p:cNvCxnSpPr/>
                      <p:nvPr/>
                    </p:nvCxnSpPr>
                    <p:spPr>
                      <a:xfrm>
                        <a:off x="3305175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7" name="Straight Connector 96"/>
                      <p:cNvCxnSpPr/>
                      <p:nvPr/>
                    </p:nvCxnSpPr>
                    <p:spPr>
                      <a:xfrm>
                        <a:off x="3752850" y="19050"/>
                        <a:ext cx="0" cy="18097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80" name="Group 79"/>
                    <p:cNvGrpSpPr/>
                    <p:nvPr/>
                  </p:nvGrpSpPr>
                  <p:grpSpPr>
                    <a:xfrm>
                      <a:off x="21627" y="-225910"/>
                      <a:ext cx="5938305" cy="721210"/>
                      <a:chOff x="21627" y="-416410"/>
                      <a:chExt cx="5938305" cy="721210"/>
                    </a:xfrm>
                  </p:grpSpPr>
                  <p:sp>
                    <p:nvSpPr>
                      <p:cNvPr id="81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7283" y="9525"/>
                        <a:ext cx="247015" cy="295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9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0</a:t>
                        </a:r>
                        <a:endPara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2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1627" y="-416410"/>
                        <a:ext cx="1081678" cy="2952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9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5:00 p.m.</a:t>
                        </a:r>
                        <a:endPara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3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308491" y="-9255"/>
                        <a:ext cx="651441" cy="29527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9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60</a:t>
                        </a:r>
                        <a:endPara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331469" y="2258694"/>
                    <a:ext cx="5706110" cy="124460"/>
                    <a:chOff x="0" y="0"/>
                    <a:chExt cx="5706110" cy="124460"/>
                  </a:xfrm>
                </p:grpSpPr>
                <p:grpSp>
                  <p:nvGrpSpPr>
                    <p:cNvPr id="19" name="Group 18"/>
                    <p:cNvGrpSpPr/>
                    <p:nvPr/>
                  </p:nvGrpSpPr>
                  <p:grpSpPr>
                    <a:xfrm>
                      <a:off x="963930" y="3175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75" name="Straight Connector 74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6" name="Straight Connector 75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Connector 76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" name="Straight Connector 77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466090" y="5080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71" name="Straight Connector 70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2" name="Straight Connector 71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Straight Connector 72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4" name="Straight Connector 73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" name="Group 20"/>
                    <p:cNvGrpSpPr/>
                    <p:nvPr/>
                  </p:nvGrpSpPr>
                  <p:grpSpPr>
                    <a:xfrm>
                      <a:off x="0" y="6350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67" name="Straight Connector 66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Straight Connector 67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Straight Connector 68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Straight Connector 69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1454150" y="6350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63" name="Straight Connector 62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Straight Connector 63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Straight Connector 64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Straight Connector 65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3" name="Group 22"/>
                    <p:cNvGrpSpPr/>
                    <p:nvPr/>
                  </p:nvGrpSpPr>
                  <p:grpSpPr>
                    <a:xfrm>
                      <a:off x="1955800" y="5080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59" name="Straight Connector 58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Straight Connector 59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" name="Straight Connector 60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" name="Straight Connector 61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4" name="Group 23"/>
                    <p:cNvGrpSpPr/>
                    <p:nvPr/>
                  </p:nvGrpSpPr>
                  <p:grpSpPr>
                    <a:xfrm>
                      <a:off x="2460625" y="5715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55" name="Straight Connector 54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Straight Connector 55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" name="Straight Connector 56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Straight Connector 57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5" name="Group 24"/>
                    <p:cNvGrpSpPr/>
                    <p:nvPr/>
                  </p:nvGrpSpPr>
                  <p:grpSpPr>
                    <a:xfrm>
                      <a:off x="5401310" y="6350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51" name="Straight Connector 50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Connector 51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Straight Connector 52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Straight Connector 53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2945130" y="0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47" name="Straight Connector 46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Connector 48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Straight Connector 49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3450590" y="5715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43" name="Straight Connector 42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Straight Connector 43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Connector 44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Straight Connector 45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3927475" y="5080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39" name="Straight Connector 38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Straight Connector 39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Straight Connector 40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Straight Connector 41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9" name="Group 28"/>
                    <p:cNvGrpSpPr/>
                    <p:nvPr/>
                  </p:nvGrpSpPr>
                  <p:grpSpPr>
                    <a:xfrm>
                      <a:off x="4400550" y="5715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35" name="Straight Connector 34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Straight Connector 35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Straight Connector 36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Straight Connector 37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876800" y="4445"/>
                      <a:ext cx="304800" cy="118110"/>
                      <a:chOff x="0" y="0"/>
                      <a:chExt cx="304800" cy="118110"/>
                    </a:xfrm>
                  </p:grpSpPr>
                  <p:cxnSp>
                    <p:nvCxnSpPr>
                      <p:cNvPr id="31" name="Straight Connector 30"/>
                      <p:cNvCxnSpPr/>
                      <p:nvPr/>
                    </p:nvCxnSpPr>
                    <p:spPr>
                      <a:xfrm>
                        <a:off x="0" y="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Connector 31"/>
                      <p:cNvCxnSpPr/>
                      <p:nvPr/>
                    </p:nvCxnSpPr>
                    <p:spPr>
                      <a:xfrm>
                        <a:off x="104775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Straight Connector 32"/>
                      <p:cNvCxnSpPr/>
                      <p:nvPr/>
                    </p:nvCxnSpPr>
                    <p:spPr>
                      <a:xfrm>
                        <a:off x="304800" y="3810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Connector 33"/>
                      <p:cNvCxnSpPr/>
                      <p:nvPr/>
                    </p:nvCxnSpPr>
                    <p:spPr>
                      <a:xfrm>
                        <a:off x="206375" y="3175"/>
                        <a:ext cx="0" cy="11430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sp>
              <p:nvSpPr>
                <p:cNvPr id="1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974975" y="0"/>
                  <a:ext cx="628650" cy="245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9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6:00 p.m.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" name="Text Box 50"/>
              <p:cNvSpPr txBox="1"/>
              <p:nvPr/>
            </p:nvSpPr>
            <p:spPr>
              <a:xfrm>
                <a:off x="1397000" y="0"/>
                <a:ext cx="62865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Patrick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 flipV="1">
                <a:off x="1711325" y="420370"/>
                <a:ext cx="45085" cy="4508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121150" y="0"/>
              <a:ext cx="1536700" cy="1638300"/>
              <a:chOff x="0" y="0"/>
              <a:chExt cx="1536700" cy="16383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0" y="237490"/>
                <a:ext cx="1536700" cy="1400810"/>
                <a:chOff x="0" y="0"/>
                <a:chExt cx="1536700" cy="1400810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536700" cy="1400810"/>
                </a:xfrm>
                <a:prstGeom prst="rect">
                  <a:avLst/>
                </a:prstGeom>
                <a:extLst>
                  <a:ext uri="{FAA26D3D-D897-4be2-8F04-BA451C77F1D7}">
    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="" xmlns:lc="http://schemas.openxmlformats.org/drawingml/2006/lockedCanvas"/>
                  </a:ext>
                </a:extLst>
              </p:spPr>
            </p:pic>
            <p:cxnSp>
              <p:nvCxnSpPr>
                <p:cNvPr id="9" name="Straight Arrow Connector 8"/>
                <p:cNvCxnSpPr/>
                <p:nvPr/>
              </p:nvCxnSpPr>
              <p:spPr>
                <a:xfrm flipH="1">
                  <a:off x="360680" y="746760"/>
                  <a:ext cx="434340" cy="6477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793750" y="764540"/>
                  <a:ext cx="44450" cy="26416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 Box 297"/>
              <p:cNvSpPr txBox="1"/>
              <p:nvPr/>
            </p:nvSpPr>
            <p:spPr>
              <a:xfrm>
                <a:off x="584200" y="0"/>
                <a:ext cx="558800" cy="3130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Lilly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9678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7175351" cy="389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Carlos gets to class at 9:08 a.m.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has to write down homework assignments and complete morning work before math begins at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9:30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a.m.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minutes does Carlos have to complete his tasks before math begins?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276" y="741863"/>
            <a:ext cx="3383280" cy="37213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43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Justin put a 1-kilogram bag of flour on one side of a pan balance.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100-gram bags of flour does he need to put on the other pan to balance the scale?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76" y="3177199"/>
            <a:ext cx="3895022" cy="25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67988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Subha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drinks 4 large glasses of water each day.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large glasses of water does she drink in 7 days?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73" y="741863"/>
            <a:ext cx="3822700" cy="49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73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11388" y="741863"/>
            <a:ext cx="79821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school ballet recital begins at 12:17 p.m. and ends at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12:45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p.m.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minutes long is the ballet recital?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9" y="741863"/>
            <a:ext cx="2794000" cy="38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8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Jordan uses 3 lemons to make 1 pitcher of lemonade.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makes 4 pitchers. How many lemons does he use altogether? Use the RDW process to show your solution.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545" y="2857441"/>
            <a:ext cx="5394960" cy="359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24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5168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050"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on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place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value chart: </a:t>
            </a:r>
          </a:p>
          <a:p>
            <a:pPr marL="342900" marR="0" lvl="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  <a:tabLst>
                <a:tab pos="254000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10 tens</a:t>
            </a:r>
          </a:p>
          <a:p>
            <a:pPr marL="342900" marR="0" lvl="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  <a:tabLst>
                <a:tab pos="254000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10 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hundreds</a:t>
            </a:r>
          </a:p>
          <a:p>
            <a:pPr marL="342900" marR="0" lvl="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  <a:tabLst>
                <a:tab pos="254000" algn="l"/>
              </a:tabLst>
            </a:pP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13 tens</a:t>
            </a:r>
          </a:p>
          <a:p>
            <a:pPr marL="342900" marR="0" lvl="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  <a:tabLst>
                <a:tab pos="254000" algn="l"/>
              </a:tabLst>
            </a:pP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13 hundreds</a:t>
            </a:r>
          </a:p>
          <a:p>
            <a:pPr marL="342900" marR="0" lvl="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  <a:tabLst>
                <a:tab pos="254000" algn="l"/>
              </a:tabLst>
            </a:pP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13 tens and 8 ones</a:t>
            </a:r>
          </a:p>
          <a:p>
            <a:pPr marL="342900" marR="0" lvl="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  <a:tabLst>
                <a:tab pos="254000" algn="l"/>
              </a:tabLst>
            </a:pP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13 hundreds, 8 tens and 7 ones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67" y="2096346"/>
            <a:ext cx="3474720" cy="24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13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mental math to solve these problems.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strategy for solving each problem.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514350" indent="-514350">
              <a:buAutoNum type="alphaL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46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+ 5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39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+  8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eriod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125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+ 7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			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108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+ 4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i="1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117" y="2597590"/>
            <a:ext cx="3108960" cy="336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66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49271" y="1569199"/>
            <a:ext cx="7444291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Josh’s apple weighs 93 grams.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pear weighs 152 grams.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total weight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apple and the pear?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3" y="376518"/>
            <a:ext cx="2834640" cy="441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265" y="1328415"/>
            <a:ext cx="3657600" cy="39616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8489" y="354586"/>
            <a:ext cx="774550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doctor prescribed 175 milliliters of medicine on Monday and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256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milliliters of medicine on Tuesday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a. Estimate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much medicine he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prescribed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both days.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Precisely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much medicine did he use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both days?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24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003228" y="741863"/>
            <a:ext cx="4690334" cy="518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Tara brings 2 bottles of water on her hike.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first bottle has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471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milliliters of water, and the second bottle has 354 milliliters of water.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milliliters of water does Tara bring on her hike?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" y="872043"/>
            <a:ext cx="6035040" cy="39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19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4"/>
            <a:ext cx="81865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Jolene brings an apple and an orange with her to school.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weight of both pieces of fruit together is 417 grams.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apple weighs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223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grams.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weight of Jolene’s orange?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948" y="559407"/>
            <a:ext cx="2377440" cy="36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5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Millie’s fish tank holds 403 liters of water.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empties out 185 liters of water to clean the tank.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liters of water are left in the tank?</a:t>
            </a: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a. Estimate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liters are left in the tank by rounding.</a:t>
            </a: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Estimate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liters are left in the tank by rounding in a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different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way.</a:t>
            </a: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c. 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liters of water are actually left in the tank?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d. 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answer reasonable?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estimate was closer to the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exact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answer? 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87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303981" y="741863"/>
            <a:ext cx="53895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Gloria fills water balloons with 238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water.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milliliters of water are in 2 water balloons?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the nearest 10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100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gives a closer estimate?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" y="903658"/>
            <a:ext cx="5120640" cy="340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21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8530815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Geri brings 3 water jugs to her soccer game to share with teammates.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jug contains 6 liters of water.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liters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water does Geri bring?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948" y="741863"/>
            <a:ext cx="2468880" cy="41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1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Jocelyn says 7 fives has the same answer as 3 sevens + 2 sevens.  Is she correct?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or why not.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675" y="2364493"/>
            <a:ext cx="3822700" cy="38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63671" y="827924"/>
            <a:ext cx="619913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Robbie sees that a carton of eggs shows an array with 2 rows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eggs.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total number of eggs in the carton?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RDW process to show your solution.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36" y="513775"/>
            <a:ext cx="3810000" cy="34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24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90" y="741863"/>
            <a:ext cx="10628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Twenty-four people line up to use the canoes at the park.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people are assigned to each canoe.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canoes are used?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118" y="2243321"/>
            <a:ext cx="9639301" cy="344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96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28216" y="849440"/>
            <a:ext cx="6465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Marshall puts 6 pictures on each of the 6 pages in his photo album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pictures does he put in the photo album in all?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" y="741863"/>
            <a:ext cx="3931920" cy="343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79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90" y="741863"/>
            <a:ext cx="106285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Gracie draws 7 rows of stars.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each row, she draws 4 stars.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stars does Gracie draw in all?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letter to represent the unknown and solve.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1712" y="3654013"/>
            <a:ext cx="10182113" cy="1753497"/>
            <a:chOff x="580913" y="2890218"/>
            <a:chExt cx="10182113" cy="1753497"/>
          </a:xfrm>
        </p:grpSpPr>
        <p:sp>
          <p:nvSpPr>
            <p:cNvPr id="2" name="5-Point Star 1"/>
            <p:cNvSpPr/>
            <p:nvPr/>
          </p:nvSpPr>
          <p:spPr>
            <a:xfrm>
              <a:off x="580913" y="2890218"/>
              <a:ext cx="1871831" cy="1753497"/>
            </a:xfrm>
            <a:prstGeom prst="star5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5-Point Star 3"/>
            <p:cNvSpPr/>
            <p:nvPr/>
          </p:nvSpPr>
          <p:spPr>
            <a:xfrm>
              <a:off x="3351007" y="2890218"/>
              <a:ext cx="1871831" cy="1753497"/>
            </a:xfrm>
            <a:prstGeom prst="star5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5-Point Star 4"/>
            <p:cNvSpPr/>
            <p:nvPr/>
          </p:nvSpPr>
          <p:spPr>
            <a:xfrm>
              <a:off x="6121101" y="2890218"/>
              <a:ext cx="1871831" cy="1753497"/>
            </a:xfrm>
            <a:prstGeom prst="star5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8891195" y="2890218"/>
              <a:ext cx="1871831" cy="1753497"/>
            </a:xfrm>
            <a:prstGeom prst="star5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0463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72936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Mabel cuts 9 pieces of ribbon for an art project.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piece of ribbon is 7 centimeters long.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total length of the pieces of ribbon that Mabel cuts?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562" y="741863"/>
            <a:ext cx="3810000" cy="314184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03374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Richard has 2 cartons with 6 eggs in each.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 opens the cartons, he drops 2 eggs.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unbroken eggs does Richard have left?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14349"/>
          <a:stretch/>
        </p:blipFill>
        <p:spPr>
          <a:xfrm>
            <a:off x="688489" y="2807747"/>
            <a:ext cx="4389120" cy="262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608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scientist fills 5 test tubes with 9 milliliters of fresh water in each.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fills another 3 test tubes with 9 milliliters of salt water 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each. 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milliliters of water does she use in all?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break apart and distribute strategy to solve.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69" y="3493471"/>
            <a:ext cx="4620386" cy="25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25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926541" y="741862"/>
            <a:ext cx="77670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Michaela and Gilda read the same book.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takes Michaela about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minutes to read a chapter, and Gilda about 10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minutes. There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 chapters in the book.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fewer minutes does Michaela spend reading than Gilda?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180"/>
          <a:stretch/>
        </p:blipFill>
        <p:spPr>
          <a:xfrm>
            <a:off x="785308" y="1156109"/>
            <a:ext cx="2834640" cy="314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3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90" y="741863"/>
            <a:ext cx="71645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Henry’s garden has 9 rows of squash plants.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row has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squash plants.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also 1 row with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watermelon plants.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squash and watermelon plants does Henry have in all?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943" y="849376"/>
            <a:ext cx="310896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85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74720" y="741863"/>
            <a:ext cx="82188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Mia has 152 beads.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uses some to make bracelets.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80 beads.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 uses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beads for each bracelet, how many bracelets does she make?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175" y="1468171"/>
            <a:ext cx="3907213" cy="25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15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 3 × 4 on a place value chart.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explain how the array can help you solve 30 × 4.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044" y="1927355"/>
            <a:ext cx="3124200" cy="377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15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student council holds a meeting in Mr. Chang’s classroom.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arrange the chairs in 3 rows of 5.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chairs are used in all?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RDW process.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905" y="2966183"/>
            <a:ext cx="6492240" cy="32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55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Eric makes a shape with 8 trapezoid pattern blocks.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Brock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makes the same shape using triangle pattern blocks.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takes 3 triangles to make 1 trapezoid.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triangle pattern blocks does Brock use?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62835" y="3636085"/>
            <a:ext cx="6456381" cy="1463040"/>
            <a:chOff x="1409252" y="3636085"/>
            <a:chExt cx="6456381" cy="1463040"/>
          </a:xfrm>
        </p:grpSpPr>
        <p:sp>
          <p:nvSpPr>
            <p:cNvPr id="2" name="Isosceles Triangle 1"/>
            <p:cNvSpPr/>
            <p:nvPr/>
          </p:nvSpPr>
          <p:spPr>
            <a:xfrm>
              <a:off x="1409252" y="3636085"/>
              <a:ext cx="1452282" cy="1463040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>
              <a:off x="3911301" y="3636085"/>
              <a:ext cx="1452282" cy="1463040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6413351" y="3636085"/>
              <a:ext cx="1452282" cy="1463040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79809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Wilma and Freddie use patterns blocks to make shapes as shown.  Freddie says his shape is bigger than Wilma’s because it’s longer than hers.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 right?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answer.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45105" y="2632148"/>
            <a:ext cx="3291840" cy="3749040"/>
            <a:chOff x="0" y="32089"/>
            <a:chExt cx="1921510" cy="2283121"/>
          </a:xfrm>
        </p:grpSpPr>
        <p:grpSp>
          <p:nvGrpSpPr>
            <p:cNvPr id="4" name="Group 3"/>
            <p:cNvGrpSpPr/>
            <p:nvPr/>
          </p:nvGrpSpPr>
          <p:grpSpPr>
            <a:xfrm>
              <a:off x="419100" y="32089"/>
              <a:ext cx="1231226" cy="1248071"/>
              <a:chOff x="0" y="32089"/>
              <a:chExt cx="1231226" cy="124807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51460"/>
                <a:ext cx="1076325" cy="1028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 Box 490"/>
              <p:cNvSpPr txBox="1"/>
              <p:nvPr/>
            </p:nvSpPr>
            <p:spPr>
              <a:xfrm>
                <a:off x="43776" y="32089"/>
                <a:ext cx="118745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9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Wilma’s Shape</a:t>
                </a:r>
                <a:endPara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0" y="1327083"/>
              <a:ext cx="1921510" cy="988127"/>
              <a:chOff x="0" y="24063"/>
              <a:chExt cx="1921510" cy="98812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68960" y="-340360"/>
                <a:ext cx="783590" cy="19215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Text Box 493"/>
              <p:cNvSpPr txBox="1"/>
              <p:nvPr/>
            </p:nvSpPr>
            <p:spPr>
              <a:xfrm>
                <a:off x="458470" y="24063"/>
                <a:ext cx="118745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9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Freddie’s Shape</a:t>
                </a:r>
                <a:endParaRPr lang="en-US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3868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6927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uses paper squares to create a rectangle.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Clary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cuts all of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Jace’s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squares in half to create triangles.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uses all the triangles to make a rectangle.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16 triangles in Clary’s rectangle.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squares were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Jace’s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shape?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504" y="853957"/>
            <a:ext cx="3749040" cy="37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52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Mara uses 15 square-centimeter tiles to make a rectangle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Ashton uses 9 square-centimeter tiles to make a rectangle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lnSpc>
                <a:spcPct val="150000"/>
              </a:lnSpc>
              <a:buAutoNum type="alphaL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Mara’s and Ashton’s rectangles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might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look like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W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hose rectangle has a bigger area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 know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917" y="3065693"/>
            <a:ext cx="3108960" cy="293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48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643307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Candice uses square-centimeter tiles to find the side lengths of a rectangle as shown.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says the side lengths are 5 centimeters and 7 centimeters.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partner, Luis uses a ruler to check Candice’s work and says that the side lengths are 5 centimeters and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centimeters.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right?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 know?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691628"/>
              </p:ext>
            </p:extLst>
          </p:nvPr>
        </p:nvGraphicFramePr>
        <p:xfrm>
          <a:off x="7765826" y="1655581"/>
          <a:ext cx="3291840" cy="3291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  <a:gridCol w="658368"/>
              </a:tblGrid>
              <a:tr h="470263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0263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0263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0263"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0263"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0263"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0263"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3894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38514" y="864305"/>
            <a:ext cx="69709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Huma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has 4 bags of square-inch tiles with 6 tiles in each bag.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uses them to measure the area of a rectangle on her homework.  After covering the rectangle,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has 4 tiles left.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area of the rectangle?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1" y="864305"/>
            <a:ext cx="296201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86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608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Lori wants to replace the square tiles on her wall.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square tiles are sold in boxes of 8 square tiles.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Lori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buys 6 boxes of tiles.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 have enough to replace all the tiles, including the tiles under the painting?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answer.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620675"/>
              </p:ext>
            </p:extLst>
          </p:nvPr>
        </p:nvGraphicFramePr>
        <p:xfrm>
          <a:off x="6399602" y="2914225"/>
          <a:ext cx="402336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/>
                <a:gridCol w="502920"/>
                <a:gridCol w="502920"/>
                <a:gridCol w="502920"/>
                <a:gridCol w="502920"/>
                <a:gridCol w="502920"/>
                <a:gridCol w="502920"/>
                <a:gridCol w="502920"/>
              </a:tblGrid>
              <a:tr h="493776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300" dirty="0"/>
                    </a:p>
                  </a:txBody>
                  <a:tcPr marL="113361" marR="113361" marT="56682" marB="566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780037" y="3536864"/>
            <a:ext cx="1280160" cy="1280160"/>
            <a:chOff x="7414278" y="3407772"/>
            <a:chExt cx="1280160" cy="1280160"/>
          </a:xfrm>
        </p:grpSpPr>
        <p:sp>
          <p:nvSpPr>
            <p:cNvPr id="5" name="Rectangle 4"/>
            <p:cNvSpPr/>
            <p:nvPr/>
          </p:nvSpPr>
          <p:spPr>
            <a:xfrm>
              <a:off x="7414278" y="3407772"/>
              <a:ext cx="1280160" cy="12801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Text Box 1582"/>
            <p:cNvSpPr txBox="1"/>
            <p:nvPr/>
          </p:nvSpPr>
          <p:spPr>
            <a:xfrm>
              <a:off x="7541409" y="3908676"/>
              <a:ext cx="1023938" cy="308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15="http://schemas.microsoft.com/office/word/2012/wordml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Painting</a:t>
              </a:r>
              <a:endPara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074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98955" y="1095857"/>
            <a:ext cx="74982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Marnie and Connor both skip-count square units to find the area of the same rectangle.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Marnie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counts, “3, 6, 9, 12, 15, 18, 21.”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Connor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counts, “7, 14, 21.”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the rectangle might look like, then label the side lengths and find the area.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27" y="840736"/>
            <a:ext cx="1233474" cy="4480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242" y="840736"/>
            <a:ext cx="1549737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8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608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Mario plans to completely cover his 8-inch by 6-inch cardboard with square-inch tiles.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has 42 square-inch tiles.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more square-inch tiles does Mario need to cover the cardboard without any gaps or overlap?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answer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66" y="3349949"/>
            <a:ext cx="4480560" cy="29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41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Sonya folds a 6 by 6 square inch piece of paper into 4 equal parts, shown below.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area of 1 of the parts?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2265" y="2474259"/>
            <a:ext cx="3017520" cy="301752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81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Stacey has 18 bracelets.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 organizes the bracelets by color she has 3 equal groups.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bracelets are in each group?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75" y="3005361"/>
            <a:ext cx="2857500" cy="25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61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23360" y="741863"/>
            <a:ext cx="6949440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restaurant’s banquet table measures 3 feet by 6 feet.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large party, workers at the restaurant place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banquet tables side by side to create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long table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Find the area of the new, longer table.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2" y="741863"/>
            <a:ext cx="2566339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247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45457" y="1000048"/>
            <a:ext cx="746580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a. Find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area of a 6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by 9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rectangle.</a:t>
            </a:r>
          </a:p>
          <a:p>
            <a:pPr lvl="0">
              <a:lnSpc>
                <a:spcPct val="15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side lengths, 6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× 9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find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side lengths for a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rectangle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same area.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equations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using parentheses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estimate to draw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rectangle and label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side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lengths.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35" y="935914"/>
            <a:ext cx="3566160" cy="494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88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77148" y="741863"/>
            <a:ext cx="761641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Anil finds the area of a 5 inch by 17 inch rectangle by breaking it into 2 smaller rectangles.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one way that he could have solved the problem.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area of the rectangle?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" y="1055984"/>
            <a:ext cx="3124200" cy="377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5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Break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apart the shaded figure into 2 rectangles. 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Then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add to find the area of the shaded figure below. </a:t>
            </a:r>
            <a:endParaRPr lang="en-US" sz="2800" dirty="0" smtClean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</a:pP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b. Subtract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the area of the unshaded </a:t>
            </a:r>
            <a:endParaRPr lang="en-US" sz="2800" dirty="0" smtClean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rectangle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from the area of 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large </a:t>
            </a:r>
            <a:endParaRPr lang="en-US" sz="2800" dirty="0" smtClean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rectangle 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Myriad Pro" panose="020B0503030403020204" pitchFamily="34" charset="0"/>
                <a:cs typeface="Arial" panose="020B0604020202020204" pitchFamily="34" charset="0"/>
              </a:rPr>
              <a:t>to check your answer in Part (a).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869072"/>
              </p:ext>
            </p:extLst>
          </p:nvPr>
        </p:nvGraphicFramePr>
        <p:xfrm>
          <a:off x="7550674" y="2252315"/>
          <a:ext cx="347472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944"/>
                <a:gridCol w="694944"/>
                <a:gridCol w="694944"/>
                <a:gridCol w="694944"/>
                <a:gridCol w="694944"/>
              </a:tblGrid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424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needs to cut a piece of paper into 6 equal parts.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least three pictures to show how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can cut her paper so that all the parts are equal. 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617" y="2676133"/>
            <a:ext cx="5727701" cy="320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0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4278" y="741863"/>
            <a:ext cx="62501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Marcos has a 1-liter container of milk he is going to share with his mother, father, and sister at dinner.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picture to show how Marcos must share the container of milk so that all 4 of them get the same amount of milk.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fraction of the milk does each person get?</a:t>
            </a:r>
            <a:endParaRPr lang="en-US" sz="2800" dirty="0">
              <a:solidFill>
                <a:srgbClr val="231F20"/>
              </a:solidFill>
              <a:latin typeface="Arial" panose="020B0604020202020204" pitchFamily="34" charset="0"/>
              <a:ea typeface="Myriad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2" y="965051"/>
            <a:ext cx="440207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392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70570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Mr. Ramos sliced an orange into 8 equal pieces.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ate 1 slice. Draw a picture to represent the 8 slices of an orange.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Shade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the slice Mr. Ramos ate.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fraction of the orange did Mr. Ramos eat?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fraction did he not eat?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21333" r="22495" b="21255"/>
          <a:stretch/>
        </p:blipFill>
        <p:spPr>
          <a:xfrm>
            <a:off x="7917627" y="946672"/>
            <a:ext cx="3324113" cy="39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386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46673" y="741862"/>
            <a:ext cx="58951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Ms. Browne cut a 6 meter rope into 3 equal size pieces to make jump ropes.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Ware cut a 5 meter rope into 3 equal size pieces to make jump ropes.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class has longer jump ropes?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Bonus:  How long are the jump ropes in Ms. Browne’s class?)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128" y="741862"/>
            <a:ext cx="3403600" cy="54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641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3943" y="515952"/>
            <a:ext cx="723989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Chloe’s dad partitions his garden into 4 equal size sections to plant tomatoes, squash, peppers, and cucumbers.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fraction of the garden is available for growing tomatoes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(Bonus: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Chloe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talked her dad into planting beans and lettuce too.  He used equal size sections for all the vegetables.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fraction do the tomatoes have now?)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260" y="865852"/>
            <a:ext cx="3749040" cy="44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950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Robert was snacking on a small container of applesauce.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ate half of the container.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mother and sister were upset he didn’t save much for them.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 split up the remaining applesauce into 2 bowls.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said, “I ate 1 half, and each of you got 1 half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Robert right?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picture to prove your answer.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Bonus Questions: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hat fraction of the apple sauce did his mother get?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can’t the container be partitioned into 3 equal parts?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fraction of the applesauce did Robert’s sister eat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6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90" y="741863"/>
            <a:ext cx="53035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Twenty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children play a game.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5 children on each team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teams play the game?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division sentence to represent the problem.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883" y="741863"/>
            <a:ext cx="5067301" cy="54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277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89120" y="741863"/>
            <a:ext cx="730444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Mr. Schwartz went to a coffee shop before school.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spent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sixth of his money on a coffee and 1 sixth of his money on a bagel with cream cheese.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much of his money did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Schwartz spend before school?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4" r="14551" b="19248"/>
          <a:stretch/>
        </p:blipFill>
        <p:spPr>
          <a:xfrm>
            <a:off x="688488" y="981617"/>
            <a:ext cx="2969112" cy="21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74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Julianne’s friendship bracelet has 8 beads.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 broke, the beads fell off.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could only find 1 of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beads.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 her bracelet, what fraction of the beads does she need to buy?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17" y="2518761"/>
            <a:ext cx="3692308" cy="36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831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938942" y="505195"/>
            <a:ext cx="7863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Sarah makes soup.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divides each batch equally into thirds to give away.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family that she makes soup for gets 1 third of a batch.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Sarah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needs to make enough soup for 5 families.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much soup does Sarah give away?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answer in terms of batches.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fraction will be left over for Sarah?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2" y="1605855"/>
            <a:ext cx="3822700" cy="278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987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88489" y="741863"/>
                <a:ext cx="11005073" cy="5153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Rachel, Silvia, and Lola each received the same homework assignment but they only completed part of it.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Rachel completed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hers, Silvia completed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hers, and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Lola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completed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hers.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amount of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homework each girl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completed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from least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greatest.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Draw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picture to prove your answer.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9" y="741863"/>
                <a:ext cx="11005073" cy="5153142"/>
              </a:xfrm>
              <a:prstGeom prst="rect">
                <a:avLst/>
              </a:prstGeom>
              <a:blipFill rotWithShape="0">
                <a:blip r:embed="rId2"/>
                <a:stretch>
                  <a:fillRect l="-1163" b="-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9"/>
          <a:stretch/>
        </p:blipFill>
        <p:spPr>
          <a:xfrm>
            <a:off x="7266791" y="3003265"/>
            <a:ext cx="3962400" cy="26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208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Jennifer hid half her birthday money in the top drawer of her dresser.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 half she put in her jewelry box.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 hid $8 in her top drawer, how much money did she get for her birthday?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529" y="2693359"/>
            <a:ext cx="3937000" cy="38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940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37760" y="1290503"/>
            <a:ext cx="67020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Davis wants to make a picture using 9 square tiles.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fraction of the picture does 1 tile represent?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 different ways Davis could make his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" y="975360"/>
            <a:ext cx="3619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237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71215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Mr. Ray is knitting a scarf.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says that he has completed 1 fifth of the total length of the scarf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Draw a picture of the final scarf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Label what he has finished and what he still has to make.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number bond with 2 parts to show the fraction he has made and the fraction he has not made.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224" y="587487"/>
            <a:ext cx="3239396" cy="49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720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64885" y="741863"/>
            <a:ext cx="62286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baseball, it is about 30 yards from home plate to first base.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batter got tagged out about half way to first base.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yards from home plate was he when he got tagged out?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number line to show the point where he was when tagged out.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828"/>
          <a:stretch/>
        </p:blipFill>
        <p:spPr>
          <a:xfrm>
            <a:off x="559397" y="741863"/>
            <a:ext cx="4686300" cy="46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345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Hannah bought 1 yard of ribbon to wrap 4 small presents.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wants to cut the ribbon into equal parts.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label a number line from 0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1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to show where Hannah will cut the ribbon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Label all the fractions including 0 fourths and 4 fourths.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Label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1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yd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also.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975" y="3292700"/>
            <a:ext cx="3848100" cy="337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831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2"/>
            <a:ext cx="66912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Sammy goes to the pool.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sees a black line at the bottom stretching from one end of the pool to the other.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wonders how long it is.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black line is the same length as 9 concrete slabs that make the sidewalk at the edge of the pool.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concrete slab is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meters long.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 length of the black line at the bottom of the pool?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219" y="2401224"/>
            <a:ext cx="3913308" cy="25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11849" y="741863"/>
            <a:ext cx="69817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Anna picks 24 flowers.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makes equal bundles of flowers and gives 1 bundle to each of her 7 friends.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keeps a bundle for herself too.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flowers does Anna put in each bundle?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" y="741863"/>
            <a:ext cx="3108960" cy="39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912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88489" y="741863"/>
                <a:ext cx="11005073" cy="4158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Third grade students are growing peppers for their Earth Day gardening project.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student with the longest pepper wins the “Green Thumb” award.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Jackson’s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pepper measured 3 inches long.  Drew’s measured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inches long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Who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won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award?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Draw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number line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help prove your answer.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9" y="741863"/>
                <a:ext cx="11005073" cy="4158061"/>
              </a:xfrm>
              <a:prstGeom prst="rect">
                <a:avLst/>
              </a:prstGeom>
              <a:blipFill rotWithShape="0">
                <a:blip r:embed="rId2"/>
                <a:stretch>
                  <a:fillRect l="-1163" b="-3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61" y="2843711"/>
            <a:ext cx="3907213" cy="25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183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Thomas has 2 sheets of paper.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wants to punch 4 equally spaced holes along the edge of each sheet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Thomas’ 2 sheets of paper next to each other so the ends meet.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Label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number line from 0 at the start of his first paper to 2 at the end of his second paper.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Thomas where to hole-punch his papers and label the unit fractions.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unit fraction is labeled on the eighth hole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891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88489" y="741863"/>
                <a:ext cx="11005073" cy="296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Max 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his pizza for lunch.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wanted to eat a small snack in the afternoon, so he cut the leftover pizza in half and ate 1 slice.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How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much of the pizza was left?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Draw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picture to help you think about the pizza.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9" y="741863"/>
                <a:ext cx="11005073" cy="2964851"/>
              </a:xfrm>
              <a:prstGeom prst="rect">
                <a:avLst/>
              </a:prstGeom>
              <a:blipFill rotWithShape="0">
                <a:blip r:embed="rId2"/>
                <a:stretch>
                  <a:fillRect l="-1163" b="-1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88" y="3112658"/>
            <a:ext cx="334327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98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Dorothea is training to run a 2 mile race.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marks off her starting point and the finish line.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she can track her progress, she places a mark at 1 mile.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then places a mark halfway between her starting position and 1 mile, and another halfway between 1 mile and the finish line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Draw a number line to show what unit fraction she makes as she marks the points on her run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far has she run when she gets to the third marker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2499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8489" y="741863"/>
                <a:ext cx="11005073" cy="4900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Mr. Ramos wants to nail the TV cord against the wall so no one trips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He puts 7 nails equally spaced along the cord.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Draw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number line representing the cord.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Label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it from 0 at the start of the cord to 1 at the end.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Mark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 Mr. Ramos puts each nail with a fraction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Build a number bond with unit fractions to 1 whole.</a:t>
                </a: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Write the fraction of the nail that is equivalent to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cord.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9" y="741863"/>
                <a:ext cx="11005073" cy="4900765"/>
              </a:xfrm>
              <a:prstGeom prst="rect">
                <a:avLst/>
              </a:prstGeom>
              <a:blipFill rotWithShape="0">
                <a:blip r:embed="rId2"/>
                <a:stretch>
                  <a:fillRect l="-1163" r="-1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3344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39727" y="741863"/>
            <a:ext cx="71538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soccer player stood at the corner of a 100 meter field and kicked the ball to her teammate.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kicked it 20 meters.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commentator said she kicked it a quarter of the way across the field.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true?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not, what fraction should the commentator have said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Prove your answer by using a number line.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43" y="741863"/>
            <a:ext cx="3291840" cy="308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103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8489" y="741863"/>
                <a:ext cx="11005073" cy="4900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zipper on Robert’s jacket is 1 foot long.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It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breaks on the first day of winter.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can only zip it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the way before it gets stuck.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Draw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label a number line to show how far Robert can zip his jacket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Divide and label the number line in thirds.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What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fraction of the way can he zip his jacket in thirds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What fraction of Robert’s jacket is not zipped?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your answer in twelfths and in thirds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9" y="741863"/>
                <a:ext cx="11005073" cy="4900765"/>
              </a:xfrm>
              <a:prstGeom prst="rect">
                <a:avLst/>
              </a:prstGeom>
              <a:blipFill rotWithShape="0">
                <a:blip r:embed="rId2"/>
                <a:stretch>
                  <a:fillRect l="-1163" r="-1274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77389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drinks 1 eighth gallon of milk every morning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days would it take for him to drink 1 gallon of milk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a number line and words to explain your answer.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days would it take him to drink 2 gallons?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Extend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number line to show 2 gallons and use words to explain your answer.</a:t>
            </a:r>
          </a:p>
        </p:txBody>
      </p:sp>
    </p:spTree>
    <p:extLst>
      <p:ext uri="{BB962C8B-B14F-4D97-AF65-F5344CB8AC3E}">
        <p14:creationId xmlns:p14="http://schemas.microsoft.com/office/powerpoint/2010/main" val="19372335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2608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Antonio works on his project for 4 thirds of an hour.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mom tells him that he must spend another 2 thirds hour on it.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number bonds and a number line with copies of thirds to show how long Antonio worked altogether.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/>
        </p:blipFill>
        <p:spPr>
          <a:xfrm>
            <a:off x="5538114" y="2829259"/>
            <a:ext cx="5852160" cy="36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263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8489" y="741863"/>
                <a:ext cx="11005073" cy="4903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branch of a tree is 2 meters long.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Monica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chops the branch for firewood.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She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cuts pieces that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meter long.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Draw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number line to show the total length of the branch.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Partition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label each of Monica’s cuts.</a:t>
                </a: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How many pieces does Monica have altogether?</a:t>
                </a: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Write 2 equivalent fractions to describe the total length of Monica’s branch.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9" y="741863"/>
                <a:ext cx="11005073" cy="4903843"/>
              </a:xfrm>
              <a:prstGeom prst="rect">
                <a:avLst/>
              </a:prstGeom>
              <a:blipFill rotWithShape="0">
                <a:blip r:embed="rId2"/>
                <a:stretch>
                  <a:fillRect l="-1163" r="-720" b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052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14" y="2349635"/>
            <a:ext cx="4754880" cy="4216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8489" y="537465"/>
            <a:ext cx="110050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Children sit in 2 rows of 9 on the carpet for math time.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Erin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says, “We make 2 equal groups.”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Vittesh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says, “We make 9 equal groups.”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correct?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you know using models, numbers, and words.</a:t>
            </a:r>
          </a:p>
        </p:txBody>
      </p:sp>
    </p:spTree>
    <p:extLst>
      <p:ext uri="{BB962C8B-B14F-4D97-AF65-F5344CB8AC3E}">
        <p14:creationId xmlns:p14="http://schemas.microsoft.com/office/powerpoint/2010/main" val="42337917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88489" y="569739"/>
                <a:ext cx="11005073" cy="553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LaTonya has 2 equal sized hotdogs.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She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cut the first one into thirds at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lunch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Later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she cut the second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hotdog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to make double the number </a:t>
                </a:r>
                <a:endParaRPr lang="en-US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pieces.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Draw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model of LaTonya’s hotdogs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How many pieces is the second hotdog cut into?</a:t>
                </a:r>
              </a:p>
              <a:p>
                <a:pPr marL="514350" lvl="0" indent="-514350">
                  <a:lnSpc>
                    <a:spcPct val="150000"/>
                  </a:lnSpc>
                  <a:buFont typeface="+mj-lt"/>
                  <a:buAutoNum type="alphaLcPeriod"/>
                </a:pPr>
                <a:r>
                  <a:rPr lang="en-US" sz="2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If she wants to eat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the second hotdog, how many pieces should she eat?</a:t>
                </a:r>
                <a:endParaRPr lang="en-US" sz="28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9" y="569739"/>
                <a:ext cx="11005073" cy="5533823"/>
              </a:xfrm>
              <a:prstGeom prst="rect">
                <a:avLst/>
              </a:prstGeom>
              <a:blipFill rotWithShape="0">
                <a:blip r:embed="rId2"/>
                <a:stretch>
                  <a:fillRect l="-1163" b="-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7851"/>
          <a:stretch/>
        </p:blipFill>
        <p:spPr>
          <a:xfrm>
            <a:off x="6868534" y="591670"/>
            <a:ext cx="4937760" cy="27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177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8489" y="741863"/>
                <a:ext cx="11005073" cy="2974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Catherine and Diana bought matching scrapbooks.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Catherine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decorated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the pages in her book.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Diana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decorated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the pages in her book.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 tape diagram to show who has decorated more pages of their scrapbooks.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9" y="741863"/>
                <a:ext cx="11005073" cy="2974404"/>
              </a:xfrm>
              <a:prstGeom prst="rect">
                <a:avLst/>
              </a:prstGeom>
              <a:blipFill rotWithShape="0">
                <a:blip r:embed="rId2"/>
                <a:stretch>
                  <a:fillRect l="-1163" b="-2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629" y="3471044"/>
            <a:ext cx="328795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410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196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Damien folds a paper strip into 6 equal parts.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shades 5 of the equal parts and then cuts off 2 shaded parts.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thinking about what fraction is unshaded.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25" y="2996677"/>
            <a:ext cx="41433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645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797141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Reisha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plays in three basketball games.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scores 12 points in Game 1, 8 points in Game 2, and 16 points in Game 3.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basket that she made was worth 2 points.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uses tape diagrams with a unit size of 2 to represent the points she scored in each game.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total units of 2 will it take to represent the points she scored in all three games?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907" y="1244892"/>
            <a:ext cx="282907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606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90" y="741863"/>
            <a:ext cx="591670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vertical tape diagram shows the number of fish in Sal’s Pet Store.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total number of fish in Tank C.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Tank B has a total of 30 fish.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tape for Tank B. 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more fish are in Tank B than in Tanks A and D combined?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>
          <a:xfrm>
            <a:off x="7077673" y="1070386"/>
            <a:ext cx="3566160" cy="3108960"/>
            <a:chOff x="2095500" y="0"/>
            <a:chExt cx="2450454" cy="2286000"/>
          </a:xfrm>
        </p:grpSpPr>
        <p:grpSp>
          <p:nvGrpSpPr>
            <p:cNvPr id="4" name="Group 3"/>
            <p:cNvGrpSpPr/>
            <p:nvPr/>
          </p:nvGrpSpPr>
          <p:grpSpPr>
            <a:xfrm>
              <a:off x="2095500" y="342900"/>
              <a:ext cx="2416175" cy="1870075"/>
              <a:chOff x="0" y="0"/>
              <a:chExt cx="2416175" cy="187007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39700" y="0"/>
                <a:ext cx="2190115" cy="1438277"/>
                <a:chOff x="0" y="0"/>
                <a:chExt cx="2190115" cy="1438277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0" y="571501"/>
                  <a:ext cx="279400" cy="854711"/>
                  <a:chOff x="0" y="0"/>
                  <a:chExt cx="279400" cy="854964"/>
                </a:xfrm>
              </p:grpSpPr>
              <p:sp>
                <p:nvSpPr>
                  <p:cNvPr id="34" name="Text Box 47"/>
                  <p:cNvSpPr txBox="1"/>
                  <p:nvPr/>
                </p:nvSpPr>
                <p:spPr>
                  <a:xfrm>
                    <a:off x="0" y="571500"/>
                    <a:ext cx="279400" cy="283464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>
                    <a:solidFill>
                      <a:sysClr val="windowText" lastClr="000000"/>
                    </a:solidFill>
                  </a:ln>
                  <a:effectLst/>
                  <a:extLst>
                    <a:ext uri="{C572A759-6A51-4108-AA02-DFA0A04FC94B}">
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</a:ext>
                  </a:extLst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5</a:t>
                    </a:r>
                  </a:p>
                </p:txBody>
              </p:sp>
              <p:sp>
                <p:nvSpPr>
                  <p:cNvPr id="35" name="Text Box 51"/>
                  <p:cNvSpPr txBox="1"/>
                  <p:nvPr/>
                </p:nvSpPr>
                <p:spPr>
                  <a:xfrm>
                    <a:off x="0" y="286385"/>
                    <a:ext cx="279400" cy="283210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>
                    <a:solidFill>
                      <a:sysClr val="windowText" lastClr="000000"/>
                    </a:solidFill>
                  </a:ln>
                  <a:effectLst/>
                  <a:extLst>
                    <a:ext uri="{C572A759-6A51-4108-AA02-DFA0A04FC94B}">
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</a:ext>
                  </a:extLst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5</a:t>
                    </a:r>
                  </a:p>
                </p:txBody>
              </p:sp>
              <p:sp>
                <p:nvSpPr>
                  <p:cNvPr id="36" name="Text Box 55"/>
                  <p:cNvSpPr txBox="1"/>
                  <p:nvPr/>
                </p:nvSpPr>
                <p:spPr>
                  <a:xfrm>
                    <a:off x="0" y="0"/>
                    <a:ext cx="279400" cy="283210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>
                    <a:solidFill>
                      <a:sysClr val="windowText" lastClr="000000"/>
                    </a:solidFill>
                  </a:ln>
                  <a:effectLst/>
                  <a:extLst>
                    <a:ext uri="{C572A759-6A51-4108-AA02-DFA0A04FC94B}">
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</a:ext>
                  </a:extLst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1000"/>
                      </a:spcAft>
                    </a:pPr>
                    <a:r>
                      <a: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5</a:t>
                    </a:r>
                  </a:p>
                </p:txBody>
              </p: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977900" y="0"/>
                  <a:ext cx="1212215" cy="1438277"/>
                  <a:chOff x="0" y="0"/>
                  <a:chExt cx="1212215" cy="1438277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0" y="0"/>
                    <a:ext cx="279400" cy="1424942"/>
                    <a:chOff x="0" y="0"/>
                    <a:chExt cx="279400" cy="1424942"/>
                  </a:xfrm>
                </p:grpSpPr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0" y="570231"/>
                      <a:ext cx="279400" cy="854711"/>
                      <a:chOff x="0" y="0"/>
                      <a:chExt cx="279400" cy="854964"/>
                    </a:xfrm>
                  </p:grpSpPr>
                  <p:sp>
                    <p:nvSpPr>
                      <p:cNvPr id="31" name="Text Box 863"/>
                      <p:cNvSpPr txBox="1"/>
                      <p:nvPr/>
                    </p:nvSpPr>
                    <p:spPr>
                      <a:xfrm>
                        <a:off x="0" y="571500"/>
                        <a:ext cx="279400" cy="283464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>
                        <a:solidFill>
                          <a:sysClr val="windowText" lastClr="000000"/>
                        </a:solidFill>
                      </a:ln>
                      <a:effectLst/>
                      <a:extLst>
                        <a:ext uri="{C572A759-6A51-4108-AA02-DFA0A04FC94B}">
  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  </a:ext>
                      </a:extLst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</a:t>
                        </a:r>
                      </a:p>
                    </p:txBody>
                  </p:sp>
                  <p:sp>
                    <p:nvSpPr>
                      <p:cNvPr id="32" name="Text Box 864"/>
                      <p:cNvSpPr txBox="1"/>
                      <p:nvPr/>
                    </p:nvSpPr>
                    <p:spPr>
                      <a:xfrm>
                        <a:off x="0" y="286385"/>
                        <a:ext cx="279400" cy="283210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>
                        <a:solidFill>
                          <a:sysClr val="windowText" lastClr="000000"/>
                        </a:solidFill>
                      </a:ln>
                      <a:effectLst/>
                      <a:extLst>
                        <a:ext uri="{C572A759-6A51-4108-AA02-DFA0A04FC94B}">
  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  </a:ext>
                      </a:extLst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</a:t>
                        </a:r>
                      </a:p>
                    </p:txBody>
                  </p:sp>
                  <p:sp>
                    <p:nvSpPr>
                      <p:cNvPr id="33" name="Text Box 865"/>
                      <p:cNvSpPr txBox="1"/>
                      <p:nvPr/>
                    </p:nvSpPr>
                    <p:spPr>
                      <a:xfrm>
                        <a:off x="0" y="0"/>
                        <a:ext cx="279400" cy="283210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>
                        <a:solidFill>
                          <a:sysClr val="windowText" lastClr="000000"/>
                        </a:solidFill>
                      </a:ln>
                      <a:effectLst/>
                      <a:extLst>
                        <a:ext uri="{C572A759-6A51-4108-AA02-DFA0A04FC94B}">
  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  </a:ext>
                      </a:extLst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</a:t>
                        </a:r>
                      </a:p>
                    </p:txBody>
                  </p:sp>
                </p:grpSp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0" y="0"/>
                      <a:ext cx="279400" cy="568324"/>
                      <a:chOff x="0" y="286385"/>
                      <a:chExt cx="279400" cy="568579"/>
                    </a:xfrm>
                  </p:grpSpPr>
                  <p:sp>
                    <p:nvSpPr>
                      <p:cNvPr id="29" name="Text Box 867"/>
                      <p:cNvSpPr txBox="1"/>
                      <p:nvPr/>
                    </p:nvSpPr>
                    <p:spPr>
                      <a:xfrm>
                        <a:off x="0" y="571500"/>
                        <a:ext cx="279400" cy="283464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>
                        <a:solidFill>
                          <a:sysClr val="windowText" lastClr="000000"/>
                        </a:solidFill>
                      </a:ln>
                      <a:effectLst/>
                      <a:extLst>
                        <a:ext uri="{C572A759-6A51-4108-AA02-DFA0A04FC94B}">
  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  </a:ext>
                      </a:extLst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</a:t>
                        </a:r>
                      </a:p>
                    </p:txBody>
                  </p:sp>
                  <p:sp>
                    <p:nvSpPr>
                      <p:cNvPr id="30" name="Text Box 868"/>
                      <p:cNvSpPr txBox="1"/>
                      <p:nvPr/>
                    </p:nvSpPr>
                    <p:spPr>
                      <a:xfrm>
                        <a:off x="0" y="286385"/>
                        <a:ext cx="279400" cy="283210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>
                        <a:solidFill>
                          <a:sysClr val="windowText" lastClr="000000"/>
                        </a:solidFill>
                      </a:ln>
                      <a:effectLst/>
                      <a:extLst>
                        <a:ext uri="{C572A759-6A51-4108-AA02-DFA0A04FC94B}">
  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  </a:ext>
                      </a:extLst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</a:t>
                        </a:r>
                      </a:p>
                    </p:txBody>
                  </p:sp>
                </p:grp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478790" y="857250"/>
                    <a:ext cx="279400" cy="568324"/>
                    <a:chOff x="0" y="286385"/>
                    <a:chExt cx="279400" cy="568579"/>
                  </a:xfrm>
                </p:grpSpPr>
                <p:sp>
                  <p:nvSpPr>
                    <p:cNvPr id="25" name="Text Box 873"/>
                    <p:cNvSpPr txBox="1"/>
                    <p:nvPr/>
                  </p:nvSpPr>
                  <p:spPr>
                    <a:xfrm>
                      <a:off x="0" y="571500"/>
                      <a:ext cx="279400" cy="283464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>
                      <a:solidFill>
                        <a:sysClr val="windowText" lastClr="000000"/>
                      </a:solidFill>
                    </a:ln>
                    <a:effectLst/>
                    <a:extLst>
                      <a:ext uri="{C572A759-6A51-4108-AA02-DFA0A04FC94B}">
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</a:ext>
                    </a:extLst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p:txBody>
                </p:sp>
                <p:sp>
                  <p:nvSpPr>
                    <p:cNvPr id="26" name="Text Box 874"/>
                    <p:cNvSpPr txBox="1"/>
                    <p:nvPr/>
                  </p:nvSpPr>
                  <p:spPr>
                    <a:xfrm>
                      <a:off x="0" y="286385"/>
                      <a:ext cx="279400" cy="283210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>
                      <a:solidFill>
                        <a:sysClr val="windowText" lastClr="000000"/>
                      </a:solidFill>
                    </a:ln>
                    <a:effectLst/>
                    <a:extLst>
                      <a:ext uri="{C572A759-6A51-4108-AA02-DFA0A04FC94B}">
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</a:ext>
                    </a:extLst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p:txBody>
                </p:sp>
              </p:grp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932815" y="298450"/>
                    <a:ext cx="279400" cy="1139827"/>
                    <a:chOff x="0" y="284987"/>
                    <a:chExt cx="279400" cy="1139955"/>
                  </a:xfrm>
                </p:grpSpPr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0" y="570231"/>
                      <a:ext cx="279400" cy="854711"/>
                      <a:chOff x="0" y="0"/>
                      <a:chExt cx="279400" cy="854964"/>
                    </a:xfrm>
                  </p:grpSpPr>
                  <p:sp>
                    <p:nvSpPr>
                      <p:cNvPr id="22" name="Text Box 881"/>
                      <p:cNvSpPr txBox="1"/>
                      <p:nvPr/>
                    </p:nvSpPr>
                    <p:spPr>
                      <a:xfrm>
                        <a:off x="0" y="571500"/>
                        <a:ext cx="279400" cy="283464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>
                        <a:solidFill>
                          <a:sysClr val="windowText" lastClr="000000"/>
                        </a:solidFill>
                      </a:ln>
                      <a:effectLst/>
                      <a:extLst>
                        <a:ext uri="{C572A759-6A51-4108-AA02-DFA0A04FC94B}">
  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  </a:ext>
                      </a:extLst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</a:t>
                        </a:r>
                      </a:p>
                    </p:txBody>
                  </p:sp>
                  <p:sp>
                    <p:nvSpPr>
                      <p:cNvPr id="23" name="Text Box 882"/>
                      <p:cNvSpPr txBox="1"/>
                      <p:nvPr/>
                    </p:nvSpPr>
                    <p:spPr>
                      <a:xfrm>
                        <a:off x="0" y="286385"/>
                        <a:ext cx="279400" cy="283210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>
                        <a:solidFill>
                          <a:sysClr val="windowText" lastClr="000000"/>
                        </a:solidFill>
                      </a:ln>
                      <a:effectLst/>
                      <a:extLst>
                        <a:ext uri="{C572A759-6A51-4108-AA02-DFA0A04FC94B}">
  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  </a:ext>
                      </a:extLst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</a:t>
                        </a:r>
                      </a:p>
                    </p:txBody>
                  </p:sp>
                  <p:sp>
                    <p:nvSpPr>
                      <p:cNvPr id="24" name="Text Box 883"/>
                      <p:cNvSpPr txBox="1"/>
                      <p:nvPr/>
                    </p:nvSpPr>
                    <p:spPr>
                      <a:xfrm>
                        <a:off x="0" y="0"/>
                        <a:ext cx="279400" cy="283210"/>
                      </a:xfrm>
                      <a:prstGeom prst="rect">
                        <a:avLst/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>
                        <a:solidFill>
                          <a:sysClr val="windowText" lastClr="000000"/>
                        </a:solidFill>
                      </a:ln>
                      <a:effectLst/>
                      <a:extLst>
                        <a:ext uri="{C572A759-6A51-4108-AA02-DFA0A04FC94B}">
  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  </a:ext>
                      </a:extLst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10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</a:t>
                        </a:r>
                      </a:p>
                    </p:txBody>
                  </p:sp>
                </p:grpSp>
                <p:sp>
                  <p:nvSpPr>
                    <p:cNvPr id="21" name="Text Box 885"/>
                    <p:cNvSpPr txBox="1"/>
                    <p:nvPr/>
                  </p:nvSpPr>
                  <p:spPr>
                    <a:xfrm>
                      <a:off x="0" y="284987"/>
                      <a:ext cx="279400" cy="283337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>
                      <a:solidFill>
                        <a:sysClr val="windowText" lastClr="000000"/>
                      </a:solidFill>
                    </a:ln>
                    <a:effectLst/>
                    <a:extLst>
                      <a:ext uri="{C572A759-6A51-4108-AA02-DFA0A04FC94B}">
    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    </a:ext>
                    </a:extLst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p:txBody>
                </p:sp>
              </p:grpSp>
            </p:grpSp>
          </p:grpSp>
          <p:grpSp>
            <p:nvGrpSpPr>
              <p:cNvPr id="8" name="Group 7"/>
              <p:cNvGrpSpPr/>
              <p:nvPr/>
            </p:nvGrpSpPr>
            <p:grpSpPr>
              <a:xfrm>
                <a:off x="0" y="1412875"/>
                <a:ext cx="2416175" cy="457200"/>
                <a:chOff x="0" y="0"/>
                <a:chExt cx="2416175" cy="457200"/>
              </a:xfrm>
            </p:grpSpPr>
            <p:sp>
              <p:nvSpPr>
                <p:cNvPr id="9" name="Text Box 889"/>
                <p:cNvSpPr txBox="1"/>
                <p:nvPr/>
              </p:nvSpPr>
              <p:spPr>
                <a:xfrm>
                  <a:off x="0" y="0"/>
                  <a:ext cx="48895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</a:ext>
                </a:extLst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Tank</a:t>
                  </a:r>
                </a:p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sp>
              <p:nvSpPr>
                <p:cNvPr id="11" name="Text Box 899"/>
                <p:cNvSpPr txBox="1"/>
                <p:nvPr/>
              </p:nvSpPr>
              <p:spPr>
                <a:xfrm>
                  <a:off x="488950" y="0"/>
                  <a:ext cx="48895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</a:ext>
                </a:extLst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Tank</a:t>
                  </a:r>
                </a:p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sp>
              <p:nvSpPr>
                <p:cNvPr id="12" name="Text Box 900"/>
                <p:cNvSpPr txBox="1"/>
                <p:nvPr/>
              </p:nvSpPr>
              <p:spPr>
                <a:xfrm>
                  <a:off x="965835" y="0"/>
                  <a:ext cx="48895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</a:ext>
                </a:extLst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Tank</a:t>
                  </a:r>
                </a:p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  <p:sp>
              <p:nvSpPr>
                <p:cNvPr id="13" name="Text Box 901"/>
                <p:cNvSpPr txBox="1"/>
                <p:nvPr/>
              </p:nvSpPr>
              <p:spPr>
                <a:xfrm>
                  <a:off x="1496060" y="0"/>
                  <a:ext cx="48895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</a:ext>
                </a:extLst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Tank</a:t>
                  </a:r>
                </a:p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</a:t>
                  </a:r>
                </a:p>
              </p:txBody>
            </p:sp>
            <p:sp>
              <p:nvSpPr>
                <p:cNvPr id="14" name="Text Box 902"/>
                <p:cNvSpPr txBox="1"/>
                <p:nvPr/>
              </p:nvSpPr>
              <p:spPr>
                <a:xfrm>
                  <a:off x="1927225" y="0"/>
                  <a:ext cx="48895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    </a:ext>
                </a:extLst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Tank</a:t>
                  </a:r>
                </a:p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</a:p>
              </p:txBody>
            </p:sp>
          </p:grpSp>
        </p:grpSp>
        <p:sp>
          <p:nvSpPr>
            <p:cNvPr id="5" name="Rectangle 4"/>
            <p:cNvSpPr/>
            <p:nvPr/>
          </p:nvSpPr>
          <p:spPr>
            <a:xfrm>
              <a:off x="2101204" y="0"/>
              <a:ext cx="2444750" cy="2286000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Text Box 928"/>
            <p:cNvSpPr txBox="1"/>
            <p:nvPr/>
          </p:nvSpPr>
          <p:spPr>
            <a:xfrm>
              <a:off x="2305050" y="0"/>
              <a:ext cx="216535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</a:ext>
            </a:extLst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Number of Fish in Sal’s Pet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5280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241742" cy="518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following chart shows the number of times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insect’s wings vibrate each second.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following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clues to complete the unknowns in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chart.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beetle’s number of wing vibrations is the same as the difference between the fly and honeybee’s. 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mosquito’s number of wing vibrations is the same as 50 less than the beetle and fly’s combined.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423716"/>
              </p:ext>
            </p:extLst>
          </p:nvPr>
        </p:nvGraphicFramePr>
        <p:xfrm>
          <a:off x="8520056" y="741862"/>
          <a:ext cx="3065930" cy="20499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4649"/>
                <a:gridCol w="1821281"/>
              </a:tblGrid>
              <a:tr h="68331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Insect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Wing Vibrations Each Second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16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Honeybee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6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Beetle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i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b="1" i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6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Fly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66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Mosquito</a:t>
                      </a:r>
                      <a:endParaRPr lang="en-US" sz="14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i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400" b="1" i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5730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42155" y="741863"/>
            <a:ext cx="655140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Katelynn measures the height of her bean plant on Monday and again on Friday.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says that her bean plant grew 10 quarter inches.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partner records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" y="989704"/>
            <a:ext cx="4046227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217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8489" y="741863"/>
            <a:ext cx="110050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chart shows the lengths of straws measured in Mr. Han’s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class.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straws were measured?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you know.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smallest and greatest measurement on the chart?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Were the straws measured to the nearest inch?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 know?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103372"/>
                  </p:ext>
                </p:extLst>
              </p:nvPr>
            </p:nvGraphicFramePr>
            <p:xfrm>
              <a:off x="3326838" y="3420932"/>
              <a:ext cx="4663440" cy="285810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2688"/>
                    <a:gridCol w="932688"/>
                    <a:gridCol w="932688"/>
                    <a:gridCol w="932688"/>
                    <a:gridCol w="932688"/>
                  </a:tblGrid>
                  <a:tr h="480561">
                    <a:tc gridSpan="5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Straw Lengths (in Inches)</a:t>
                          </a:r>
                          <a:endParaRPr lang="en-US" sz="1600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60596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solidFill>
                                <a:sysClr val="windowText" lastClr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1200" b="1" dirty="0">
                            <a:solidFill>
                              <a:sysClr val="windowText" lastClr="00000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9167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 smtClean="0">
                                    <a:solidFill>
                                      <a:sysClr val="windowText" lastClr="000000"/>
                                    </a:solidFill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ysClr val="windowText" lastClr="00000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952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 smtClean="0">
                                    <a:solidFill>
                                      <a:sysClr val="windowText" lastClr="000000"/>
                                    </a:solidFill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ysClr val="windowText" lastClr="00000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US" sz="1200" b="1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58467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 smtClean="0">
                                    <a:solidFill>
                                      <a:sysClr val="windowText" lastClr="000000"/>
                                    </a:solidFill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solidFill>
                                          <a:sysClr val="windowText" lastClr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ysClr val="windowText" lastClr="00000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US" sz="1200" b="1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b="1"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  <m:f>
                                  <m:fPr>
                                    <m:ctrlP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2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0103372"/>
                  </p:ext>
                </p:extLst>
              </p:nvPr>
            </p:nvGraphicFramePr>
            <p:xfrm>
              <a:off x="3326838" y="3420932"/>
              <a:ext cx="4663440" cy="285810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2688"/>
                    <a:gridCol w="932688"/>
                    <a:gridCol w="932688"/>
                    <a:gridCol w="932688"/>
                    <a:gridCol w="932688"/>
                  </a:tblGrid>
                  <a:tr h="480561">
                    <a:tc gridSpan="5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Straw Lengths (in Inches)</a:t>
                          </a:r>
                          <a:endParaRPr lang="en-US" sz="1600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60596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solidFill>
                                <a:sysClr val="windowText" lastClr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1200" b="1" dirty="0">
                            <a:solidFill>
                              <a:sysClr val="windowText" lastClr="00000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99351" t="-80000" r="-200000" b="-293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01307" t="-80000" r="-101307" b="-293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01307" t="-80000" r="-1307" b="-293000"/>
                          </a:stretch>
                        </a:blipFill>
                      </a:tcPr>
                    </a:tc>
                  </a:tr>
                  <a:tr h="59167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654" t="-185567" r="-401961" b="-20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0654" t="-185567" r="-301961" b="-20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99351" t="-185567" r="-200000" b="-20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01307" t="-185567" r="-1307" b="-202062"/>
                          </a:stretch>
                        </a:blipFill>
                      </a:tcPr>
                    </a:tc>
                  </a:tr>
                  <a:tr h="5952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654" t="-282653" r="-40196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US" sz="1200" b="1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01307" t="-282653" r="-10130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01307" t="-282653" r="-1307" b="-100000"/>
                          </a:stretch>
                        </a:blipFill>
                      </a:tcPr>
                    </a:tc>
                  </a:tr>
                  <a:tr h="58467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654" t="-390625" r="-401961" b="-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endParaRPr lang="en-US" sz="1200" b="1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99351" t="-390625" r="-200000" b="-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13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en-US" sz="1200" b="1" dirty="0">
                            <a:solidFill>
                              <a:srgbClr val="231F20"/>
                            </a:solidFill>
                            <a:effectLst/>
                            <a:latin typeface="Arial" panose="020B0604020202020204" pitchFamily="34" charset="0"/>
                            <a:ea typeface="Myriad Pro" panose="020B0503030403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01307" t="-390625" r="-1307" b="-208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846470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227755" y="741863"/>
                <a:ext cx="7465807" cy="5798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Mrs. Byrne’s class is studying worms.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They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 the lengths of the worms to the nearest quarter inch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length of the shortest worm is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inches.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length of the longest worm is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inches.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Kathleen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says they will need 8 quarter inch intervals to plot the lengths of the worms on a line plot.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Is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she right? 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Why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or why not? 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755" y="741863"/>
                <a:ext cx="7465807" cy="5798126"/>
              </a:xfrm>
              <a:prstGeom prst="rect">
                <a:avLst/>
              </a:prstGeom>
              <a:blipFill rotWithShape="0">
                <a:blip r:embed="rId2"/>
                <a:stretch>
                  <a:fillRect l="-1716" r="-1144" b="-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" y="2446297"/>
            <a:ext cx="3200400" cy="238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873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08" y="1527081"/>
            <a:ext cx="4937760" cy="49377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8489" y="741863"/>
            <a:ext cx="11005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Marla creates a line plot with a half-inch scale from 33 to 37 inches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many tick marks will be on her line plot?</a:t>
            </a:r>
          </a:p>
        </p:txBody>
      </p:sp>
    </p:spTree>
    <p:extLst>
      <p:ext uri="{BB962C8B-B14F-4D97-AF65-F5344CB8AC3E}">
        <p14:creationId xmlns:p14="http://schemas.microsoft.com/office/powerpoint/2010/main" val="2409212205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TC103457491[[fn=Metropolitan]]</Template>
  <TotalTime>1834</TotalTime>
  <Words>4696</Words>
  <Application>Microsoft Office PowerPoint</Application>
  <PresentationFormat>Widescreen</PresentationFormat>
  <Paragraphs>299</Paragraphs>
  <Slides>112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0" baseType="lpstr">
      <vt:lpstr>Arial</vt:lpstr>
      <vt:lpstr>Calibri</vt:lpstr>
      <vt:lpstr>Calibri Light</vt:lpstr>
      <vt:lpstr>Cambria Math</vt:lpstr>
      <vt:lpstr>Myriad Pro</vt:lpstr>
      <vt:lpstr>Times New Roman</vt:lpstr>
      <vt:lpstr>Wingdings</vt:lpstr>
      <vt:lpstr>Metropolitan</vt:lpstr>
      <vt:lpstr>Grade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3</dc:title>
  <dc:creator>hp</dc:creator>
  <cp:lastModifiedBy>hp</cp:lastModifiedBy>
  <cp:revision>60</cp:revision>
  <dcterms:created xsi:type="dcterms:W3CDTF">2014-06-30T20:43:18Z</dcterms:created>
  <dcterms:modified xsi:type="dcterms:W3CDTF">2014-07-22T20:30:39Z</dcterms:modified>
</cp:coreProperties>
</file>