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8" d="100"/>
          <a:sy n="88" d="100"/>
        </p:scale>
        <p:origin x="4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6"/>
          <p:cNvSpPr>
            <a:spLocks noGrp="1"/>
          </p:cNvSpPr>
          <p:nvPr>
            <p:ph type="dt" sz="half" idx="10"/>
          </p:nvPr>
        </p:nvSpPr>
        <p:spPr/>
        <p:txBody>
          <a:bodyPr/>
          <a:lstStyle>
            <a:lvl1pPr>
              <a:defRPr dirty="0">
                <a:solidFill>
                  <a:srgbClr val="FFFFFF">
                    <a:alpha val="80000"/>
                  </a:srgbClr>
                </a:solidFill>
              </a:defRPr>
            </a:lvl1pPr>
          </a:lstStyle>
          <a:p>
            <a:pPr>
              <a:defRPr/>
            </a:pPr>
            <a:fld id="{A897D069-8276-492C-A04F-0B5B378CD3F0}" type="datetimeFigureOut">
              <a:rPr lang="en-US"/>
              <a:pPr>
                <a:defRPr/>
              </a:pPr>
              <a:t>11/10/2014</a:t>
            </a:fld>
            <a:endParaRPr lang="en-US"/>
          </a:p>
        </p:txBody>
      </p:sp>
      <p:sp>
        <p:nvSpPr>
          <p:cNvPr id="6" name="Footer Placeholder 7"/>
          <p:cNvSpPr>
            <a:spLocks noGrp="1"/>
          </p:cNvSpPr>
          <p:nvPr>
            <p:ph type="ftr" sz="quarter" idx="11"/>
          </p:nvPr>
        </p:nvSpPr>
        <p:spPr/>
        <p:txBody>
          <a:bodyPr/>
          <a:lstStyle>
            <a:lvl1pPr>
              <a:defRPr dirty="0">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fld id="{55A3FD52-BFD9-441B-8916-BB1818533718}" type="slidenum">
              <a:rPr lang="en-US" altLang="en-US"/>
              <a:pPr/>
              <a:t>‹#›</a:t>
            </a:fld>
            <a:endParaRPr lang="en-US" altLang="en-US"/>
          </a:p>
        </p:txBody>
      </p:sp>
    </p:spTree>
    <p:extLst>
      <p:ext uri="{BB962C8B-B14F-4D97-AF65-F5344CB8AC3E}">
        <p14:creationId xmlns:p14="http://schemas.microsoft.com/office/powerpoint/2010/main" val="83902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73CE2AF-45FD-431B-8DE2-991D08E1000E}" type="datetimeFigureOut">
              <a:rPr lang="en-US"/>
              <a:pPr>
                <a:defRPr/>
              </a:pPr>
              <a:t>11/10/2014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7C1125-9192-437B-BD5E-3A779A20D693}" type="slidenum">
              <a:rPr lang="en-US" altLang="en-US"/>
              <a:pPr/>
              <a:t>‹#›</a:t>
            </a:fld>
            <a:endParaRPr lang="en-US" altLang="en-US"/>
          </a:p>
        </p:txBody>
      </p:sp>
    </p:spTree>
    <p:extLst>
      <p:ext uri="{BB962C8B-B14F-4D97-AF65-F5344CB8AC3E}">
        <p14:creationId xmlns:p14="http://schemas.microsoft.com/office/powerpoint/2010/main" val="246551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B3CF81E-1045-45B5-8D7A-60B619C1F7EB}" type="datetimeFigureOut">
              <a:rPr lang="en-US"/>
              <a:pPr>
                <a:defRPr/>
              </a:pPr>
              <a:t>11/10/2014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30BD841-8C06-41D1-B556-7FA4538925A3}" type="slidenum">
              <a:rPr lang="en-US" altLang="en-US"/>
              <a:pPr/>
              <a:t>‹#›</a:t>
            </a:fld>
            <a:endParaRPr lang="en-US" altLang="en-US"/>
          </a:p>
        </p:txBody>
      </p:sp>
    </p:spTree>
    <p:extLst>
      <p:ext uri="{BB962C8B-B14F-4D97-AF65-F5344CB8AC3E}">
        <p14:creationId xmlns:p14="http://schemas.microsoft.com/office/powerpoint/2010/main" val="217260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8E047EB-A92B-41BA-9FD0-F1A6DF06071C}" type="datetimeFigureOut">
              <a:rPr lang="en-US"/>
              <a:pPr>
                <a:defRPr/>
              </a:pPr>
              <a:t>11/10/2014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703D01-0F16-4965-A7C6-D1A5268850CF}" type="slidenum">
              <a:rPr lang="en-US" altLang="en-US"/>
              <a:pPr/>
              <a:t>‹#›</a:t>
            </a:fld>
            <a:endParaRPr lang="en-US" altLang="en-US"/>
          </a:p>
        </p:txBody>
      </p:sp>
    </p:spTree>
    <p:extLst>
      <p:ext uri="{BB962C8B-B14F-4D97-AF65-F5344CB8AC3E}">
        <p14:creationId xmlns:p14="http://schemas.microsoft.com/office/powerpoint/2010/main" val="54257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3750F9-6D1D-4783-8957-06B08BFCFCE0}" type="datetimeFigureOut">
              <a:rPr lang="en-US"/>
              <a:pPr>
                <a:defRPr/>
              </a:pPr>
              <a:t>11/10/2014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D69DBF-79D7-4324-AD3E-714261C9929C}" type="slidenum">
              <a:rPr lang="en-US" altLang="en-US"/>
              <a:pPr/>
              <a:t>‹#›</a:t>
            </a:fld>
            <a:endParaRPr lang="en-US" altLang="en-US"/>
          </a:p>
        </p:txBody>
      </p:sp>
    </p:spTree>
    <p:extLst>
      <p:ext uri="{BB962C8B-B14F-4D97-AF65-F5344CB8AC3E}">
        <p14:creationId xmlns:p14="http://schemas.microsoft.com/office/powerpoint/2010/main" val="307344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FD8CE5D-AEA8-43BE-A459-85D3630F36BE}" type="datetimeFigureOut">
              <a:rPr lang="en-US"/>
              <a:pPr>
                <a:defRPr/>
              </a:pPr>
              <a:t>11/10/2014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FFBC351-5729-4DC5-8CED-65A7381A9274}" type="slidenum">
              <a:rPr lang="en-US" altLang="en-US"/>
              <a:pPr/>
              <a:t>‹#›</a:t>
            </a:fld>
            <a:endParaRPr lang="en-US" altLang="en-US"/>
          </a:p>
        </p:txBody>
      </p:sp>
    </p:spTree>
    <p:extLst>
      <p:ext uri="{BB962C8B-B14F-4D97-AF65-F5344CB8AC3E}">
        <p14:creationId xmlns:p14="http://schemas.microsoft.com/office/powerpoint/2010/main" val="28131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0816AFE-EA42-4506-8EDA-E08DC0BC0071}" type="datetimeFigureOut">
              <a:rPr lang="en-US"/>
              <a:pPr>
                <a:defRPr/>
              </a:pPr>
              <a:t>11/10/2014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542BB59-9C18-4173-B270-8DF956E53DCF}" type="slidenum">
              <a:rPr lang="en-US" altLang="en-US"/>
              <a:pPr/>
              <a:t>‹#›</a:t>
            </a:fld>
            <a:endParaRPr lang="en-US" altLang="en-US"/>
          </a:p>
        </p:txBody>
      </p:sp>
    </p:spTree>
    <p:extLst>
      <p:ext uri="{BB962C8B-B14F-4D97-AF65-F5344CB8AC3E}">
        <p14:creationId xmlns:p14="http://schemas.microsoft.com/office/powerpoint/2010/main" val="38488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3057429-722A-4B94-979A-94EB32B5DB2F}" type="datetimeFigureOut">
              <a:rPr lang="en-US"/>
              <a:pPr>
                <a:defRPr/>
              </a:pPr>
              <a:t>11/10/2014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958107D-39ED-4A47-BBD5-232F7ABE0D70}" type="slidenum">
              <a:rPr lang="en-US" altLang="en-US"/>
              <a:pPr/>
              <a:t>‹#›</a:t>
            </a:fld>
            <a:endParaRPr lang="en-US" altLang="en-US"/>
          </a:p>
        </p:txBody>
      </p:sp>
    </p:spTree>
    <p:extLst>
      <p:ext uri="{BB962C8B-B14F-4D97-AF65-F5344CB8AC3E}">
        <p14:creationId xmlns:p14="http://schemas.microsoft.com/office/powerpoint/2010/main" val="396989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E98234-AC45-40E6-AC61-BE4D69449583}" type="datetimeFigureOut">
              <a:rPr lang="en-US"/>
              <a:pPr>
                <a:defRPr/>
              </a:pPr>
              <a:t>11/10/2014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D1D3B25-061F-4302-9F92-B25C02B3640C}" type="slidenum">
              <a:rPr lang="en-US" altLang="en-US"/>
              <a:pPr/>
              <a:t>‹#›</a:t>
            </a:fld>
            <a:endParaRPr lang="en-US" altLang="en-US"/>
          </a:p>
        </p:txBody>
      </p:sp>
    </p:spTree>
    <p:extLst>
      <p:ext uri="{BB962C8B-B14F-4D97-AF65-F5344CB8AC3E}">
        <p14:creationId xmlns:p14="http://schemas.microsoft.com/office/powerpoint/2010/main" val="354255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3B69F20F-4221-41DF-8005-C045BA7B9858}" type="datetimeFigureOut">
              <a:rPr lang="en-US"/>
              <a:pPr>
                <a:defRPr/>
              </a:pPr>
              <a:t>11/10/2014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fld id="{03A083F5-7A7B-41EF-A85A-FA548E24C944}" type="slidenum">
              <a:rPr lang="en-US" altLang="en-US"/>
              <a:pPr/>
              <a:t>‹#›</a:t>
            </a:fld>
            <a:endParaRPr lang="en-US" altLang="en-US"/>
          </a:p>
        </p:txBody>
      </p:sp>
    </p:spTree>
    <p:extLst>
      <p:ext uri="{BB962C8B-B14F-4D97-AF65-F5344CB8AC3E}">
        <p14:creationId xmlns:p14="http://schemas.microsoft.com/office/powerpoint/2010/main" val="373725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1"/>
          <p:cNvSpPr>
            <a:spLocks noGrp="1"/>
          </p:cNvSpPr>
          <p:nvPr>
            <p:ph type="dt" sz="half" idx="10"/>
          </p:nvPr>
        </p:nvSpPr>
        <p:spPr/>
        <p:txBody>
          <a:bodyPr/>
          <a:lstStyle>
            <a:lvl1pPr>
              <a:defRPr dirty="0">
                <a:solidFill>
                  <a:srgbClr val="FFFFFF">
                    <a:alpha val="80000"/>
                  </a:srgbClr>
                </a:solidFill>
              </a:defRPr>
            </a:lvl1pPr>
          </a:lstStyle>
          <a:p>
            <a:pPr>
              <a:defRPr/>
            </a:pPr>
            <a:fld id="{EBE89573-890C-4E05-958F-E5E81232D75D}" type="datetimeFigureOut">
              <a:rPr lang="en-US"/>
              <a:pPr>
                <a:defRPr/>
              </a:pPr>
              <a:t>11/10/2014</a:t>
            </a:fld>
            <a:endParaRPr lang="en-US"/>
          </a:p>
        </p:txBody>
      </p:sp>
      <p:sp>
        <p:nvSpPr>
          <p:cNvPr id="6" name="Footer Placeholder 12"/>
          <p:cNvSpPr>
            <a:spLocks noGrp="1"/>
          </p:cNvSpPr>
          <p:nvPr>
            <p:ph type="ftr" sz="quarter" idx="11"/>
          </p:nvPr>
        </p:nvSpPr>
        <p:spPr/>
        <p:txBody>
          <a:bodyPr/>
          <a:lstStyle>
            <a:lvl1pPr>
              <a:defRPr dirty="0">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fld id="{8B7D221F-B0AE-4844-A859-DDE4FAD90CE8}" type="slidenum">
              <a:rPr lang="en-US" altLang="en-US"/>
              <a:pPr/>
              <a:t>‹#›</a:t>
            </a:fld>
            <a:endParaRPr lang="en-US" altLang="en-US"/>
          </a:p>
        </p:txBody>
      </p:sp>
    </p:spTree>
    <p:extLst>
      <p:ext uri="{BB962C8B-B14F-4D97-AF65-F5344CB8AC3E}">
        <p14:creationId xmlns:p14="http://schemas.microsoft.com/office/powerpoint/2010/main" val="232650276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fontAlgn="auto">
              <a:spcBef>
                <a:spcPts val="0"/>
              </a:spcBef>
              <a:spcAft>
                <a:spcPts val="0"/>
              </a:spcAft>
              <a:defRPr sz="950" dirty="0">
                <a:solidFill>
                  <a:schemeClr val="tx1">
                    <a:alpha val="80000"/>
                  </a:schemeClr>
                </a:solidFill>
                <a:latin typeface="+mn-lt"/>
                <a:cs typeface="+mn-cs"/>
              </a:defRPr>
            </a:lvl1pPr>
          </a:lstStyle>
          <a:p>
            <a:pPr>
              <a:defRPr/>
            </a:pPr>
            <a:fld id="{A703852F-68DD-424F-A1A0-F84CC1DC1AE6}" type="datetimeFigureOut">
              <a:rPr lang="en-US"/>
              <a:pPr>
                <a:defRPr/>
              </a:pPr>
              <a:t>11/10/2014</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fontAlgn="auto">
              <a:spcBef>
                <a:spcPts val="0"/>
              </a:spcBef>
              <a:spcAft>
                <a:spcPts val="0"/>
              </a:spcAft>
              <a:defRPr sz="950" cap="all" baseline="0" dirty="0">
                <a:solidFill>
                  <a:schemeClr val="tx1">
                    <a:alpha val="8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50B4C8"/>
                </a:solidFill>
                <a:latin typeface="Calibri Light" panose="020F0302020204030204" pitchFamily="34" charset="0"/>
              </a:defRPr>
            </a:lvl1pPr>
          </a:lstStyle>
          <a:p>
            <a:fld id="{999046FF-9C8F-4FE4-B62B-3B2D3B45D8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3" r:id="rId1"/>
    <p:sldLayoutId id="2147483855" r:id="rId2"/>
    <p:sldLayoutId id="2147483856" r:id="rId3"/>
    <p:sldLayoutId id="2147483857" r:id="rId4"/>
    <p:sldLayoutId id="2147483858" r:id="rId5"/>
    <p:sldLayoutId id="2147483859" r:id="rId6"/>
    <p:sldLayoutId id="2147483860" r:id="rId7"/>
    <p:sldLayoutId id="2147483864" r:id="rId8"/>
    <p:sldLayoutId id="2147483865" r:id="rId9"/>
    <p:sldLayoutId id="2147483861" r:id="rId10"/>
    <p:sldLayoutId id="2147483862" r:id="rId11"/>
  </p:sldLayoutIdLst>
  <p:hf sldNum="0" hdr="0" ftr="0" dt="0"/>
  <p:txStyles>
    <p:titleStyle>
      <a:lvl1pPr algn="l" rtl="0" fontAlgn="base">
        <a:lnSpc>
          <a:spcPct val="85000"/>
        </a:lnSpc>
        <a:spcBef>
          <a:spcPct val="0"/>
        </a:spcBef>
        <a:spcAft>
          <a:spcPct val="0"/>
        </a:spcAft>
        <a:defRPr sz="5400" kern="1200" spc="-120">
          <a:solidFill>
            <a:schemeClr val="accent1"/>
          </a:solidFill>
          <a:latin typeface="+mj-lt"/>
          <a:ea typeface="+mj-ea"/>
          <a:cs typeface="+mj-cs"/>
        </a:defRPr>
      </a:lvl1pPr>
      <a:lvl2pPr algn="l" rtl="0" fontAlgn="base">
        <a:lnSpc>
          <a:spcPct val="85000"/>
        </a:lnSpc>
        <a:spcBef>
          <a:spcPct val="0"/>
        </a:spcBef>
        <a:spcAft>
          <a:spcPct val="0"/>
        </a:spcAft>
        <a:defRPr sz="5400">
          <a:solidFill>
            <a:schemeClr val="accent1"/>
          </a:solidFill>
          <a:latin typeface="Calibri Light" panose="020F0302020204030204" pitchFamily="34" charset="0"/>
        </a:defRPr>
      </a:lvl2pPr>
      <a:lvl3pPr algn="l" rtl="0" fontAlgn="base">
        <a:lnSpc>
          <a:spcPct val="85000"/>
        </a:lnSpc>
        <a:spcBef>
          <a:spcPct val="0"/>
        </a:spcBef>
        <a:spcAft>
          <a:spcPct val="0"/>
        </a:spcAft>
        <a:defRPr sz="5400">
          <a:solidFill>
            <a:schemeClr val="accent1"/>
          </a:solidFill>
          <a:latin typeface="Calibri Light" panose="020F0302020204030204" pitchFamily="34" charset="0"/>
        </a:defRPr>
      </a:lvl3pPr>
      <a:lvl4pPr algn="l" rtl="0" fontAlgn="base">
        <a:lnSpc>
          <a:spcPct val="85000"/>
        </a:lnSpc>
        <a:spcBef>
          <a:spcPct val="0"/>
        </a:spcBef>
        <a:spcAft>
          <a:spcPct val="0"/>
        </a:spcAft>
        <a:defRPr sz="5400">
          <a:solidFill>
            <a:schemeClr val="accent1"/>
          </a:solidFill>
          <a:latin typeface="Calibri Light" panose="020F0302020204030204" pitchFamily="34" charset="0"/>
        </a:defRPr>
      </a:lvl4pPr>
      <a:lvl5pPr algn="l" rtl="0" fontAlgn="base">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p:titleStyle>
    <p:bodyStyle>
      <a:lvl1pPr marL="90488" indent="-90488" algn="l" rtl="0" fontAlgn="base">
        <a:lnSpc>
          <a:spcPct val="85000"/>
        </a:lnSpc>
        <a:spcBef>
          <a:spcPts val="1300"/>
        </a:spcBef>
        <a:spcAft>
          <a:spcPct val="0"/>
        </a:spcAft>
        <a:buFont typeface="Arial" panose="020B0604020202020204" pitchFamily="34" charset="0"/>
        <a:buChar char=" "/>
        <a:defRPr sz="2400" kern="1200">
          <a:solidFill>
            <a:srgbClr val="262626"/>
          </a:solidFill>
          <a:latin typeface="+mn-lt"/>
          <a:ea typeface="+mn-ea"/>
          <a:cs typeface="+mn-cs"/>
        </a:defRPr>
      </a:lvl1pPr>
      <a:lvl2pPr marL="346075" indent="-342900" algn="l" rtl="0" fontAlgn="base">
        <a:lnSpc>
          <a:spcPct val="85000"/>
        </a:lnSpc>
        <a:spcBef>
          <a:spcPts val="600"/>
        </a:spcBef>
        <a:spcAft>
          <a:spcPct val="0"/>
        </a:spcAft>
        <a:buFont typeface="Arial" panose="020B0604020202020204" pitchFamily="34" charset="0"/>
        <a:buChar char=" "/>
        <a:defRPr sz="2400" kern="1200">
          <a:solidFill>
            <a:srgbClr val="262626"/>
          </a:solidFill>
          <a:latin typeface="+mn-lt"/>
          <a:ea typeface="+mn-ea"/>
          <a:cs typeface="+mn-cs"/>
        </a:defRPr>
      </a:lvl2pPr>
      <a:lvl3pPr marL="547688" indent="-547688" algn="l" rtl="0" fontAlgn="base">
        <a:lnSpc>
          <a:spcPct val="85000"/>
        </a:lnSpc>
        <a:spcBef>
          <a:spcPts val="600"/>
        </a:spcBef>
        <a:spcAft>
          <a:spcPct val="0"/>
        </a:spcAft>
        <a:buFont typeface="Arial" panose="020B0604020202020204" pitchFamily="34" charset="0"/>
        <a:buChar char=" "/>
        <a:defRPr sz="2000" i="1" kern="1200">
          <a:solidFill>
            <a:srgbClr val="262626"/>
          </a:solidFill>
          <a:latin typeface="+mn-lt"/>
          <a:ea typeface="+mn-ea"/>
          <a:cs typeface="+mn-cs"/>
        </a:defRPr>
      </a:lvl3pPr>
      <a:lvl4pPr marL="822325" indent="-822325" algn="l" rtl="0" fontAlgn="base">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4pPr>
      <a:lvl5pPr marL="1096963" indent="-1096963" algn="l" rtl="0" fontAlgn="base">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50" y="769938"/>
            <a:ext cx="10782300" cy="3352800"/>
          </a:xfrm>
        </p:spPr>
        <p:txBody>
          <a:bodyPr/>
          <a:lstStyle/>
          <a:p>
            <a:pPr fontAlgn="auto">
              <a:spcAft>
                <a:spcPts val="0"/>
              </a:spcAft>
              <a:defRPr/>
            </a:pPr>
            <a:r>
              <a:rPr lang="en-US" dirty="0" smtClean="0"/>
              <a:t>Grade 2</a:t>
            </a:r>
            <a:endParaRPr lang="en-US" dirty="0"/>
          </a:p>
        </p:txBody>
      </p:sp>
      <p:sp>
        <p:nvSpPr>
          <p:cNvPr id="3" name="Subtitle 2"/>
          <p:cNvSpPr>
            <a:spLocks noGrp="1"/>
          </p:cNvSpPr>
          <p:nvPr>
            <p:ph type="subTitle" idx="1"/>
          </p:nvPr>
        </p:nvSpPr>
        <p:spPr>
          <a:xfrm>
            <a:off x="666750" y="4206875"/>
            <a:ext cx="9229725" cy="1646238"/>
          </a:xfrm>
        </p:spPr>
        <p:txBody>
          <a:bodyPr rtlCol="0"/>
          <a:lstStyle/>
          <a:p>
            <a:pPr fontAlgn="auto">
              <a:spcAft>
                <a:spcPts val="0"/>
              </a:spcAft>
              <a:defRPr/>
            </a:pPr>
            <a:r>
              <a:rPr lang="en-US" dirty="0" smtClean="0"/>
              <a:t>Mathematics Application Problems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63" y="407988"/>
            <a:ext cx="3590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9"/>
          <p:cNvSpPr>
            <a:spLocks noChangeArrowheads="1"/>
          </p:cNvSpPr>
          <p:nvPr/>
        </p:nvSpPr>
        <p:spPr bwMode="auto">
          <a:xfrm>
            <a:off x="4002088" y="677863"/>
            <a:ext cx="7542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Sylvia has a dime and three pennies. A friend asked her for 8 cents.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What can Sylvia do to be able to give her friend 8 cents?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much money would she have left after giving away 8 cents?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9"/>
          <p:cNvSpPr>
            <a:spLocks noChangeArrowheads="1"/>
          </p:cNvSpPr>
          <p:nvPr/>
        </p:nvSpPr>
        <p:spPr bwMode="auto">
          <a:xfrm>
            <a:off x="688975" y="538163"/>
            <a:ext cx="110045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a:defRPr>
                <a:solidFill>
                  <a:schemeClr val="tx1"/>
                </a:solidFill>
                <a:latin typeface="Calibri Light" panose="020F0302020204030204" pitchFamily="34" charset="0"/>
              </a:defRPr>
            </a:lvl2pPr>
            <a:lvl3pPr marL="1428750" indent="-51435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Seven students sit on one side of a lunch table. Seven more students sit across from them on the other side of the table.</a:t>
            </a:r>
          </a:p>
          <a:p>
            <a:pPr lvl="2">
              <a:lnSpc>
                <a:spcPct val="150000"/>
              </a:lnSpc>
              <a:buFont typeface="Calibri Light" panose="020F0302020204030204" pitchFamily="34" charset="0"/>
              <a:buAutoNum type="alphaLcPeriod"/>
            </a:pPr>
            <a:r>
              <a:rPr lang="en-US" altLang="en-US" sz="2800">
                <a:latin typeface="Arial" panose="020B0604020202020204" pitchFamily="34" charset="0"/>
              </a:rPr>
              <a:t>Draw an array to show the students. </a:t>
            </a:r>
          </a:p>
          <a:p>
            <a:pPr lvl="2">
              <a:lnSpc>
                <a:spcPct val="150000"/>
              </a:lnSpc>
              <a:buFont typeface="Calibri Light" panose="020F0302020204030204" pitchFamily="34" charset="0"/>
              <a:buAutoNum type="alphaLcPeriod"/>
            </a:pPr>
            <a:r>
              <a:rPr lang="en-US" altLang="en-US" sz="2800">
                <a:latin typeface="Arial" panose="020B0604020202020204" pitchFamily="34" charset="0"/>
              </a:rPr>
              <a:t>Write an addition sentence that matches the array.</a:t>
            </a:r>
          </a:p>
          <a:p>
            <a:pPr lvl="1">
              <a:lnSpc>
                <a:spcPct val="150000"/>
              </a:lnSpc>
            </a:pPr>
            <a:r>
              <a:rPr lang="en-US" altLang="en-US" sz="2800">
                <a:latin typeface="Arial" panose="020B0604020202020204" pitchFamily="34" charset="0"/>
              </a:rPr>
              <a:t>Three more students sit down on each side of the table. </a:t>
            </a:r>
          </a:p>
          <a:p>
            <a:pPr lvl="2">
              <a:lnSpc>
                <a:spcPct val="150000"/>
              </a:lnSpc>
              <a:buFont typeface="Calibri Light" panose="020F0302020204030204" pitchFamily="34" charset="0"/>
              <a:buAutoNum type="alphaLcPeriod"/>
            </a:pPr>
            <a:r>
              <a:rPr lang="en-US" altLang="en-US" sz="2800">
                <a:latin typeface="Arial" panose="020B0604020202020204" pitchFamily="34" charset="0"/>
              </a:rPr>
              <a:t>Draw an array to show how many students there are now.</a:t>
            </a:r>
          </a:p>
          <a:p>
            <a:pPr lvl="2">
              <a:lnSpc>
                <a:spcPct val="150000"/>
              </a:lnSpc>
              <a:buFont typeface="Calibri Light" panose="020F0302020204030204" pitchFamily="34" charset="0"/>
              <a:buAutoNum type="alphaLcPeriod"/>
            </a:pPr>
            <a:r>
              <a:rPr lang="en-US" altLang="en-US" sz="2800">
                <a:latin typeface="Arial" panose="020B0604020202020204" pitchFamily="34" charset="0"/>
              </a:rPr>
              <a:t>Write an addition sentence that matches the new array.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9"/>
          <p:cNvSpPr>
            <a:spLocks noChangeArrowheads="1"/>
          </p:cNvSpPr>
          <p:nvPr/>
        </p:nvSpPr>
        <p:spPr bwMode="auto">
          <a:xfrm>
            <a:off x="688975" y="741363"/>
            <a:ext cx="106489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Eggs come in cartons of 12. Use pictures, numbers, or words to explain whether 12 is even or not even.</a:t>
            </a:r>
          </a:p>
        </p:txBody>
      </p:sp>
      <p:pic>
        <p:nvPicPr>
          <p:cNvPr id="107523" name="Picture 2" descr="http://www.blogcdn.com/www.diylife.com/media/2010/12/egg-car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620963"/>
            <a:ext cx="56197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9"/>
          <p:cNvSpPr>
            <a:spLocks noChangeArrowheads="1"/>
          </p:cNvSpPr>
          <p:nvPr/>
        </p:nvSpPr>
        <p:spPr bwMode="auto">
          <a:xfrm>
            <a:off x="3389313" y="1422400"/>
            <a:ext cx="80454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Eggs come in cartons of 12. Joanna’s mom used 1 egg. Use pictures, numbers, or words to explain whether the amount left is even or odd.</a:t>
            </a:r>
          </a:p>
        </p:txBody>
      </p:sp>
      <p:pic>
        <p:nvPicPr>
          <p:cNvPr id="108547" name="Picture 2" descr="http://upload.wikimedia.org/wikipedia/commons/5/5e/Chicken_egg_2009-0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74725"/>
            <a:ext cx="20859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9"/>
          <p:cNvSpPr>
            <a:spLocks noChangeArrowheads="1"/>
          </p:cNvSpPr>
          <p:nvPr/>
        </p:nvSpPr>
        <p:spPr bwMode="auto">
          <a:xfrm>
            <a:off x="688975" y="741363"/>
            <a:ext cx="110045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Mrs. Boxer has 11 boys and 9 girls at a Grade 2 party.</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the number sentence to show the total number of people.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Are the addends even or odd?</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Mrs. Boxer wants to pair everyone up for a game. Does she have the right number of people for everyone to have a partner?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9"/>
          <p:cNvSpPr>
            <a:spLocks noChangeArrowheads="1"/>
          </p:cNvSpPr>
          <p:nvPr/>
        </p:nvSpPr>
        <p:spPr bwMode="auto">
          <a:xfrm>
            <a:off x="688975" y="741363"/>
            <a:ext cx="55927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There are 24 penguins sliding on the ice. There are 18 whales splashing in the ocean. How many more penguins than whales are there? </a:t>
            </a:r>
          </a:p>
        </p:txBody>
      </p:sp>
      <p:pic>
        <p:nvPicPr>
          <p:cNvPr id="1105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2088" y="925513"/>
            <a:ext cx="51022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9"/>
          <p:cNvSpPr>
            <a:spLocks noChangeArrowheads="1"/>
          </p:cNvSpPr>
          <p:nvPr/>
        </p:nvSpPr>
        <p:spPr bwMode="auto">
          <a:xfrm>
            <a:off x="3808413" y="950913"/>
            <a:ext cx="78851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Gemma is counting animals in the park. She counts 16 robins, 19 ducks, and 17 squirrels. How many more robins and ducks did Gemma count than squirrels? </a:t>
            </a:r>
          </a:p>
        </p:txBody>
      </p:sp>
      <p:pic>
        <p:nvPicPr>
          <p:cNvPr id="1116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50913"/>
            <a:ext cx="27003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9"/>
          <p:cNvSpPr>
            <a:spLocks noChangeArrowheads="1"/>
          </p:cNvSpPr>
          <p:nvPr/>
        </p:nvSpPr>
        <p:spPr bwMode="auto">
          <a:xfrm>
            <a:off x="601663" y="301625"/>
            <a:ext cx="11006137"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400">
                <a:latin typeface="Arial" panose="020B0604020202020204" pitchFamily="34" charset="0"/>
              </a:rPr>
              <a:t>After a trip to the zoo, Ms. Anderson’s students </a:t>
            </a:r>
          </a:p>
          <a:p>
            <a:pPr>
              <a:lnSpc>
                <a:spcPct val="150000"/>
              </a:lnSpc>
            </a:pPr>
            <a:r>
              <a:rPr lang="en-US" altLang="en-US" sz="2400">
                <a:latin typeface="Arial" panose="020B0604020202020204" pitchFamily="34" charset="0"/>
              </a:rPr>
              <a:t>voted on their favorite animals. Use the bar graph </a:t>
            </a:r>
          </a:p>
          <a:p>
            <a:pPr>
              <a:lnSpc>
                <a:spcPct val="150000"/>
              </a:lnSpc>
            </a:pPr>
            <a:r>
              <a:rPr lang="en-US" altLang="en-US" sz="2400">
                <a:latin typeface="Arial" panose="020B0604020202020204" pitchFamily="34" charset="0"/>
              </a:rPr>
              <a:t>to answer the following questions.</a:t>
            </a:r>
          </a:p>
          <a:p>
            <a:pPr lvl="1">
              <a:lnSpc>
                <a:spcPct val="150000"/>
              </a:lnSpc>
              <a:buFont typeface="Calibri Light" panose="020F0302020204030204" pitchFamily="34" charset="0"/>
              <a:buAutoNum type="alphaLcPeriod"/>
            </a:pPr>
            <a:r>
              <a:rPr lang="en-US" altLang="en-US" sz="2400">
                <a:latin typeface="Arial" panose="020B0604020202020204" pitchFamily="34" charset="0"/>
              </a:rPr>
              <a:t>Which animal got the fewest votes?</a:t>
            </a:r>
          </a:p>
          <a:p>
            <a:pPr lvl="1">
              <a:lnSpc>
                <a:spcPct val="150000"/>
              </a:lnSpc>
              <a:buFont typeface="Calibri Light" panose="020F0302020204030204" pitchFamily="34" charset="0"/>
              <a:buAutoNum type="alphaLcPeriod"/>
            </a:pPr>
            <a:r>
              <a:rPr lang="en-US" altLang="en-US" sz="2400">
                <a:latin typeface="Arial" panose="020B0604020202020204" pitchFamily="34" charset="0"/>
              </a:rPr>
              <a:t>Which animal got the most votes? </a:t>
            </a:r>
          </a:p>
          <a:p>
            <a:pPr lvl="1">
              <a:lnSpc>
                <a:spcPct val="150000"/>
              </a:lnSpc>
              <a:buFont typeface="Calibri Light" panose="020F0302020204030204" pitchFamily="34" charset="0"/>
              <a:buAutoNum type="alphaLcPeriod"/>
            </a:pPr>
            <a:r>
              <a:rPr lang="en-US" altLang="en-US" sz="2400">
                <a:latin typeface="Arial" panose="020B0604020202020204" pitchFamily="34" charset="0"/>
              </a:rPr>
              <a:t>How many more students liked komodo dragons than koala bears? </a:t>
            </a:r>
          </a:p>
          <a:p>
            <a:pPr lvl="1">
              <a:lnSpc>
                <a:spcPct val="150000"/>
              </a:lnSpc>
              <a:buFont typeface="Calibri Light" panose="020F0302020204030204" pitchFamily="34" charset="0"/>
              <a:buAutoNum type="alphaLcPeriod"/>
            </a:pPr>
            <a:r>
              <a:rPr lang="en-US" altLang="en-US" sz="2400">
                <a:latin typeface="Arial" panose="020B0604020202020204" pitchFamily="34" charset="0"/>
              </a:rPr>
              <a:t>Later, two students changed their votes from koala bear to snow leopard. What was the difference between koala bears and snow leopards then? </a:t>
            </a:r>
          </a:p>
        </p:txBody>
      </p:sp>
      <p:pic>
        <p:nvPicPr>
          <p:cNvPr id="1126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063" y="477838"/>
            <a:ext cx="3840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9"/>
          <p:cNvSpPr>
            <a:spLocks noChangeArrowheads="1"/>
          </p:cNvSpPr>
          <p:nvPr/>
        </p:nvSpPr>
        <p:spPr bwMode="auto">
          <a:xfrm>
            <a:off x="2871788" y="1839913"/>
            <a:ext cx="763905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Rita has 19 more pennies than Carlos. Rita has 27 pennies. How many pennies does Carlos have?</a:t>
            </a:r>
          </a:p>
        </p:txBody>
      </p:sp>
      <p:grpSp>
        <p:nvGrpSpPr>
          <p:cNvPr id="113667" name="Group 1"/>
          <p:cNvGrpSpPr>
            <a:grpSpLocks/>
          </p:cNvGrpSpPr>
          <p:nvPr/>
        </p:nvGrpSpPr>
        <p:grpSpPr bwMode="auto">
          <a:xfrm>
            <a:off x="788988" y="998538"/>
            <a:ext cx="1187450" cy="3900487"/>
            <a:chOff x="756186" y="1600200"/>
            <a:chExt cx="1188720" cy="3900488"/>
          </a:xfrm>
        </p:grpSpPr>
        <p:pic>
          <p:nvPicPr>
            <p:cNvPr id="113668" name="Picture 23"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464" y="4256247"/>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464" y="2956085"/>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464" y="1655922"/>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741363"/>
            <a:ext cx="4818062"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9"/>
          <p:cNvSpPr>
            <a:spLocks noChangeArrowheads="1"/>
          </p:cNvSpPr>
          <p:nvPr/>
        </p:nvSpPr>
        <p:spPr bwMode="auto">
          <a:xfrm>
            <a:off x="688975" y="741363"/>
            <a:ext cx="66262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Sarah is saving money in her piggy bank. So far, she has 3 dimes, 1 quarter, and 8 pennies.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much money does Sarah have?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much more does she need to have a dollar?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9"/>
          <p:cNvSpPr>
            <a:spLocks noChangeArrowheads="1"/>
          </p:cNvSpPr>
          <p:nvPr/>
        </p:nvSpPr>
        <p:spPr bwMode="auto">
          <a:xfrm>
            <a:off x="688975" y="741363"/>
            <a:ext cx="110045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Danny has 2 dimes, 1 quarter, 3 nickels, and 5 pennies.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What is the total value of Danny’s coins?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Show two different ways that Danny might add to find the total.  </a:t>
            </a:r>
          </a:p>
        </p:txBody>
      </p:sp>
      <p:grpSp>
        <p:nvGrpSpPr>
          <p:cNvPr id="115715" name="Group 2"/>
          <p:cNvGrpSpPr>
            <a:grpSpLocks/>
          </p:cNvGrpSpPr>
          <p:nvPr/>
        </p:nvGrpSpPr>
        <p:grpSpPr bwMode="auto">
          <a:xfrm>
            <a:off x="4127500" y="3470275"/>
            <a:ext cx="4127500" cy="2011363"/>
            <a:chOff x="2500758" y="3470368"/>
            <a:chExt cx="4127086" cy="2011680"/>
          </a:xfrm>
        </p:grpSpPr>
        <p:pic>
          <p:nvPicPr>
            <p:cNvPr id="115716" name="Picture 2" descr="http://upload.wikimedia.org/wikipedia/commons/b/be/United_States_dime%2C_obverse%2C_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758" y="3470368"/>
              <a:ext cx="199527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 descr="http://upload.wikimedia.org/wikipedia/commons/b/be/United_States_dime%2C_obverse%2C_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565" y="3470368"/>
              <a:ext cx="199527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9913" y="741363"/>
            <a:ext cx="11123612" cy="4616450"/>
          </a:xfrm>
          <a:prstGeom prst="rect">
            <a:avLst/>
          </a:prstGeom>
        </p:spPr>
        <p:txBody>
          <a:bodyPr>
            <a:spAutoFit/>
          </a:bodyPr>
          <a:lstStyle/>
          <a:p>
            <a:pPr fontAlgn="auto">
              <a:lnSpc>
                <a:spcPct val="150000"/>
              </a:lnSpc>
              <a:spcBef>
                <a:spcPts val="0"/>
              </a:spcBef>
              <a:spcAft>
                <a:spcPts val="0"/>
              </a:spcAft>
              <a:defRPr/>
            </a:pPr>
            <a:r>
              <a:rPr lang="en-US" sz="2800" dirty="0"/>
              <a:t>One box fits exactly 10 cans. </a:t>
            </a:r>
            <a:r>
              <a:rPr lang="en-US" sz="2800" dirty="0"/>
              <a:t>On </a:t>
            </a:r>
            <a:r>
              <a:rPr lang="en-US" sz="2800" dirty="0"/>
              <a:t>Monday, Maria packed </a:t>
            </a:r>
            <a:r>
              <a:rPr lang="en-US" sz="2800" dirty="0"/>
              <a:t>cans </a:t>
            </a:r>
            <a:r>
              <a:rPr lang="en-US" sz="2800" dirty="0"/>
              <a:t>into boxes, making sure to fill a box before beginning a new one. </a:t>
            </a:r>
            <a:r>
              <a:rPr lang="en-US" sz="2800" dirty="0"/>
              <a:t>On </a:t>
            </a:r>
            <a:r>
              <a:rPr lang="en-US" sz="2800" dirty="0"/>
              <a:t>Tuesday she added 6 more cans. </a:t>
            </a:r>
          </a:p>
          <a:p>
            <a:pPr marL="971550" lvl="1" indent="-514350" fontAlgn="auto">
              <a:lnSpc>
                <a:spcPct val="150000"/>
              </a:lnSpc>
              <a:spcBef>
                <a:spcPts val="0"/>
              </a:spcBef>
              <a:spcAft>
                <a:spcPts val="0"/>
              </a:spcAft>
              <a:buFont typeface="+mj-lt"/>
              <a:buAutoNum type="alphaLcPeriod"/>
              <a:defRPr/>
            </a:pPr>
            <a:r>
              <a:rPr lang="en-US" sz="2800" dirty="0"/>
              <a:t>How many boxes were completely filled then? </a:t>
            </a:r>
          </a:p>
          <a:p>
            <a:pPr marL="971550" lvl="1" indent="-514350" fontAlgn="auto">
              <a:lnSpc>
                <a:spcPct val="150000"/>
              </a:lnSpc>
              <a:spcBef>
                <a:spcPts val="0"/>
              </a:spcBef>
              <a:spcAft>
                <a:spcPts val="0"/>
              </a:spcAft>
              <a:buFont typeface="+mj-lt"/>
              <a:buAutoNum type="alphaLcPeriod"/>
              <a:defRPr/>
            </a:pPr>
            <a:r>
              <a:rPr lang="en-US" sz="2800" dirty="0"/>
              <a:t>How many cans did Maria pack in all</a:t>
            </a:r>
            <a:r>
              <a:rPr lang="en-US" sz="2800" dirty="0"/>
              <a:t>?</a:t>
            </a:r>
          </a:p>
          <a:p>
            <a:pPr lvl="1" fontAlgn="auto">
              <a:lnSpc>
                <a:spcPct val="150000"/>
              </a:lnSpc>
              <a:spcBef>
                <a:spcPts val="0"/>
              </a:spcBef>
              <a:spcAft>
                <a:spcPts val="0"/>
              </a:spcAft>
              <a:defRPr/>
            </a:pPr>
            <a:endParaRPr lang="en-US" sz="2800" dirty="0"/>
          </a:p>
          <a:p>
            <a:pPr fontAlgn="auto">
              <a:lnSpc>
                <a:spcPct val="150000"/>
              </a:lnSpc>
              <a:spcBef>
                <a:spcPts val="0"/>
              </a:spcBef>
              <a:spcAft>
                <a:spcPts val="0"/>
              </a:spcAft>
              <a:defRPr/>
            </a:pPr>
            <a:r>
              <a:rPr lang="en-US" sz="2800" dirty="0"/>
              <a:t>(</a:t>
            </a:r>
            <a:r>
              <a:rPr lang="en-US" sz="2800" dirty="0"/>
              <a:t>Extension) </a:t>
            </a:r>
            <a:r>
              <a:rPr lang="en-US" sz="2800" dirty="0"/>
              <a:t>How </a:t>
            </a:r>
            <a:r>
              <a:rPr lang="en-US" sz="2800" dirty="0"/>
              <a:t>many more cans did Maria need to fill another box</a:t>
            </a:r>
            <a:r>
              <a:rPr lang="en-US" sz="2800" dirty="0"/>
              <a:t>?</a:t>
            </a:r>
            <a:endParaRPr lang="en-US"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9"/>
          <p:cNvSpPr>
            <a:spLocks noChangeArrowheads="1"/>
          </p:cNvSpPr>
          <p:nvPr/>
        </p:nvSpPr>
        <p:spPr bwMode="auto">
          <a:xfrm>
            <a:off x="688975" y="741363"/>
            <a:ext cx="106822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Kiko’s brother says that he will trade her 2 quarters, 4 dimes, and 2 nickels for a one dollar bill. Is this a fair trade? How do you know?  </a:t>
            </a:r>
          </a:p>
        </p:txBody>
      </p:sp>
      <p:grpSp>
        <p:nvGrpSpPr>
          <p:cNvPr id="116739" name="Group 2"/>
          <p:cNvGrpSpPr>
            <a:grpSpLocks/>
          </p:cNvGrpSpPr>
          <p:nvPr/>
        </p:nvGrpSpPr>
        <p:grpSpPr bwMode="auto">
          <a:xfrm>
            <a:off x="3260725" y="3035300"/>
            <a:ext cx="5537200" cy="2468563"/>
            <a:chOff x="2565308" y="3034553"/>
            <a:chExt cx="5536291" cy="2468880"/>
          </a:xfrm>
        </p:grpSpPr>
        <p:pic>
          <p:nvPicPr>
            <p:cNvPr id="116740" name="Picture 2" descr="http://2.bp.blogspot.com/-17o_5SxiTSQ/TdExD_YjyvI/AAAAAAAACAs/Wyh-GFFPXL4/s1600/Quarter-dollar-47812.jpg"/>
            <p:cNvPicPr>
              <a:picLocks noChangeAspect="1" noChangeArrowheads="1"/>
            </p:cNvPicPr>
            <p:nvPr/>
          </p:nvPicPr>
          <p:blipFill>
            <a:blip r:embed="rId2">
              <a:extLst>
                <a:ext uri="{28A0092B-C50C-407E-A947-70E740481C1C}">
                  <a14:useLocalDpi xmlns:a14="http://schemas.microsoft.com/office/drawing/2010/main" val="0"/>
                </a:ext>
              </a:extLst>
            </a:blip>
            <a:srcRect t="8438" b="5193"/>
            <a:stretch>
              <a:fillRect/>
            </a:stretch>
          </p:blipFill>
          <p:spPr bwMode="auto">
            <a:xfrm>
              <a:off x="2565308" y="3034553"/>
              <a:ext cx="2683722"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descr="http://2.bp.blogspot.com/-17o_5SxiTSQ/TdExD_YjyvI/AAAAAAAACAs/Wyh-GFFPXL4/s1600/Quarter-dollar-47812.jpg"/>
            <p:cNvPicPr>
              <a:picLocks noChangeAspect="1" noChangeArrowheads="1"/>
            </p:cNvPicPr>
            <p:nvPr/>
          </p:nvPicPr>
          <p:blipFill>
            <a:blip r:embed="rId2">
              <a:extLst>
                <a:ext uri="{28A0092B-C50C-407E-A947-70E740481C1C}">
                  <a14:useLocalDpi xmlns:a14="http://schemas.microsoft.com/office/drawing/2010/main" val="0"/>
                </a:ext>
              </a:extLst>
            </a:blip>
            <a:srcRect t="8438" b="5193"/>
            <a:stretch>
              <a:fillRect/>
            </a:stretch>
          </p:blipFill>
          <p:spPr bwMode="auto">
            <a:xfrm>
              <a:off x="5417877" y="3034553"/>
              <a:ext cx="2683722"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9"/>
          <p:cNvSpPr>
            <a:spLocks noChangeArrowheads="1"/>
          </p:cNvSpPr>
          <p:nvPr/>
        </p:nvSpPr>
        <p:spPr bwMode="auto">
          <a:xfrm>
            <a:off x="688975" y="741363"/>
            <a:ext cx="60023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Clark has 3 ten dollar bills and 6 five dollar bills. He has 2 more ten dollar bills and 2 more five dollar bills than Shannon. How much money does Shannon have?</a:t>
            </a:r>
            <a:endParaRPr lang="en-US" altLang="en-US" sz="2400">
              <a:latin typeface="Arial" panose="020B0604020202020204" pitchFamily="34" charset="0"/>
            </a:endParaRPr>
          </a:p>
        </p:txBody>
      </p:sp>
      <p:pic>
        <p:nvPicPr>
          <p:cNvPr id="1177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4475" y="635000"/>
            <a:ext cx="50133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9"/>
          <p:cNvSpPr>
            <a:spLocks noChangeArrowheads="1"/>
          </p:cNvSpPr>
          <p:nvPr/>
        </p:nvSpPr>
        <p:spPr bwMode="auto">
          <a:xfrm>
            <a:off x="4691063" y="741363"/>
            <a:ext cx="71532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Andrew, Brett, and Jay all have 1 dollar in change in their pockets.  They each have a different combination of coins. What coins might each boy have in his pocket?</a:t>
            </a:r>
          </a:p>
        </p:txBody>
      </p:sp>
      <p:pic>
        <p:nvPicPr>
          <p:cNvPr id="118787" name="Picture 2" descr="http://leedsucu.files.wordpress.com/2010/04/uk-coins-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823913"/>
            <a:ext cx="37782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9"/>
          <p:cNvSpPr>
            <a:spLocks noChangeArrowheads="1"/>
          </p:cNvSpPr>
          <p:nvPr/>
        </p:nvSpPr>
        <p:spPr bwMode="auto">
          <a:xfrm>
            <a:off x="688975" y="741363"/>
            <a:ext cx="111553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Tracy has 85 cents in her change purse. She has 4 coins. Which coins are they?</a:t>
            </a:r>
          </a:p>
          <a:p>
            <a:pPr>
              <a:lnSpc>
                <a:spcPct val="150000"/>
              </a:lnSpc>
            </a:pPr>
            <a:endParaRPr lang="en-US" altLang="en-US" sz="2800">
              <a:latin typeface="Arial" panose="020B0604020202020204" pitchFamily="34" charset="0"/>
            </a:endParaRPr>
          </a:p>
          <a:p>
            <a:pPr>
              <a:lnSpc>
                <a:spcPct val="150000"/>
              </a:lnSpc>
            </a:pPr>
            <a:r>
              <a:rPr lang="en-US" altLang="en-US" sz="2800">
                <a:latin typeface="Arial" panose="020B0604020202020204" pitchFamily="34" charset="0"/>
              </a:rPr>
              <a:t>How much more money will Tracy need if she wants to buy a bouncy ball for $1?</a:t>
            </a:r>
          </a:p>
        </p:txBody>
      </p:sp>
      <p:pic>
        <p:nvPicPr>
          <p:cNvPr id="119811" name="Picture 2" descr="http://www.red5.co.uk/media/catalog/product/cache/1/image/9df78eab33525d08d6e5fb8d27136e95/c/r/crystal-bouncy-ball-flashing-stardust-glitter-purple.jpg"/>
          <p:cNvPicPr>
            <a:picLocks noChangeAspect="1" noChangeArrowheads="1"/>
          </p:cNvPicPr>
          <p:nvPr/>
        </p:nvPicPr>
        <p:blipFill>
          <a:blip r:embed="rId2">
            <a:extLst>
              <a:ext uri="{28A0092B-C50C-407E-A947-70E740481C1C}">
                <a14:useLocalDpi xmlns:a14="http://schemas.microsoft.com/office/drawing/2010/main" val="0"/>
              </a:ext>
            </a:extLst>
          </a:blip>
          <a:srcRect l="18497" t="14334" r="20737" b="23518"/>
          <a:stretch>
            <a:fillRect/>
          </a:stretch>
        </p:blipFill>
        <p:spPr bwMode="auto">
          <a:xfrm>
            <a:off x="5507038" y="4065588"/>
            <a:ext cx="151923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9"/>
          <p:cNvSpPr>
            <a:spLocks noChangeArrowheads="1"/>
          </p:cNvSpPr>
          <p:nvPr/>
        </p:nvSpPr>
        <p:spPr bwMode="auto">
          <a:xfrm>
            <a:off x="688975" y="741363"/>
            <a:ext cx="73040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Richie has 24 cents. How much more money does he need to make $1?</a:t>
            </a:r>
          </a:p>
        </p:txBody>
      </p:sp>
      <p:pic>
        <p:nvPicPr>
          <p:cNvPr id="1208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5688" y="741363"/>
            <a:ext cx="2565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9"/>
          <p:cNvSpPr>
            <a:spLocks noChangeArrowheads="1"/>
          </p:cNvSpPr>
          <p:nvPr/>
        </p:nvSpPr>
        <p:spPr bwMode="auto">
          <a:xfrm>
            <a:off x="688975" y="741363"/>
            <a:ext cx="11155363"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Dante had some money in a jar. He puts 8 nickels into the jar. Now he has 100 cents. How much money was in the jar at first</a:t>
            </a:r>
          </a:p>
        </p:txBody>
      </p:sp>
      <p:pic>
        <p:nvPicPr>
          <p:cNvPr id="121859" name="Picture 2" descr="http://thumbs.dreamstime.com/z/coins-jar-7679997.jpg"/>
          <p:cNvPicPr>
            <a:picLocks noChangeAspect="1" noChangeArrowheads="1"/>
          </p:cNvPicPr>
          <p:nvPr/>
        </p:nvPicPr>
        <p:blipFill>
          <a:blip r:embed="rId2">
            <a:extLst>
              <a:ext uri="{28A0092B-C50C-407E-A947-70E740481C1C}">
                <a14:useLocalDpi xmlns:a14="http://schemas.microsoft.com/office/drawing/2010/main" val="0"/>
              </a:ext>
            </a:extLst>
          </a:blip>
          <a:srcRect l="11407" t="3438" r="20201" b="3111"/>
          <a:stretch>
            <a:fillRect/>
          </a:stretch>
        </p:blipFill>
        <p:spPr bwMode="auto">
          <a:xfrm>
            <a:off x="5162550" y="2366963"/>
            <a:ext cx="18669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9"/>
          <p:cNvSpPr>
            <a:spLocks noChangeArrowheads="1"/>
          </p:cNvSpPr>
          <p:nvPr/>
        </p:nvSpPr>
        <p:spPr bwMode="auto">
          <a:xfrm>
            <a:off x="688975" y="741363"/>
            <a:ext cx="1115536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Frances is moving the furniture in her bedroom. She wants to move the bookcase to the space between her bed and the wall, but she is not sure it will fit.  </a:t>
            </a:r>
          </a:p>
          <a:p>
            <a:pPr>
              <a:lnSpc>
                <a:spcPct val="150000"/>
              </a:lnSpc>
            </a:pPr>
            <a:r>
              <a:rPr lang="en-US" altLang="en-US" sz="2800">
                <a:latin typeface="Arial" panose="020B0604020202020204" pitchFamily="34" charset="0"/>
              </a:rPr>
              <a:t>Talk with your partner: What could Frances use as a measurement tool if she doesn’t have a ruler? How could she use it? </a:t>
            </a:r>
          </a:p>
          <a:p>
            <a:pPr>
              <a:lnSpc>
                <a:spcPct val="150000"/>
              </a:lnSpc>
            </a:pPr>
            <a:r>
              <a:rPr lang="en-US" altLang="en-US" sz="2800">
                <a:latin typeface="Arial" panose="020B0604020202020204" pitchFamily="34" charset="0"/>
              </a:rPr>
              <a:t>Show your thinking on your personal board using pictures, numbers, or words.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9"/>
          <p:cNvSpPr>
            <a:spLocks noChangeArrowheads="1"/>
          </p:cNvSpPr>
          <p:nvPr/>
        </p:nvSpPr>
        <p:spPr bwMode="auto">
          <a:xfrm>
            <a:off x="1204913" y="450850"/>
            <a:ext cx="95853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Edwin and Tina have the same toy truck. Edwin says his is 4 toothpicks long. Tina says hers is 12 lima beans long. How can they both be right?</a:t>
            </a:r>
          </a:p>
          <a:p>
            <a:pPr>
              <a:lnSpc>
                <a:spcPct val="150000"/>
              </a:lnSpc>
            </a:pPr>
            <a:r>
              <a:rPr lang="en-US" altLang="en-US" sz="2800">
                <a:latin typeface="Arial" panose="020B0604020202020204" pitchFamily="34" charset="0"/>
              </a:rPr>
              <a:t>Work with a partner to measure your object. Partner A, measure with lima beans. Partner B, measure with toothpicks. Use words or pictures to explain how Edwin and Tina can both be right.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9"/>
          <p:cNvSpPr>
            <a:spLocks noChangeArrowheads="1"/>
          </p:cNvSpPr>
          <p:nvPr/>
        </p:nvSpPr>
        <p:spPr bwMode="auto">
          <a:xfrm>
            <a:off x="1204913" y="450850"/>
            <a:ext cx="95853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Benjamin measures his forearm and records the length as 15 inches. Then he measures his upper arm and realizes it’s the same!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long is one of Benjamin’s arms?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What is the total length of both Benjamin’s arms together?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9"/>
          <p:cNvSpPr>
            <a:spLocks noChangeArrowheads="1"/>
          </p:cNvSpPr>
          <p:nvPr/>
        </p:nvSpPr>
        <p:spPr bwMode="auto">
          <a:xfrm>
            <a:off x="1204913" y="450850"/>
            <a:ext cx="95853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Ezra is measuring things in his bedroom. He thinks his bed is about 2 yards. Is this a reasonable estimate? Explain your answer using pictures, words or numbers. </a:t>
            </a:r>
          </a:p>
        </p:txBody>
      </p:sp>
      <p:pic>
        <p:nvPicPr>
          <p:cNvPr id="12595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3157538"/>
            <a:ext cx="53911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688975" y="741363"/>
            <a:ext cx="112299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Kayla has 21 stickers. She gives Sergio 7 stickers. How many stickers does she have left?</a:t>
            </a:r>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2127250"/>
            <a:ext cx="3098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9"/>
          <p:cNvSpPr>
            <a:spLocks noChangeArrowheads="1"/>
          </p:cNvSpPr>
          <p:nvPr/>
        </p:nvSpPr>
        <p:spPr bwMode="auto">
          <a:xfrm>
            <a:off x="5765800" y="484188"/>
            <a:ext cx="55514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Katia is hanging decorative lights. The strand of lights is 46 feet long. The building wall is 84 feet long. How many more feet of lights does Katia need to buy to equal the length of the wall?</a:t>
            </a:r>
          </a:p>
        </p:txBody>
      </p:sp>
      <p:pic>
        <p:nvPicPr>
          <p:cNvPr id="1269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596900"/>
            <a:ext cx="46529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9"/>
          <p:cNvSpPr>
            <a:spLocks noChangeArrowheads="1"/>
          </p:cNvSpPr>
          <p:nvPr/>
        </p:nvSpPr>
        <p:spPr bwMode="auto">
          <a:xfrm>
            <a:off x="903288" y="484188"/>
            <a:ext cx="61753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In order to ride the Mega Mountain rollercoaster, riders must be at least 44 inches tall. Caroline is 57 inches tall. She is 18 inches taller than Addison. How tall is Addison? How many more inches must Addison grow to ride the rollercoaster? </a:t>
            </a:r>
          </a:p>
        </p:txBody>
      </p:sp>
      <p:pic>
        <p:nvPicPr>
          <p:cNvPr id="128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1788" y="773113"/>
            <a:ext cx="296703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9"/>
          <p:cNvSpPr>
            <a:spLocks noChangeArrowheads="1"/>
          </p:cNvSpPr>
          <p:nvPr/>
        </p:nvSpPr>
        <p:spPr bwMode="auto">
          <a:xfrm>
            <a:off x="4270375" y="484188"/>
            <a:ext cx="70469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Liza, Cecilia, and Dylan are playing soccer. Liza and Cecilia are 120 feet apart. Dylan is in between them. If Dylan is standing the same distance from both girls, how many feet is Dylan from Liza?</a:t>
            </a:r>
          </a:p>
        </p:txBody>
      </p:sp>
      <p:pic>
        <p:nvPicPr>
          <p:cNvPr id="1290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288" y="688975"/>
            <a:ext cx="33210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9"/>
          <p:cNvSpPr>
            <a:spLocks noChangeArrowheads="1"/>
          </p:cNvSpPr>
          <p:nvPr/>
        </p:nvSpPr>
        <p:spPr bwMode="auto">
          <a:xfrm>
            <a:off x="903288" y="484188"/>
            <a:ext cx="1041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Mike, Dennis, and April all collected coins from a parking lot.  When they counted up their coins, they found they had 24 pennies, 15 nickels, 7 dimes, and 2 quarters. They put all the pennies into one cup and the other coins in another. Which cup had more coins? How many more?</a:t>
            </a:r>
          </a:p>
        </p:txBody>
      </p:sp>
      <p:grpSp>
        <p:nvGrpSpPr>
          <p:cNvPr id="130051" name="Group 3"/>
          <p:cNvGrpSpPr>
            <a:grpSpLocks/>
          </p:cNvGrpSpPr>
          <p:nvPr/>
        </p:nvGrpSpPr>
        <p:grpSpPr bwMode="auto">
          <a:xfrm>
            <a:off x="2568575" y="3848100"/>
            <a:ext cx="7054850" cy="2468563"/>
            <a:chOff x="1972474" y="3848207"/>
            <a:chExt cx="7056139" cy="2468880"/>
          </a:xfrm>
        </p:grpSpPr>
        <p:pic>
          <p:nvPicPr>
            <p:cNvPr id="1300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2474" y="3848207"/>
              <a:ext cx="2557805"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8221" y="3848207"/>
              <a:ext cx="2540392"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9"/>
          <p:cNvSpPr>
            <a:spLocks noChangeArrowheads="1"/>
          </p:cNvSpPr>
          <p:nvPr/>
        </p:nvSpPr>
        <p:spPr bwMode="auto">
          <a:xfrm>
            <a:off x="903288" y="484188"/>
            <a:ext cx="10414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These are the types and numbers of stamps in Shannon’s stamp collection.</a:t>
            </a:r>
          </a:p>
          <a:p>
            <a:pPr>
              <a:lnSpc>
                <a:spcPct val="150000"/>
              </a:lnSpc>
            </a:pPr>
            <a:endParaRPr lang="en-US" altLang="en-US" sz="2800">
              <a:latin typeface="Arial" panose="020B0604020202020204" pitchFamily="34" charset="0"/>
            </a:endParaRPr>
          </a:p>
          <a:p>
            <a:pPr>
              <a:lnSpc>
                <a:spcPct val="150000"/>
              </a:lnSpc>
            </a:pPr>
            <a:endParaRPr lang="en-US" altLang="en-US" sz="2800">
              <a:latin typeface="Arial" panose="020B0604020202020204" pitchFamily="34" charset="0"/>
            </a:endParaRPr>
          </a:p>
          <a:p>
            <a:pPr>
              <a:lnSpc>
                <a:spcPct val="150000"/>
              </a:lnSpc>
            </a:pPr>
            <a:r>
              <a:rPr lang="en-US" altLang="en-US" sz="2800">
                <a:latin typeface="Arial" panose="020B0604020202020204" pitchFamily="34" charset="0"/>
              </a:rPr>
              <a:t>Her friend Michael gives her some flag stamps. If he gives her 7 fewer flag stamps than birthday and animal stamps together, how many flag stamps does she have? </a:t>
            </a:r>
          </a:p>
          <a:p>
            <a:pPr>
              <a:lnSpc>
                <a:spcPct val="150000"/>
              </a:lnSpc>
            </a:pPr>
            <a:r>
              <a:rPr lang="en-US" altLang="en-US" sz="2800">
                <a:latin typeface="Arial" panose="020B0604020202020204" pitchFamily="34" charset="0"/>
              </a:rPr>
              <a:t>If the flag stamps are worth 12 cents each, what is the total value of Shannon’s flag stamps?</a:t>
            </a:r>
          </a:p>
        </p:txBody>
      </p:sp>
      <p:graphicFrame>
        <p:nvGraphicFramePr>
          <p:cNvPr id="7" name="Table 6"/>
          <p:cNvGraphicFramePr>
            <a:graphicFrameLocks noGrp="1"/>
          </p:cNvGraphicFramePr>
          <p:nvPr/>
        </p:nvGraphicFramePr>
        <p:xfrm>
          <a:off x="3484563" y="1182688"/>
          <a:ext cx="4799012" cy="1981200"/>
        </p:xfrm>
        <a:graphic>
          <a:graphicData uri="http://schemas.openxmlformats.org/drawingml/2006/table">
            <a:tbl>
              <a:tblPr firstRow="1" bandRow="1">
                <a:tableStyleId>{5C22544A-7EE6-4342-B048-85BDC9FD1C3A}</a:tableStyleId>
              </a:tblPr>
              <a:tblGrid>
                <a:gridCol w="2399506"/>
                <a:gridCol w="2399506"/>
              </a:tblGrid>
              <a:tr h="393214">
                <a:tc>
                  <a:txBody>
                    <a:bodyPr/>
                    <a:lstStyle/>
                    <a:p>
                      <a:r>
                        <a:rPr lang="en-US" sz="2000" b="1" dirty="0" smtClean="0"/>
                        <a:t>Type of Stamp</a:t>
                      </a:r>
                      <a:endParaRPr lang="en-US" sz="2000" b="1" dirty="0"/>
                    </a:p>
                  </a:txBody>
                  <a:tcPr marL="91438" marR="91438"/>
                </a:tc>
                <a:tc>
                  <a:txBody>
                    <a:bodyPr/>
                    <a:lstStyle/>
                    <a:p>
                      <a:r>
                        <a:rPr lang="en-US" sz="2000" b="1" dirty="0" smtClean="0"/>
                        <a:t>Number of Stamps</a:t>
                      </a:r>
                      <a:endParaRPr lang="en-US" sz="2000" b="1" dirty="0"/>
                    </a:p>
                  </a:txBody>
                  <a:tcPr marL="91438" marR="91438"/>
                </a:tc>
              </a:tr>
              <a:tr h="393214">
                <a:tc>
                  <a:txBody>
                    <a:bodyPr/>
                    <a:lstStyle/>
                    <a:p>
                      <a:r>
                        <a:rPr lang="en-US" sz="2000" b="1" dirty="0" smtClean="0"/>
                        <a:t>Holiday</a:t>
                      </a:r>
                      <a:endParaRPr lang="en-US" sz="2000" b="1" dirty="0"/>
                    </a:p>
                  </a:txBody>
                  <a:tcPr marL="91438" marR="91438"/>
                </a:tc>
                <a:tc>
                  <a:txBody>
                    <a:bodyPr/>
                    <a:lstStyle/>
                    <a:p>
                      <a:r>
                        <a:rPr lang="en-US" sz="2000" b="1" dirty="0" smtClean="0"/>
                        <a:t>16</a:t>
                      </a:r>
                      <a:endParaRPr lang="en-US" sz="2000" b="1" dirty="0"/>
                    </a:p>
                  </a:txBody>
                  <a:tcPr marL="91438" marR="91438"/>
                </a:tc>
              </a:tr>
              <a:tr h="393214">
                <a:tc>
                  <a:txBody>
                    <a:bodyPr/>
                    <a:lstStyle/>
                    <a:p>
                      <a:r>
                        <a:rPr lang="en-US" sz="2000" b="1" dirty="0" smtClean="0"/>
                        <a:t>Animal</a:t>
                      </a:r>
                      <a:endParaRPr lang="en-US" sz="2000" b="1" dirty="0"/>
                    </a:p>
                  </a:txBody>
                  <a:tcPr marL="91438" marR="91438"/>
                </a:tc>
                <a:tc>
                  <a:txBody>
                    <a:bodyPr/>
                    <a:lstStyle/>
                    <a:p>
                      <a:r>
                        <a:rPr lang="en-US" sz="2000" b="1" dirty="0" smtClean="0"/>
                        <a:t>8</a:t>
                      </a:r>
                      <a:endParaRPr lang="en-US" sz="2000" b="1" dirty="0"/>
                    </a:p>
                  </a:txBody>
                  <a:tcPr marL="91438" marR="91438"/>
                </a:tc>
              </a:tr>
              <a:tr h="393214">
                <a:tc>
                  <a:txBody>
                    <a:bodyPr/>
                    <a:lstStyle/>
                    <a:p>
                      <a:r>
                        <a:rPr lang="en-US" sz="2000" b="1" dirty="0" smtClean="0"/>
                        <a:t>Birthday</a:t>
                      </a:r>
                      <a:endParaRPr lang="en-US" sz="2000" b="1" dirty="0"/>
                    </a:p>
                  </a:txBody>
                  <a:tcPr marL="91438" marR="91438"/>
                </a:tc>
                <a:tc>
                  <a:txBody>
                    <a:bodyPr/>
                    <a:lstStyle/>
                    <a:p>
                      <a:r>
                        <a:rPr lang="en-US" sz="2000" b="1" dirty="0" smtClean="0"/>
                        <a:t>9</a:t>
                      </a:r>
                      <a:endParaRPr lang="en-US" sz="2000" b="1" dirty="0"/>
                    </a:p>
                  </a:txBody>
                  <a:tcPr marL="91438" marR="91438"/>
                </a:tc>
              </a:tr>
              <a:tr h="393214">
                <a:tc>
                  <a:txBody>
                    <a:bodyPr/>
                    <a:lstStyle/>
                    <a:p>
                      <a:r>
                        <a:rPr lang="en-US" sz="2000" b="1" dirty="0" smtClean="0"/>
                        <a:t>Famous Singers</a:t>
                      </a:r>
                      <a:endParaRPr lang="en-US" sz="2000" b="1" dirty="0"/>
                    </a:p>
                  </a:txBody>
                  <a:tcPr marL="91438" marR="91438"/>
                </a:tc>
                <a:tc>
                  <a:txBody>
                    <a:bodyPr/>
                    <a:lstStyle/>
                    <a:p>
                      <a:r>
                        <a:rPr lang="en-US" sz="2000" b="1" dirty="0" smtClean="0"/>
                        <a:t>21</a:t>
                      </a:r>
                      <a:endParaRPr lang="en-US" sz="2000" b="1" dirty="0"/>
                    </a:p>
                  </a:txBody>
                  <a:tcPr marL="91438" marR="91438"/>
                </a:tc>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9"/>
          <p:cNvSpPr>
            <a:spLocks noChangeArrowheads="1"/>
          </p:cNvSpPr>
          <p:nvPr/>
        </p:nvSpPr>
        <p:spPr bwMode="auto">
          <a:xfrm>
            <a:off x="1204913" y="558800"/>
            <a:ext cx="67881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Judy bought an MP3 player and a set of earphones. The earphones cost $9, which is $48 less than the MP3 player. How much change should Judy get back if she gave the cashier a $100 bill? </a:t>
            </a:r>
          </a:p>
        </p:txBody>
      </p:sp>
      <p:pic>
        <p:nvPicPr>
          <p:cNvPr id="132099" name="Picture 2" descr="http://www.yesnomaybe.co.uk/Admin/Upload/800x800/Yes-No-Maybe--Radiopaq-Dots-Earphones-Red-on-Red-front-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063" y="558800"/>
            <a:ext cx="31083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9"/>
          <p:cNvSpPr>
            <a:spLocks noChangeArrowheads="1"/>
          </p:cNvSpPr>
          <p:nvPr/>
        </p:nvSpPr>
        <p:spPr bwMode="auto">
          <a:xfrm>
            <a:off x="4389438" y="715963"/>
            <a:ext cx="677703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Terrence is making shapes with 12 toothpicks. Draw 3 different shapes he could make using all of the toothpicks. How many other combinations can you find? </a:t>
            </a:r>
          </a:p>
        </p:txBody>
      </p:sp>
      <p:pic>
        <p:nvPicPr>
          <p:cNvPr id="133123" name="Picture 2" descr="http://hackalife.com/wp-content/uploads/2009/01/531006_203432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715963"/>
            <a:ext cx="3411537"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9"/>
          <p:cNvSpPr>
            <a:spLocks noChangeArrowheads="1"/>
          </p:cNvSpPr>
          <p:nvPr/>
        </p:nvSpPr>
        <p:spPr bwMode="auto">
          <a:xfrm>
            <a:off x="538163" y="558800"/>
            <a:ext cx="1062831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How many triangles can you find? (Hint: If you only found 10, keep looking!)</a:t>
            </a:r>
          </a:p>
        </p:txBody>
      </p:sp>
      <p:grpSp>
        <p:nvGrpSpPr>
          <p:cNvPr id="2" name="Group 7"/>
          <p:cNvGrpSpPr>
            <a:grpSpLocks noChangeAspect="1"/>
          </p:cNvGrpSpPr>
          <p:nvPr/>
        </p:nvGrpSpPr>
        <p:grpSpPr>
          <a:xfrm>
            <a:off x="4484061" y="2235797"/>
            <a:ext cx="3223878" cy="3108960"/>
            <a:chOff x="0" y="0"/>
            <a:chExt cx="1080135" cy="1041400"/>
          </a:xfrm>
          <a:solidFill>
            <a:schemeClr val="bg2">
              <a:lumMod val="90000"/>
            </a:schemeClr>
          </a:solidFill>
        </p:grpSpPr>
        <p:sp>
          <p:nvSpPr>
            <p:cNvPr id="9" name="Regular Pentagon 8"/>
            <p:cNvSpPr/>
            <p:nvPr/>
          </p:nvSpPr>
          <p:spPr>
            <a:xfrm>
              <a:off x="0" y="8890"/>
              <a:ext cx="1080135" cy="1028700"/>
            </a:xfrm>
            <a:prstGeom prst="pentagon">
              <a:avLst/>
            </a:prstGeom>
            <a:grp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1"/>
            </a:p>
          </p:txBody>
        </p:sp>
        <p:sp>
          <p:nvSpPr>
            <p:cNvPr id="11" name="Freeform 10"/>
            <p:cNvSpPr/>
            <p:nvPr/>
          </p:nvSpPr>
          <p:spPr>
            <a:xfrm>
              <a:off x="8255" y="0"/>
              <a:ext cx="1058333" cy="1041400"/>
            </a:xfrm>
            <a:custGeom>
              <a:avLst/>
              <a:gdLst>
                <a:gd name="connsiteX0" fmla="*/ 194733 w 1058333"/>
                <a:gd name="connsiteY0" fmla="*/ 1024467 h 1041400"/>
                <a:gd name="connsiteX1" fmla="*/ 533400 w 1058333"/>
                <a:gd name="connsiteY1" fmla="*/ 0 h 1041400"/>
                <a:gd name="connsiteX2" fmla="*/ 846666 w 1058333"/>
                <a:gd name="connsiteY2" fmla="*/ 1041400 h 1041400"/>
                <a:gd name="connsiteX3" fmla="*/ 0 w 1058333"/>
                <a:gd name="connsiteY3" fmla="*/ 389467 h 1041400"/>
                <a:gd name="connsiteX4" fmla="*/ 1058333 w 1058333"/>
                <a:gd name="connsiteY4" fmla="*/ 406400 h 1041400"/>
                <a:gd name="connsiteX5" fmla="*/ 194733 w 1058333"/>
                <a:gd name="connsiteY5" fmla="*/ 1024467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333" h="1041400">
                  <a:moveTo>
                    <a:pt x="194733" y="1024467"/>
                  </a:moveTo>
                  <a:lnTo>
                    <a:pt x="533400" y="0"/>
                  </a:lnTo>
                  <a:lnTo>
                    <a:pt x="846666" y="1041400"/>
                  </a:lnTo>
                  <a:lnTo>
                    <a:pt x="0" y="389467"/>
                  </a:lnTo>
                  <a:lnTo>
                    <a:pt x="1058333" y="406400"/>
                  </a:lnTo>
                  <a:lnTo>
                    <a:pt x="194733" y="1024467"/>
                  </a:lnTo>
                  <a:close/>
                </a:path>
              </a:pathLst>
            </a:custGeom>
            <a:grp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1"/>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9"/>
          <p:cNvSpPr>
            <a:spLocks noChangeArrowheads="1"/>
          </p:cNvSpPr>
          <p:nvPr/>
        </p:nvSpPr>
        <p:spPr bwMode="auto">
          <a:xfrm>
            <a:off x="538163" y="558800"/>
            <a:ext cx="10628312"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Three sides of a quadrilateral have the following lengths:  </a:t>
            </a:r>
            <a:br>
              <a:rPr lang="en-US" altLang="en-US" sz="2800">
                <a:latin typeface="Arial" panose="020B0604020202020204" pitchFamily="34" charset="0"/>
              </a:rPr>
            </a:br>
            <a:r>
              <a:rPr lang="en-US" altLang="en-US" sz="2800">
                <a:latin typeface="Arial" panose="020B0604020202020204" pitchFamily="34" charset="0"/>
              </a:rPr>
              <a:t>19 </a:t>
            </a:r>
            <a:r>
              <a:rPr lang="en-US" altLang="en-US" sz="2800" i="1">
                <a:latin typeface="Arial" panose="020B0604020202020204" pitchFamily="34" charset="0"/>
              </a:rPr>
              <a:t>cm</a:t>
            </a:r>
            <a:r>
              <a:rPr lang="en-US" altLang="en-US" sz="2800">
                <a:latin typeface="Arial" panose="020B0604020202020204" pitchFamily="34" charset="0"/>
              </a:rPr>
              <a:t>, 23 </a:t>
            </a:r>
            <a:r>
              <a:rPr lang="en-US" altLang="en-US" sz="2800" i="1">
                <a:latin typeface="Arial" panose="020B0604020202020204" pitchFamily="34" charset="0"/>
              </a:rPr>
              <a:t>cm</a:t>
            </a:r>
            <a:r>
              <a:rPr lang="en-US" altLang="en-US" sz="2800">
                <a:latin typeface="Arial" panose="020B0604020202020204" pitchFamily="34" charset="0"/>
              </a:rPr>
              <a:t>, and 26 </a:t>
            </a:r>
            <a:r>
              <a:rPr lang="en-US" altLang="en-US" sz="2800" i="1">
                <a:latin typeface="Arial" panose="020B0604020202020204" pitchFamily="34" charset="0"/>
              </a:rPr>
              <a:t>cm</a:t>
            </a:r>
            <a:r>
              <a:rPr lang="en-US" altLang="en-US" sz="2800">
                <a:latin typeface="Arial" panose="020B0604020202020204" pitchFamily="34" charset="0"/>
              </a:rPr>
              <a:t>. If the total distance around the shape is 86 </a:t>
            </a:r>
            <a:r>
              <a:rPr lang="en-US" altLang="en-US" sz="2800" i="1">
                <a:latin typeface="Arial" panose="020B0604020202020204" pitchFamily="34" charset="0"/>
              </a:rPr>
              <a:t>cm</a:t>
            </a:r>
            <a:r>
              <a:rPr lang="en-US" altLang="en-US" sz="2800">
                <a:latin typeface="Arial" panose="020B0604020202020204" pitchFamily="34" charset="0"/>
              </a:rPr>
              <a:t>, what is the length of the fourth side? </a:t>
            </a:r>
          </a:p>
        </p:txBody>
      </p:sp>
      <p:sp>
        <p:nvSpPr>
          <p:cNvPr id="2" name="Flowchart: Card 1"/>
          <p:cNvSpPr/>
          <p:nvPr/>
        </p:nvSpPr>
        <p:spPr>
          <a:xfrm>
            <a:off x="4105275" y="3141663"/>
            <a:ext cx="3981450" cy="2538412"/>
          </a:xfrm>
          <a:prstGeom prst="flowChartPunchedCard">
            <a:avLst/>
          </a:prstGeom>
          <a:ln w="57150">
            <a:solidFill>
              <a:schemeClr val="tx1"/>
            </a:solidFill>
          </a:ln>
          <a:effectLst>
            <a:outerShdw blurRad="63500" dist="254000" dir="3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9"/>
          <p:cNvSpPr>
            <a:spLocks noChangeArrowheads="1"/>
          </p:cNvSpPr>
          <p:nvPr/>
        </p:nvSpPr>
        <p:spPr bwMode="auto">
          <a:xfrm>
            <a:off x="538163" y="1452563"/>
            <a:ext cx="73040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Owen had 90 straws to create pentagons. He created a set of 5 pentagons when he noticed a number pattern. How many more shapes can he add to the pattern?</a:t>
            </a:r>
          </a:p>
        </p:txBody>
      </p:sp>
      <p:pic>
        <p:nvPicPr>
          <p:cNvPr id="136195" name="Picture 2" descr="http://barsupplies.com/images/sip-stra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415925"/>
            <a:ext cx="3810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t1.gstatic.com/images?q=tbn:ANd9GcRRgTB3LWPG70Lvh2qA4QN5g_kueoY02E6Yu0ArYCkF8OAgjlWqO-zp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463550"/>
            <a:ext cx="15716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9"/>
          <p:cNvSpPr>
            <a:spLocks noChangeArrowheads="1"/>
          </p:cNvSpPr>
          <p:nvPr/>
        </p:nvSpPr>
        <p:spPr bwMode="auto">
          <a:xfrm>
            <a:off x="709613" y="1117600"/>
            <a:ext cx="10972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At the lunch table, Mariana, Billy, and Emma are eating carrot sticks. Billy’s carrot sticks are longer than Emma’s, and Mariana’s carrot sticks are longer than Billy’s. If Mariana’s carrot sticks are 12 centimeters long, is it possible that Emma’s carrot sticks are 7 centimeters long? Draw a picture and use words to explain your thinking. What is one possible length for Billy’s carrot sticks?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9"/>
          <p:cNvSpPr>
            <a:spLocks noChangeArrowheads="1"/>
          </p:cNvSpPr>
          <p:nvPr/>
        </p:nvSpPr>
        <p:spPr bwMode="auto">
          <a:xfrm>
            <a:off x="5862638" y="1031875"/>
            <a:ext cx="52720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Frank has 19 fewer cubes than Josie. Frank has 56 cubes.  They want to use all of their cubes to build a tower. How many cubes will they use?</a:t>
            </a:r>
          </a:p>
        </p:txBody>
      </p:sp>
      <p:pic>
        <p:nvPicPr>
          <p:cNvPr id="137219" name="Picture 2" descr="http://www.educatorsoutlet.com/images/products/10428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719138"/>
            <a:ext cx="4762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9"/>
          <p:cNvSpPr>
            <a:spLocks noChangeArrowheads="1"/>
          </p:cNvSpPr>
          <p:nvPr/>
        </p:nvSpPr>
        <p:spPr bwMode="auto">
          <a:xfrm>
            <a:off x="538163" y="558800"/>
            <a:ext cx="108442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Mrs. Libarian’s students are picking up tangram pieces. They collect 13 parallelograms, 24 large triangles, 24 small triangles, and 13 medium triangles. The rest are squares. If they collect 97 pieces in all, how many squares are there?</a:t>
            </a:r>
          </a:p>
        </p:txBody>
      </p:sp>
      <p:pic>
        <p:nvPicPr>
          <p:cNvPr id="138243" name="Picture 2" descr="http://www.mcruffy.com/Images/Tangr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650" y="2990850"/>
            <a:ext cx="34639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9"/>
          <p:cNvSpPr>
            <a:spLocks noChangeArrowheads="1"/>
          </p:cNvSpPr>
          <p:nvPr/>
        </p:nvSpPr>
        <p:spPr bwMode="auto">
          <a:xfrm>
            <a:off x="538163" y="558800"/>
            <a:ext cx="108442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students were making larger shapes out of triangles and squares. They put away all 72 triangles. There were still 48 squares on the carpet. How many shapes were on the carpet when they started?</a:t>
            </a:r>
          </a:p>
        </p:txBody>
      </p:sp>
      <p:grpSp>
        <p:nvGrpSpPr>
          <p:cNvPr id="139267" name="Group 4"/>
          <p:cNvGrpSpPr>
            <a:grpSpLocks/>
          </p:cNvGrpSpPr>
          <p:nvPr/>
        </p:nvGrpSpPr>
        <p:grpSpPr bwMode="auto">
          <a:xfrm>
            <a:off x="3649663" y="3182938"/>
            <a:ext cx="4619625" cy="1927225"/>
            <a:chOff x="3340249" y="3183558"/>
            <a:chExt cx="4620410" cy="1927031"/>
          </a:xfrm>
        </p:grpSpPr>
        <p:sp>
          <p:nvSpPr>
            <p:cNvPr id="2" name="Isosceles Triangle 1"/>
            <p:cNvSpPr/>
            <p:nvPr/>
          </p:nvSpPr>
          <p:spPr>
            <a:xfrm>
              <a:off x="3340249" y="3183558"/>
              <a:ext cx="2269864" cy="1914861"/>
            </a:xfrm>
            <a:prstGeom prst="triangle">
              <a:avLst/>
            </a:prstGeom>
            <a:solidFill>
              <a:srgbClr val="00B0F0"/>
            </a:solidFill>
            <a:ln w="28575">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5876365" y="3183558"/>
              <a:ext cx="2084294" cy="1927031"/>
            </a:xfrm>
            <a:prstGeom prst="rect">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9"/>
          <p:cNvSpPr>
            <a:spLocks noChangeArrowheads="1"/>
          </p:cNvSpPr>
          <p:nvPr/>
        </p:nvSpPr>
        <p:spPr bwMode="auto">
          <a:xfrm>
            <a:off x="538163" y="558800"/>
            <a:ext cx="108442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 Thompson’s class raised 96 dollars for a field trip. They need to raise 120 dollars.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much more money do they need to raise in order to reach their goal?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If they raise 86 more dollars, how much extra money will they have?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9"/>
          <p:cNvSpPr>
            <a:spLocks noChangeArrowheads="1"/>
          </p:cNvSpPr>
          <p:nvPr/>
        </p:nvSpPr>
        <p:spPr bwMode="auto">
          <a:xfrm>
            <a:off x="538163" y="558800"/>
            <a:ext cx="67103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Felix is passing out raffle tickets. He passes out 98 tickets and has 57 left. How many raffle tickets did he have to start? </a:t>
            </a:r>
          </a:p>
        </p:txBody>
      </p:sp>
      <p:pic>
        <p:nvPicPr>
          <p:cNvPr id="141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0163" y="666750"/>
            <a:ext cx="384016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9"/>
          <p:cNvSpPr>
            <a:spLocks noChangeArrowheads="1"/>
          </p:cNvSpPr>
          <p:nvPr/>
        </p:nvSpPr>
        <p:spPr bwMode="auto">
          <a:xfrm>
            <a:off x="4692650" y="1736725"/>
            <a:ext cx="6689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Jacob had collected 70 baseball cards. He gave half of them to his brother Sammy. How many baseball cards does Jacob have left?</a:t>
            </a:r>
          </a:p>
        </p:txBody>
      </p:sp>
      <p:pic>
        <p:nvPicPr>
          <p:cNvPr id="142339" name="Picture 2" descr="http://imagehost.epier.com/101447/DSC090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7033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9"/>
          <p:cNvSpPr>
            <a:spLocks noChangeArrowheads="1"/>
          </p:cNvSpPr>
          <p:nvPr/>
        </p:nvSpPr>
        <p:spPr bwMode="auto">
          <a:xfrm>
            <a:off x="538163" y="1352550"/>
            <a:ext cx="69516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Tugu made two pizzas for himself and his 5 friends. He wants everyone to have an equal share of the pizza. Should he cut the pizza into halves, thirds, or fourths?</a:t>
            </a:r>
          </a:p>
        </p:txBody>
      </p:sp>
      <p:pic>
        <p:nvPicPr>
          <p:cNvPr id="1433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1750" y="908050"/>
            <a:ext cx="365918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9"/>
          <p:cNvSpPr>
            <a:spLocks noChangeArrowheads="1"/>
          </p:cNvSpPr>
          <p:nvPr/>
        </p:nvSpPr>
        <p:spPr bwMode="auto">
          <a:xfrm>
            <a:off x="538163" y="558800"/>
            <a:ext cx="108442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Brownies take 45 minutes to bake. Pizza takes half an hour less than brownies to warm up. How long does pizza take to warm up?</a:t>
            </a:r>
          </a:p>
        </p:txBody>
      </p:sp>
      <p:pic>
        <p:nvPicPr>
          <p:cNvPr id="144387" name="Picture 2" descr="http://4.bp.blogspot.com/_hdEIaltWO7M/SwaoGALr5II/AAAAAAAAFEM/Oxwo4W62pKI/s1600/brown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975" y="2093913"/>
            <a:ext cx="59690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9"/>
          <p:cNvSpPr>
            <a:spLocks noChangeArrowheads="1"/>
          </p:cNvSpPr>
          <p:nvPr/>
        </p:nvSpPr>
        <p:spPr bwMode="auto">
          <a:xfrm>
            <a:off x="538163" y="558800"/>
            <a:ext cx="108442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At Memorial School, students have a quarter hour for morning recess and 33 minutes for a lunch break. How much free time do they have in all? How much more time for lunch than recess do they have?</a:t>
            </a:r>
          </a:p>
        </p:txBody>
      </p:sp>
      <p:grpSp>
        <p:nvGrpSpPr>
          <p:cNvPr id="145411" name="Group 3"/>
          <p:cNvGrpSpPr>
            <a:grpSpLocks/>
          </p:cNvGrpSpPr>
          <p:nvPr/>
        </p:nvGrpSpPr>
        <p:grpSpPr bwMode="auto">
          <a:xfrm>
            <a:off x="3160713" y="2871788"/>
            <a:ext cx="5870575" cy="3290887"/>
            <a:chOff x="2790274" y="2871515"/>
            <a:chExt cx="5871025" cy="3291840"/>
          </a:xfrm>
        </p:grpSpPr>
        <p:pic>
          <p:nvPicPr>
            <p:cNvPr id="145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761" y="2871515"/>
              <a:ext cx="2072538"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0274" y="3055029"/>
              <a:ext cx="259066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9"/>
          <p:cNvSpPr>
            <a:spLocks noChangeArrowheads="1"/>
          </p:cNvSpPr>
          <p:nvPr/>
        </p:nvSpPr>
        <p:spPr bwMode="auto">
          <a:xfrm>
            <a:off x="3452813" y="558800"/>
            <a:ext cx="79295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On Saturdays, Jean may only watch cartoons for one hour. Her first cartoon lasts 14 minutes, and the second lasts 28 minutes. After a 5-minute break, Jean watches a 15-minute cartoon. How much time does Jean spend watching cartoons? Did she break her time limit?</a:t>
            </a:r>
          </a:p>
        </p:txBody>
      </p:sp>
      <p:pic>
        <p:nvPicPr>
          <p:cNvPr id="146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306513"/>
            <a:ext cx="281146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71450"/>
            <a:ext cx="369093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9"/>
          <p:cNvSpPr>
            <a:spLocks noChangeArrowheads="1"/>
          </p:cNvSpPr>
          <p:nvPr/>
        </p:nvSpPr>
        <p:spPr bwMode="auto">
          <a:xfrm>
            <a:off x="720725" y="515938"/>
            <a:ext cx="1051083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							Kaela is making 4 bracelets, and she wants 							them to be the same length. She found a jar 						  of square Lego pieces that are all about the 					      size of her thumbnail. How can she use these Lego pieces to measure the length of the bracelets? Draw a picture and use words to explain your thinking. What could Kaela do if she only had one Lego piece?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9"/>
          <p:cNvSpPr>
            <a:spLocks noChangeArrowheads="1"/>
          </p:cNvSpPr>
          <p:nvPr/>
        </p:nvSpPr>
        <p:spPr bwMode="auto">
          <a:xfrm>
            <a:off x="688975" y="741363"/>
            <a:ext cx="11004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Jared’s parents buy him a new bed, but they are not sure if it is short enough to fit against his bedroom wall. Jared only has his dad’s construction boot and a popsicle stick as measurement tools. Which measurement strategy would you suggest to Jared. Can Jared figure out if the new bed will fit in his bedroom? How do you know? Use numbers, pictures, or words to explain your thinking. </a:t>
            </a:r>
          </a:p>
          <a:p>
            <a:pPr>
              <a:lnSpc>
                <a:spcPct val="150000"/>
              </a:lnSpc>
            </a:pPr>
            <a:r>
              <a:rPr lang="en-US" altLang="en-US" sz="2800">
                <a:latin typeface="Arial" panose="020B0604020202020204" pitchFamily="34" charset="0"/>
              </a:rPr>
              <a:t>Extension: Which tool would you use to measure, the popsicle stick or the construction boot? Why?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ChangeArrowheads="1"/>
          </p:cNvSpPr>
          <p:nvPr/>
        </p:nvSpPr>
        <p:spPr bwMode="auto">
          <a:xfrm>
            <a:off x="688975" y="741363"/>
            <a:ext cx="110045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Cameron wants to draw a canoe that is 16 centimeters long. He has 16 centimeter cubes, a centimeter ruler, and 16 paperclips of various sizes in his desk. Which measurement tool would you recommend for Cameron? Why? Write a sentence to explain your thinking. What if Cameron was asked to paint a much larger, life-size canoe as scenery for the school play? Is there any other way he could measure it?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9"/>
          <p:cNvSpPr>
            <a:spLocks noChangeArrowheads="1"/>
          </p:cNvSpPr>
          <p:nvPr/>
        </p:nvSpPr>
        <p:spPr bwMode="auto">
          <a:xfrm>
            <a:off x="688975" y="741363"/>
            <a:ext cx="107029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Jenna and Bobby are building a rope ladder for their treehouse. They would like the ladder to be about the length of a sports car. They want to use rope for the sides of the ladder and wooden rungs for the steps. Which measurement tools would you suggest that Jenna and Bobby use to measure the length of the rope and the length of the rungs for their ladder? Draw a picture and use words to explain your thinking.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688975" y="741363"/>
            <a:ext cx="763746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Eve builds a block tower that reaches the height of her bedroom doorknob, which is one meter high. Her little sister knocks some blocks down. Eve measures her new tower, and it is 48 centimeters tall. How does Eve’s new tower compare to when it was first built? Draw a picture on your personal board and use numbers or words to explain your thinking.</a:t>
            </a:r>
          </a:p>
        </p:txBody>
      </p:sp>
      <p:pic>
        <p:nvPicPr>
          <p:cNvPr id="2" name="Picture 1"/>
          <p:cNvPicPr>
            <a:picLocks noChangeAspect="1"/>
          </p:cNvPicPr>
          <p:nvPr/>
        </p:nvPicPr>
        <p:blipFill>
          <a:blip r:embed="rId2"/>
          <a:stretch>
            <a:fillRect/>
          </a:stretch>
        </p:blipFill>
        <p:spPr>
          <a:xfrm>
            <a:off x="8812213" y="1498600"/>
            <a:ext cx="2505075" cy="37496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p:cNvSpPr>
            <a:spLocks noChangeArrowheads="1"/>
          </p:cNvSpPr>
          <p:nvPr/>
        </p:nvSpPr>
        <p:spPr bwMode="auto">
          <a:xfrm>
            <a:off x="538163" y="584200"/>
            <a:ext cx="11177587"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Natalia, Chloe, and Lucas are making clay snakes. Natalia's snake is 16 centimeters. Chloe's snake is 5 centimeters shorter than Natalia's. How long is Chloe's snake? Draw a picture and use numbers to explain your thinking.</a:t>
            </a:r>
          </a:p>
          <a:p>
            <a:pPr>
              <a:lnSpc>
                <a:spcPct val="150000"/>
              </a:lnSpc>
            </a:pPr>
            <a:r>
              <a:rPr lang="en-US" altLang="en-US" sz="2800">
                <a:latin typeface="Arial" panose="020B0604020202020204" pitchFamily="34" charset="0"/>
              </a:rPr>
              <a:t>Lucas's snake is 3 centimeters longer than Chloe's snake. Who has the longest snake: Natalia, Lucas, or Chloe? Add to your picture and use numbers to explain your thinking.</a:t>
            </a:r>
          </a:p>
        </p:txBody>
      </p:sp>
      <p:pic>
        <p:nvPicPr>
          <p:cNvPr id="23555" name="Picture 2" descr="http://t2.gstatic.com/images?q=tbn:ANd9GcQc4dmFG2fGvEvoUcV0dPtF3sprKbpyE7yyTgQeAb9qxMywJD58H_145d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4595813"/>
            <a:ext cx="24780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688975" y="741363"/>
            <a:ext cx="110045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Mrs. Potter paints her fingernails one at a time </a:t>
            </a:r>
          </a:p>
          <a:p>
            <a:pPr>
              <a:lnSpc>
                <a:spcPct val="150000"/>
              </a:lnSpc>
            </a:pPr>
            <a:r>
              <a:rPr lang="en-US" altLang="en-US" sz="2800">
                <a:latin typeface="Arial" panose="020B0604020202020204" pitchFamily="34" charset="0"/>
              </a:rPr>
              <a:t>from left to right. If she paints 1 fingernail, </a:t>
            </a:r>
          </a:p>
          <a:p>
            <a:pPr>
              <a:lnSpc>
                <a:spcPct val="150000"/>
              </a:lnSpc>
            </a:pPr>
            <a:r>
              <a:rPr lang="en-US" altLang="en-US" sz="2800">
                <a:latin typeface="Arial" panose="020B0604020202020204" pitchFamily="34" charset="0"/>
              </a:rPr>
              <a:t>how many fingernails will she have unpainted? </a:t>
            </a:r>
          </a:p>
          <a:p>
            <a:pPr>
              <a:lnSpc>
                <a:spcPct val="150000"/>
              </a:lnSpc>
            </a:pPr>
            <a:r>
              <a:rPr lang="en-US" altLang="en-US" sz="2800">
                <a:latin typeface="Arial" panose="020B0604020202020204" pitchFamily="34" charset="0"/>
              </a:rPr>
              <a:t>How many other combinations of painted and </a:t>
            </a:r>
          </a:p>
          <a:p>
            <a:pPr>
              <a:lnSpc>
                <a:spcPct val="150000"/>
              </a:lnSpc>
            </a:pPr>
            <a:r>
              <a:rPr lang="en-US" altLang="en-US" sz="2800">
                <a:latin typeface="Arial" panose="020B0604020202020204" pitchFamily="34" charset="0"/>
              </a:rPr>
              <a:t>unpainted nails can she have?</a:t>
            </a:r>
          </a:p>
        </p:txBody>
      </p:sp>
      <p:pic>
        <p:nvPicPr>
          <p:cNvPr id="5122" name="Picture 2" descr="http://www.ileen.ro/UserFiles/Image/nail_polish.jpg"/>
          <p:cNvPicPr>
            <a:picLocks noChangeAspect="1" noChangeArrowheads="1"/>
          </p:cNvPicPr>
          <p:nvPr/>
        </p:nvPicPr>
        <p:blipFill>
          <a:blip r:embed="rId2">
            <a:extLst/>
          </a:blip>
          <a:srcRect/>
          <a:stretch>
            <a:fillRect/>
          </a:stretch>
        </p:blipFill>
        <p:spPr bwMode="auto">
          <a:xfrm>
            <a:off x="8578815" y="609582"/>
            <a:ext cx="2959552" cy="2651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6077"/>
          </a:schemeClr>
        </a:solidFill>
        <a:effectLst/>
      </p:bgPr>
    </p:bg>
    <p:spTree>
      <p:nvGrpSpPr>
        <p:cNvPr id="1" name=""/>
        <p:cNvGrpSpPr/>
        <p:nvPr/>
      </p:nvGrpSpPr>
      <p:grpSpPr>
        <a:xfrm>
          <a:off x="0" y="0"/>
          <a:ext cx="0" cy="0"/>
          <a:chOff x="0" y="0"/>
          <a:chExt cx="0" cy="0"/>
        </a:xfrm>
      </p:grpSpPr>
      <p:sp>
        <p:nvSpPr>
          <p:cNvPr id="2" name="Heart 1"/>
          <p:cNvSpPr/>
          <p:nvPr/>
        </p:nvSpPr>
        <p:spPr>
          <a:xfrm>
            <a:off x="796066" y="925157"/>
            <a:ext cx="1484555" cy="1463040"/>
          </a:xfrm>
          <a:prstGeom prst="heart">
            <a:avLst/>
          </a:prstGeom>
          <a:gradFill flip="none" rotWithShape="1">
            <a:gsLst>
              <a:gs pos="71700">
                <a:srgbClr val="FFD1FF">
                  <a:alpha val="40000"/>
                </a:srgbClr>
              </a:gs>
              <a:gs pos="0">
                <a:srgbClr val="FE7AEB">
                  <a:tint val="66000"/>
                  <a:satMod val="160000"/>
                  <a:alpha val="75000"/>
                </a:srgbClr>
              </a:gs>
              <a:gs pos="50000">
                <a:srgbClr val="FE7AEB">
                  <a:tint val="44500"/>
                  <a:satMod val="160000"/>
                </a:srgbClr>
              </a:gs>
              <a:gs pos="100000">
                <a:srgbClr val="FE7AEB">
                  <a:tint val="23500"/>
                  <a:satMod val="160000"/>
                </a:srgbClr>
              </a:gs>
            </a:gsLst>
            <a:path path="circle">
              <a:fillToRect l="100000" t="100000"/>
            </a:path>
            <a:tileRect r="-100000" b="-100000"/>
          </a:gradFill>
          <a:ln w="38100">
            <a:solidFill>
              <a:srgbClr val="7030A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1" name="Rectangle 9"/>
          <p:cNvSpPr>
            <a:spLocks noChangeArrowheads="1"/>
          </p:cNvSpPr>
          <p:nvPr/>
        </p:nvSpPr>
        <p:spPr bwMode="auto">
          <a:xfrm>
            <a:off x="795338" y="1131888"/>
            <a:ext cx="10898187"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For Valentine's Day, Suzie is mailing a painting to her Nana. The painting is 16 centimeters long. The gift box is 35 centimeters long. How much longer is the gift box than the painting? Draw a picture to show your work.</a:t>
            </a:r>
          </a:p>
          <a:p>
            <a:pPr>
              <a:lnSpc>
                <a:spcPct val="150000"/>
              </a:lnSpc>
            </a:pPr>
            <a:r>
              <a:rPr lang="en-US" altLang="en-US" sz="2800">
                <a:latin typeface="Arial" panose="020B0604020202020204" pitchFamily="34" charset="0"/>
              </a:rPr>
              <a:t>Extension: What would happen if Suzie’s meter strip was torn and started at 1 centimeter instead of zero? Would she still be able to measure?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
          <p:cNvSpPr>
            <a:spLocks noChangeArrowheads="1"/>
          </p:cNvSpPr>
          <p:nvPr/>
        </p:nvSpPr>
        <p:spPr bwMode="auto">
          <a:xfrm>
            <a:off x="755650" y="676275"/>
            <a:ext cx="105425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Mei’s frog leaped several centimeters. Then it leaped 34 centimeters. In all, it leaped 50 centimeters. How far did Mei’s frog leap at first? Draw a picture and write a number sentence to explain your thinking.</a:t>
            </a:r>
          </a:p>
        </p:txBody>
      </p:sp>
      <p:pic>
        <p:nvPicPr>
          <p:cNvPr id="25603" name="Picture 2"/>
          <p:cNvPicPr>
            <a:picLocks noChangeAspect="1"/>
          </p:cNvPicPr>
          <p:nvPr/>
        </p:nvPicPr>
        <p:blipFill>
          <a:blip r:embed="rId2">
            <a:extLst>
              <a:ext uri="{28A0092B-C50C-407E-A947-70E740481C1C}">
                <a14:useLocalDpi xmlns:a14="http://schemas.microsoft.com/office/drawing/2010/main" val="0"/>
              </a:ext>
            </a:extLst>
          </a:blip>
          <a:srcRect l="17204" t="12781" r="11256" b="8876"/>
          <a:stretch>
            <a:fillRect/>
          </a:stretch>
        </p:blipFill>
        <p:spPr bwMode="auto">
          <a:xfrm>
            <a:off x="7408863" y="3138488"/>
            <a:ext cx="38893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688975" y="741363"/>
            <a:ext cx="107997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Ben and his dad have sold 60 chocolate chip cookies at the school bake sale. If they baked 100 cookies, how many cookies do they still need to sell?</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473325"/>
            <a:ext cx="43037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ChangeArrowheads="1"/>
          </p:cNvSpPr>
          <p:nvPr/>
        </p:nvSpPr>
        <p:spPr bwMode="auto">
          <a:xfrm>
            <a:off x="4437063" y="741363"/>
            <a:ext cx="72564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Kinnear decided that he would bike 100 miles this year. If he has biked 64 miles so far, how much farther does he have to bike?</a:t>
            </a:r>
          </a:p>
        </p:txBody>
      </p:sp>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3" y="741363"/>
            <a:ext cx="3173412"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ChangeArrowheads="1"/>
          </p:cNvSpPr>
          <p:nvPr/>
        </p:nvSpPr>
        <p:spPr bwMode="auto">
          <a:xfrm>
            <a:off x="731838" y="627063"/>
            <a:ext cx="1059656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At his birthday party, Joey got $100 from each of his two grandmothers, $40 from his dad, and $5 from his little sister. </a:t>
            </a:r>
          </a:p>
          <a:p>
            <a:pPr>
              <a:lnSpc>
                <a:spcPct val="150000"/>
              </a:lnSpc>
            </a:pPr>
            <a:r>
              <a:rPr lang="en-US" altLang="en-US" sz="2800">
                <a:latin typeface="Arial" panose="020B0604020202020204" pitchFamily="34" charset="0"/>
              </a:rPr>
              <a:t>How much money did Joey get for his birthday?</a:t>
            </a:r>
          </a:p>
        </p:txBody>
      </p:sp>
      <p:pic>
        <p:nvPicPr>
          <p:cNvPr id="286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2940050"/>
            <a:ext cx="39068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88975" y="741363"/>
            <a:ext cx="110045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Freddy has $250 in ten dollar bills.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ten dollar bills does Freddy have?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He gave 6 ten dollar bills to his brother. How many ten dollar bills does he have left?</a:t>
            </a:r>
          </a:p>
        </p:txBody>
      </p:sp>
      <p:pic>
        <p:nvPicPr>
          <p:cNvPr id="29699" name="Picture 2" descr="http://t0.gstatic.com/images?q=tbn:ANd9GcTXX2klUNBOOs3HECtUWwLBtO3ERlHbzeumDyPfABCcfeb8GiGiHm2aRh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75" y="2825750"/>
            <a:ext cx="28305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688975" y="741363"/>
            <a:ext cx="107362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Timmy the monkey picked 46 bananas from the tree. When he was done, there were 50 bananas left. How many bananas were on the tree at first?</a:t>
            </a:r>
          </a:p>
        </p:txBody>
      </p:sp>
      <p:pic>
        <p:nvPicPr>
          <p:cNvPr id="30723" name="Picture 4" descr="http://t3.gstatic.com/images?q=tbn:ANd9GcTkqeaKvYmQrU3VzFD4PmqLRldZ_WI9p7I4Cr3PlGLtCkpHZq4866CYHfKmX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675" y="2052638"/>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688975" y="741363"/>
            <a:ext cx="55499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Billy found a briefcase full of money. He counted up 23 ten dollar bills, 2 hundred dollar bills, and 4 one dollar bills. How much money was in the briefcase?</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0688" y="957263"/>
            <a:ext cx="4673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ChangeArrowheads="1"/>
          </p:cNvSpPr>
          <p:nvPr/>
        </p:nvSpPr>
        <p:spPr bwMode="auto">
          <a:xfrm>
            <a:off x="688975" y="741363"/>
            <a:ext cx="107886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Stacey has $154. She has 14 one dollar bills. The rest is in ten dollar bills. How many ten dollar bills does she have?</a:t>
            </a:r>
          </a:p>
        </p:txBody>
      </p:sp>
      <p:grpSp>
        <p:nvGrpSpPr>
          <p:cNvPr id="32771" name="Group 1"/>
          <p:cNvGrpSpPr>
            <a:grpSpLocks/>
          </p:cNvGrpSpPr>
          <p:nvPr/>
        </p:nvGrpSpPr>
        <p:grpSpPr bwMode="auto">
          <a:xfrm>
            <a:off x="3879850" y="2489200"/>
            <a:ext cx="3476625" cy="2278063"/>
            <a:chOff x="3880409" y="2488983"/>
            <a:chExt cx="3475740" cy="2277931"/>
          </a:xfrm>
        </p:grpSpPr>
        <p:pic>
          <p:nvPicPr>
            <p:cNvPr id="32772" name="Picture 2" descr="http://t0.gstatic.com/images?q=tbn:ANd9GcTXX2klUNBOOs3HECtUWwLBtO3ERlHbzeumDyPfABCcfeb8GiGiHm2aRh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409" y="2488983"/>
              <a:ext cx="2830281"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http://t0.gstatic.com/images?q=tbn:ANd9GcTXX2klUNBOOs3HECtUWwLBtO3ERlHbzeumDyPfABCcfeb8GiGiHm2aRh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903" y="3083343"/>
              <a:ext cx="2830281"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t0.gstatic.com/images?q=tbn:ANd9GcTXX2klUNBOOs3HECtUWwLBtO3ERlHbzeumDyPfABCcfeb8GiGiHm2aRh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868" y="3578194"/>
              <a:ext cx="2830281"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569913" y="741363"/>
            <a:ext cx="111236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Sarah earns $10 each week for weeding the garden. If she saves all of the money, how many weeks will it take her to save up $150?</a:t>
            </a:r>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2638" y="2127250"/>
            <a:ext cx="5618162"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ChangeArrowheads="1"/>
          </p:cNvSpPr>
          <p:nvPr/>
        </p:nvSpPr>
        <p:spPr bwMode="auto">
          <a:xfrm>
            <a:off x="5541963" y="538163"/>
            <a:ext cx="61515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cashier puts exactly 10 bills inside each envelope. How many more bills does he need to put in each of the following envelopes?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An envelope with 9 bills.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An envelope with 5 bills.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An envelope with 1 bill.</a:t>
            </a:r>
          </a:p>
        </p:txBody>
      </p:sp>
      <p:pic>
        <p:nvPicPr>
          <p:cNvPr id="7171" name="Picture 2" descr="http://www.highlandprinting.com.au/images/envel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3" y="1000125"/>
            <a:ext cx="4762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9"/>
          <p:cNvSpPr>
            <a:spLocks noChangeArrowheads="1"/>
          </p:cNvSpPr>
          <p:nvPr/>
        </p:nvSpPr>
        <p:spPr bwMode="auto">
          <a:xfrm>
            <a:off x="688975" y="741363"/>
            <a:ext cx="1100455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000">
                <a:latin typeface="Arial" panose="020B0604020202020204" pitchFamily="34" charset="0"/>
              </a:rPr>
              <a:t>Jerry is a second grader. He was playing in the attic and found an old, dusty trunk. When he opened it, he found things that belonged to his grandfather. There was a cool collection of old coins and bills in an album. One bill was worth $1,000. Wow! Jerry lay down and started daydreaming. He thought about how good it would feel to give as many people as he could a ten dollar bill. He thought about how he had felt on his birthday last year when he got a card from his uncle with a ten dollar bill inside. </a:t>
            </a:r>
          </a:p>
          <a:p>
            <a:pPr>
              <a:lnSpc>
                <a:spcPct val="150000"/>
              </a:lnSpc>
            </a:pPr>
            <a:r>
              <a:rPr lang="en-US" altLang="en-US" sz="2000">
                <a:latin typeface="Arial" panose="020B0604020202020204" pitchFamily="34" charset="0"/>
              </a:rPr>
              <a:t>But even more, he thought about how lucky he felt one snowy, cold day walking to school when he found a ten dollar bill in the snow. Maybe he could quietly hide the ten dollar bills so that lots of people could feel as lucky as he did on that cold day! He thought to himself, “I wonder how many ten dollar bills are equal to a thousand dollar bill? I wonder how many people I could bring a lucky day to?”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9"/>
          <p:cNvSpPr>
            <a:spLocks noChangeArrowheads="1"/>
          </p:cNvSpPr>
          <p:nvPr/>
        </p:nvSpPr>
        <p:spPr bwMode="auto">
          <a:xfrm>
            <a:off x="5149850" y="741363"/>
            <a:ext cx="65436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Samantha is helping the teacher organize the pencils in her classroom for the teacher. She finds 41 yellow pencils and 29 blue pencils. She threw away 12 that were too short. How many pencils are left in all?</a:t>
            </a:r>
          </a:p>
        </p:txBody>
      </p:sp>
      <p:pic>
        <p:nvPicPr>
          <p:cNvPr id="358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828675"/>
            <a:ext cx="3986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9"/>
          <p:cNvSpPr>
            <a:spLocks noChangeArrowheads="1"/>
          </p:cNvSpPr>
          <p:nvPr/>
        </p:nvSpPr>
        <p:spPr bwMode="auto">
          <a:xfrm>
            <a:off x="828675" y="741363"/>
            <a:ext cx="73898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How many packages of 10 cookies can Collette make using 124 cookies? How many cookies does she need to complete another package of 10?</a:t>
            </a:r>
          </a:p>
        </p:txBody>
      </p:sp>
      <p:pic>
        <p:nvPicPr>
          <p:cNvPr id="36867" name="Picture 2" descr="http://t0.gstatic.com/images?q=tbn:ANd9GcQr2pTsQ-LfV9K3FGRN7apX0H4Sa6vMcAbKYWmRSwL3v13JrA_V0ZxV5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3275" y="941388"/>
            <a:ext cx="28162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ChangeArrowheads="1"/>
          </p:cNvSpPr>
          <p:nvPr/>
        </p:nvSpPr>
        <p:spPr bwMode="auto">
          <a:xfrm>
            <a:off x="688975" y="354013"/>
            <a:ext cx="109077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Sarah’s mom bought 4 boxes of crackers. Each box had 3 smaller packs of 10 inside. How many crackers were in the 4 boxes?</a:t>
            </a:r>
          </a:p>
        </p:txBody>
      </p:sp>
      <p:pic>
        <p:nvPicPr>
          <p:cNvPr id="37891" name="Picture 4" descr="http://4.bp.blogspot.com/-SXPXA-jmw5I/Ti4zZd4W1ZI/AAAAAAAAHkw/xhouzPiP6Zc/s1600/Rice%2Bwrappers%252C%2Balmond%2Bbutter%2Bcrackers%252C%2Bstrawberry%2B099.JPG"/>
          <p:cNvPicPr>
            <a:picLocks noChangeAspect="1" noChangeArrowheads="1"/>
          </p:cNvPicPr>
          <p:nvPr/>
        </p:nvPicPr>
        <p:blipFill>
          <a:blip r:embed="rId2">
            <a:extLst>
              <a:ext uri="{28A0092B-C50C-407E-A947-70E740481C1C}">
                <a14:useLocalDpi xmlns:a14="http://schemas.microsoft.com/office/drawing/2010/main" val="0"/>
              </a:ext>
            </a:extLst>
          </a:blip>
          <a:srcRect l="16525" t="12952" r="10368" b="36101"/>
          <a:stretch>
            <a:fillRect/>
          </a:stretch>
        </p:blipFill>
        <p:spPr bwMode="auto">
          <a:xfrm>
            <a:off x="2355850" y="2087563"/>
            <a:ext cx="683101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ChangeArrowheads="1"/>
          </p:cNvSpPr>
          <p:nvPr/>
        </p:nvSpPr>
        <p:spPr bwMode="auto">
          <a:xfrm>
            <a:off x="601663" y="687388"/>
            <a:ext cx="110918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 second grade class has 23 students. What is the total number of fingers of the students?</a:t>
            </a:r>
            <a:endParaRPr lang="en-US" altLang="en-US" sz="2800">
              <a:solidFill>
                <a:srgbClr val="231F20"/>
              </a:solidFill>
              <a:latin typeface="Arial" panose="020B0604020202020204" pitchFamily="34" charset="0"/>
              <a:ea typeface="Myriad Pro"/>
            </a:endParaRPr>
          </a:p>
        </p:txBody>
      </p:sp>
      <p:pic>
        <p:nvPicPr>
          <p:cNvPr id="38915" name="Picture 2" descr="http://2.bp.blogspot.com/-fDGXlFE6JLc/TxMeR8EpKAI/AAAAAAAAFAA/5vM4o2pc2Pg/s1600/fingers-cros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1803400"/>
            <a:ext cx="42672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p:cNvSpPr>
            <a:spLocks noChangeArrowheads="1"/>
          </p:cNvSpPr>
          <p:nvPr/>
        </p:nvSpPr>
        <p:spPr bwMode="auto">
          <a:xfrm>
            <a:off x="6378575" y="741363"/>
            <a:ext cx="447516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At recess Diane skip-roped 65 times without stopping. Peter skip-roped 20 times without stopping. How many more times did Diane skip-rope than Peter?</a:t>
            </a:r>
          </a:p>
        </p:txBody>
      </p:sp>
      <p:pic>
        <p:nvPicPr>
          <p:cNvPr id="39939" name="Picture 2" descr="http://genkiwoman.files.wordpress.com/2011/06/jump-rope2.jpg"/>
          <p:cNvPicPr>
            <a:picLocks noChangeAspect="1" noChangeArrowheads="1"/>
          </p:cNvPicPr>
          <p:nvPr/>
        </p:nvPicPr>
        <p:blipFill>
          <a:blip r:embed="rId2">
            <a:extLst>
              <a:ext uri="{28A0092B-C50C-407E-A947-70E740481C1C}">
                <a14:useLocalDpi xmlns:a14="http://schemas.microsoft.com/office/drawing/2010/main" val="0"/>
              </a:ext>
            </a:extLst>
          </a:blip>
          <a:srcRect l="13217" t="22620" r="3229" b="8479"/>
          <a:stretch>
            <a:fillRect/>
          </a:stretch>
        </p:blipFill>
        <p:spPr bwMode="auto">
          <a:xfrm>
            <a:off x="688975" y="655638"/>
            <a:ext cx="5430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9"/>
          <p:cNvSpPr>
            <a:spLocks noChangeArrowheads="1"/>
          </p:cNvSpPr>
          <p:nvPr/>
        </p:nvSpPr>
        <p:spPr bwMode="auto">
          <a:xfrm>
            <a:off x="688975" y="741363"/>
            <a:ext cx="77025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Walking on the beach on Tuesday, Darcy collected 35 rocks. The day before, she collected 28. How many fewer rocks did she collect on Monday than on Tuesday? </a:t>
            </a:r>
            <a:endParaRPr lang="en-US" altLang="en-US" sz="2800">
              <a:solidFill>
                <a:srgbClr val="231F20"/>
              </a:solidFill>
              <a:latin typeface="Arial" panose="020B0604020202020204" pitchFamily="34" charset="0"/>
              <a:ea typeface="Myriad Pro"/>
            </a:endParaRPr>
          </a:p>
        </p:txBody>
      </p:sp>
      <p:pic>
        <p:nvPicPr>
          <p:cNvPr id="409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0438" y="741363"/>
            <a:ext cx="311308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ChangeArrowheads="1"/>
          </p:cNvSpPr>
          <p:nvPr/>
        </p:nvSpPr>
        <p:spPr bwMode="auto">
          <a:xfrm>
            <a:off x="763588" y="677863"/>
            <a:ext cx="108553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For an art project, Daniel collected 15 fewer maple leaves than oak leaves. He collected 60 oak leaves. How many maple leaves did he collect?</a:t>
            </a:r>
          </a:p>
        </p:txBody>
      </p:sp>
      <p:pic>
        <p:nvPicPr>
          <p:cNvPr id="41987" name="Picture 2" descr="http://www.alexterry.co.uk/365/tshirt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2193925"/>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ChangeArrowheads="1"/>
          </p:cNvSpPr>
          <p:nvPr/>
        </p:nvSpPr>
        <p:spPr bwMode="auto">
          <a:xfrm>
            <a:off x="688975" y="741363"/>
            <a:ext cx="110696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 Palmer’s second grade class is collecting cans for recycling.  Adrian collected 362 cans, Jade collected 392 cans, and Isaiah collected 562 cans.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more cans did Isaiah collect than Adrian?</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less cans did Adrian collect than Jade?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9"/>
          <p:cNvSpPr>
            <a:spLocks noChangeArrowheads="1"/>
          </p:cNvSpPr>
          <p:nvPr/>
        </p:nvSpPr>
        <p:spPr bwMode="auto">
          <a:xfrm>
            <a:off x="3549650" y="741363"/>
            <a:ext cx="8143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399 jars of baby food are sitting on the shelf at the market. Some jars fall off and break. 389 jars are still on the shelf. How many jars broke?</a:t>
            </a:r>
          </a:p>
        </p:txBody>
      </p:sp>
      <p:pic>
        <p:nvPicPr>
          <p:cNvPr id="44035" name="Picture 2" descr="http://thumbs.dreamstime.com/z/baby-food-shelf-store-jars-packets-ready-to-use-supermarket-sainsbury-shop-bedford-united-kingdom-33273774.jpg"/>
          <p:cNvPicPr>
            <a:picLocks noChangeAspect="1" noChangeArrowheads="1"/>
          </p:cNvPicPr>
          <p:nvPr/>
        </p:nvPicPr>
        <p:blipFill>
          <a:blip r:embed="rId2">
            <a:extLst>
              <a:ext uri="{28A0092B-C50C-407E-A947-70E740481C1C}">
                <a14:useLocalDpi xmlns:a14="http://schemas.microsoft.com/office/drawing/2010/main" val="0"/>
              </a:ext>
            </a:extLst>
          </a:blip>
          <a:srcRect l="45093" t="14180" r="23338" b="31651"/>
          <a:stretch>
            <a:fillRect/>
          </a:stretch>
        </p:blipFill>
        <p:spPr bwMode="auto">
          <a:xfrm>
            <a:off x="581025" y="741363"/>
            <a:ext cx="27003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ChangeArrowheads="1"/>
          </p:cNvSpPr>
          <p:nvPr/>
        </p:nvSpPr>
        <p:spPr bwMode="auto">
          <a:xfrm>
            <a:off x="558800" y="828675"/>
            <a:ext cx="108045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 different cashier puts exactly 30 bills in each envelope. How many more bills does he need to put in each of the following envelopes?</a:t>
            </a:r>
          </a:p>
          <a:p>
            <a:pPr lvl="1">
              <a:lnSpc>
                <a:spcPct val="150000"/>
              </a:lnSpc>
              <a:buFont typeface="Calibri Light" panose="020F0302020204030204" pitchFamily="34" charset="0"/>
              <a:buAutoNum type="arabicParenR"/>
            </a:pPr>
            <a:r>
              <a:rPr lang="en-US" altLang="en-US" sz="2800">
                <a:latin typeface="Arial" panose="020B0604020202020204" pitchFamily="34" charset="0"/>
              </a:rPr>
              <a:t>An envelope with 28 bills.</a:t>
            </a:r>
          </a:p>
          <a:p>
            <a:pPr lvl="1">
              <a:lnSpc>
                <a:spcPct val="150000"/>
              </a:lnSpc>
              <a:buFont typeface="Calibri Light" panose="020F0302020204030204" pitchFamily="34" charset="0"/>
              <a:buAutoNum type="arabicParenR"/>
            </a:pPr>
            <a:r>
              <a:rPr lang="en-US" altLang="en-US" sz="2800">
                <a:latin typeface="Arial" panose="020B0604020202020204" pitchFamily="34" charset="0"/>
              </a:rPr>
              <a:t>An envelope with 22 bills.</a:t>
            </a:r>
          </a:p>
          <a:p>
            <a:pPr lvl="1">
              <a:lnSpc>
                <a:spcPct val="150000"/>
              </a:lnSpc>
              <a:buFont typeface="Calibri Light" panose="020F0302020204030204" pitchFamily="34" charset="0"/>
              <a:buAutoNum type="arabicParenR"/>
            </a:pPr>
            <a:r>
              <a:rPr lang="en-US" altLang="en-US" sz="2800">
                <a:latin typeface="Arial" panose="020B0604020202020204" pitchFamily="34" charset="0"/>
              </a:rPr>
              <a:t>An envelope with 24 bills.</a:t>
            </a:r>
          </a:p>
        </p:txBody>
      </p:sp>
      <p:pic>
        <p:nvPicPr>
          <p:cNvPr id="8195" name="Picture 2" descr="http://www.highlandprinting.com.au/images/envel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963" y="2301875"/>
            <a:ext cx="4762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ChangeArrowheads="1"/>
          </p:cNvSpPr>
          <p:nvPr/>
        </p:nvSpPr>
        <p:spPr bwMode="auto">
          <a:xfrm>
            <a:off x="688975" y="741363"/>
            <a:ext cx="9540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Rahim is reading a really exciting book! He’s on page 98.  </a:t>
            </a:r>
            <a:br>
              <a:rPr lang="en-US" altLang="en-US" sz="2800">
                <a:latin typeface="Arial" panose="020B0604020202020204" pitchFamily="34" charset="0"/>
              </a:rPr>
            </a:br>
            <a:r>
              <a:rPr lang="en-US" altLang="en-US" sz="2800">
                <a:latin typeface="Arial" panose="020B0604020202020204" pitchFamily="34" charset="0"/>
              </a:rPr>
              <a:t>If he reads 10 pages every day, what page will he be on in 3 days? </a:t>
            </a:r>
          </a:p>
        </p:txBody>
      </p:sp>
      <p:pic>
        <p:nvPicPr>
          <p:cNvPr id="450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7700" y="2146300"/>
            <a:ext cx="3522663"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9"/>
          <p:cNvSpPr>
            <a:spLocks noChangeArrowheads="1"/>
          </p:cNvSpPr>
          <p:nvPr/>
        </p:nvSpPr>
        <p:spPr bwMode="auto">
          <a:xfrm>
            <a:off x="774700" y="666750"/>
            <a:ext cx="10929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In the morning, Jacob found 23 seashells on the beach. In the afternoon, he found 10 more. In the evening, he found 1 more. How many seashells did Jacob find in all? If he gives 10 to his brother, how many seashells will Jacob have left?</a:t>
            </a:r>
          </a:p>
        </p:txBody>
      </p:sp>
      <p:pic>
        <p:nvPicPr>
          <p:cNvPr id="460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3446463"/>
            <a:ext cx="39671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5443538" y="741363"/>
            <a:ext cx="5873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Susan has 57 cents in her piggy bank. If she just put in 30 cents today, how much did she have yesterday?   </a:t>
            </a:r>
            <a:endParaRPr lang="en-US" altLang="en-US" sz="2800" b="1">
              <a:latin typeface="Arial" panose="020B0604020202020204" pitchFamily="34" charset="0"/>
            </a:endParaRPr>
          </a:p>
        </p:txBody>
      </p:sp>
      <p:pic>
        <p:nvPicPr>
          <p:cNvPr id="4710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30188"/>
            <a:ext cx="4818062"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9"/>
          <p:cNvSpPr>
            <a:spLocks noChangeArrowheads="1"/>
          </p:cNvSpPr>
          <p:nvPr/>
        </p:nvSpPr>
        <p:spPr bwMode="auto">
          <a:xfrm>
            <a:off x="688975" y="741363"/>
            <a:ext cx="63785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Terrell puts 19 stamps in his book on Monday. He puts in 32 stamps on Tuesday. How many stamps does Terrell put in his book? If Terrell’s book holds 90 stamps, how many more stamps does he need to fill his book?</a:t>
            </a:r>
          </a:p>
        </p:txBody>
      </p:sp>
      <p:pic>
        <p:nvPicPr>
          <p:cNvPr id="48131" name="Picture 2" descr="http://hartmaninventory.com/blog/wp-content/uploads/2011/10/StampColl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885825"/>
            <a:ext cx="4140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ChangeArrowheads="1"/>
          </p:cNvSpPr>
          <p:nvPr/>
        </p:nvSpPr>
        <p:spPr bwMode="auto">
          <a:xfrm>
            <a:off x="5464175" y="741363"/>
            <a:ext cx="58213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Carlos bought 61 t-shirts. He gave 29 of them to his friends. How many t-shirts does Carlos have left?</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825500"/>
            <a:ext cx="39671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9"/>
          <p:cNvSpPr>
            <a:spLocks noChangeArrowheads="1"/>
          </p:cNvSpPr>
          <p:nvPr/>
        </p:nvSpPr>
        <p:spPr bwMode="auto">
          <a:xfrm>
            <a:off x="688975" y="741363"/>
            <a:ext cx="110045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 Wally’s class collects 36 cans for the recycling program. Then Azniv brings in 8 more cans. How many cans does the class have now?</a:t>
            </a:r>
          </a:p>
        </p:txBody>
      </p:sp>
      <p:pic>
        <p:nvPicPr>
          <p:cNvPr id="501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2773363"/>
            <a:ext cx="220027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9"/>
          <p:cNvSpPr>
            <a:spLocks noChangeArrowheads="1"/>
          </p:cNvSpPr>
          <p:nvPr/>
        </p:nvSpPr>
        <p:spPr bwMode="auto">
          <a:xfrm>
            <a:off x="731838" y="741363"/>
            <a:ext cx="6819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Farmer Andino’s chickens laid 47 brown eggs and 39 white eggs. How many eggs did the chickens lay in all?</a:t>
            </a:r>
          </a:p>
        </p:txBody>
      </p:sp>
      <p:pic>
        <p:nvPicPr>
          <p:cNvPr id="512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9050" y="741363"/>
            <a:ext cx="3906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ChangeArrowheads="1"/>
          </p:cNvSpPr>
          <p:nvPr/>
        </p:nvSpPr>
        <p:spPr bwMode="auto">
          <a:xfrm>
            <a:off x="688975" y="741363"/>
            <a:ext cx="107997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At the school fair, 29 cupcakes were sold and 19 were left over. How many cupcakes were brought to the fair? </a:t>
            </a:r>
          </a:p>
        </p:txBody>
      </p:sp>
      <p:pic>
        <p:nvPicPr>
          <p:cNvPr id="52227" name="Picture 2" descr="http://365thingsaustin.com/wp-content/uploads/cupcak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338" y="2501900"/>
            <a:ext cx="347503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9"/>
          <p:cNvSpPr>
            <a:spLocks noChangeArrowheads="1"/>
          </p:cNvSpPr>
          <p:nvPr/>
        </p:nvSpPr>
        <p:spPr bwMode="auto">
          <a:xfrm>
            <a:off x="3829050" y="741363"/>
            <a:ext cx="78644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Marla spilled a box of paper clips. They landed on her desk and on the floor. 20 of them landed on her desk, and 5 more fell on the floor than landed on her desk. How many paper clips did she spill? </a:t>
            </a:r>
          </a:p>
        </p:txBody>
      </p:sp>
      <p:pic>
        <p:nvPicPr>
          <p:cNvPr id="53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813" y="779463"/>
            <a:ext cx="259080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9"/>
          <p:cNvSpPr>
            <a:spLocks noChangeArrowheads="1"/>
          </p:cNvSpPr>
          <p:nvPr/>
        </p:nvSpPr>
        <p:spPr bwMode="auto">
          <a:xfrm>
            <a:off x="688975" y="741363"/>
            <a:ext cx="110045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Moses sold 24 raffle tickets on Monday and 4 fewer on Tuesday. How many tickets did he sell in all on both days?</a:t>
            </a:r>
          </a:p>
        </p:txBody>
      </p:sp>
      <p:pic>
        <p:nvPicPr>
          <p:cNvPr id="542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0288" y="2127250"/>
            <a:ext cx="524192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ChangeArrowheads="1"/>
          </p:cNvSpPr>
          <p:nvPr/>
        </p:nvSpPr>
        <p:spPr bwMode="auto">
          <a:xfrm>
            <a:off x="688975" y="741363"/>
            <a:ext cx="110045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There are both red and green apples in a bag. How many red and how many green apples might there be in the bag?</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2352675"/>
            <a:ext cx="49911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9"/>
          <p:cNvSpPr>
            <a:spLocks noChangeArrowheads="1"/>
          </p:cNvSpPr>
          <p:nvPr/>
        </p:nvSpPr>
        <p:spPr bwMode="auto">
          <a:xfrm>
            <a:off x="688975" y="741363"/>
            <a:ext cx="71961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Shelby picks 35 oranges. 5 are rotten. How many of Shelby’s oranges are not rotten?</a:t>
            </a:r>
          </a:p>
          <a:p>
            <a:pPr>
              <a:lnSpc>
                <a:spcPct val="150000"/>
              </a:lnSpc>
            </a:pPr>
            <a:endParaRPr lang="en-US" altLang="en-US" sz="2800">
              <a:latin typeface="Arial" panose="020B0604020202020204" pitchFamily="34" charset="0"/>
            </a:endParaRPr>
          </a:p>
          <a:p>
            <a:pPr>
              <a:lnSpc>
                <a:spcPct val="150000"/>
              </a:lnSpc>
            </a:pPr>
            <a:r>
              <a:rPr lang="en-US" altLang="en-US" sz="2800">
                <a:latin typeface="Arial" panose="020B0604020202020204" pitchFamily="34" charset="0"/>
              </a:rPr>
              <a:t>Rosa picks 35 oranges, too, but 6 are rotten. How many of Rosas oranges are not rotten?</a:t>
            </a:r>
          </a:p>
        </p:txBody>
      </p:sp>
      <p:pic>
        <p:nvPicPr>
          <p:cNvPr id="55299" name="Picture 5"/>
          <p:cNvPicPr>
            <a:picLocks noChangeAspect="1"/>
          </p:cNvPicPr>
          <p:nvPr/>
        </p:nvPicPr>
        <p:blipFill>
          <a:blip r:embed="rId2">
            <a:extLst>
              <a:ext uri="{28A0092B-C50C-407E-A947-70E740481C1C}">
                <a14:useLocalDpi xmlns:a14="http://schemas.microsoft.com/office/drawing/2010/main" val="0"/>
              </a:ext>
            </a:extLst>
          </a:blip>
          <a:srcRect l="9933" t="22588" r="23834" b="21413"/>
          <a:stretch>
            <a:fillRect/>
          </a:stretch>
        </p:blipFill>
        <p:spPr bwMode="auto">
          <a:xfrm>
            <a:off x="7981950" y="741363"/>
            <a:ext cx="3195638"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9"/>
          <p:cNvSpPr>
            <a:spLocks noChangeArrowheads="1"/>
          </p:cNvSpPr>
          <p:nvPr/>
        </p:nvSpPr>
        <p:spPr bwMode="auto">
          <a:xfrm>
            <a:off x="4540250" y="1042988"/>
            <a:ext cx="66373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Barb has a bag of 34 cherries. She eats 17 cherries for a snack. How many cherries does she have left? </a:t>
            </a: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t="15768"/>
          <a:stretch>
            <a:fillRect/>
          </a:stretch>
        </p:blipFill>
        <p:spPr bwMode="auto">
          <a:xfrm>
            <a:off x="773113" y="741363"/>
            <a:ext cx="282098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9"/>
          <p:cNvSpPr>
            <a:spLocks noChangeArrowheads="1"/>
          </p:cNvSpPr>
          <p:nvPr/>
        </p:nvSpPr>
        <p:spPr bwMode="auto">
          <a:xfrm>
            <a:off x="4932363" y="741363"/>
            <a:ext cx="65897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Mrs. Beachy went shopping with $42. She spent $18. How much money did she have left?</a:t>
            </a:r>
          </a:p>
        </p:txBody>
      </p:sp>
      <p:pic>
        <p:nvPicPr>
          <p:cNvPr id="573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13" y="900113"/>
            <a:ext cx="4121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9"/>
          <p:cNvSpPr>
            <a:spLocks noChangeArrowheads="1"/>
          </p:cNvSpPr>
          <p:nvPr/>
        </p:nvSpPr>
        <p:spPr bwMode="auto">
          <a:xfrm>
            <a:off x="688975" y="741363"/>
            <a:ext cx="6486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total length of a red string and a purple string is 73 </a:t>
            </a:r>
            <a:r>
              <a:rPr lang="en-US" altLang="en-US" sz="2800" i="1">
                <a:latin typeface="Arial" panose="020B0604020202020204" pitchFamily="34" charset="0"/>
              </a:rPr>
              <a:t>cm</a:t>
            </a:r>
            <a:r>
              <a:rPr lang="en-US" altLang="en-US" sz="2800">
                <a:latin typeface="Arial" panose="020B0604020202020204" pitchFamily="34" charset="0"/>
              </a:rPr>
              <a:t>. The red string is 18 </a:t>
            </a:r>
            <a:r>
              <a:rPr lang="en-US" altLang="en-US" sz="2800" i="1">
                <a:latin typeface="Arial" panose="020B0604020202020204" pitchFamily="34" charset="0"/>
              </a:rPr>
              <a:t>cm</a:t>
            </a:r>
            <a:r>
              <a:rPr lang="en-US" altLang="en-US" sz="2800">
                <a:latin typeface="Arial" panose="020B0604020202020204" pitchFamily="34" charset="0"/>
              </a:rPr>
              <a:t> long. How long is the purple string? </a:t>
            </a:r>
          </a:p>
        </p:txBody>
      </p:sp>
      <p:pic>
        <p:nvPicPr>
          <p:cNvPr id="58371" name="Picture 2" descr="http://www.dollmakersink.com/images/burlap-string-pur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275" y="823913"/>
            <a:ext cx="40068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9"/>
          <p:cNvSpPr>
            <a:spLocks noChangeArrowheads="1"/>
          </p:cNvSpPr>
          <p:nvPr/>
        </p:nvSpPr>
        <p:spPr bwMode="auto">
          <a:xfrm>
            <a:off x="3905250" y="741363"/>
            <a:ext cx="75834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There are 136 students in the second grade at Miles Davis Elementary. 27 of them brought sack lunches to school. The rest buy the hot lunch. How many students are buying a hot lunch?</a:t>
            </a:r>
          </a:p>
        </p:txBody>
      </p:sp>
      <p:pic>
        <p:nvPicPr>
          <p:cNvPr id="593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39800"/>
            <a:ext cx="28702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3288" y="669925"/>
            <a:ext cx="10274300" cy="3970338"/>
          </a:xfrm>
          <a:prstGeom prst="rect">
            <a:avLst/>
          </a:prstGeom>
        </p:spPr>
        <p:txBody>
          <a:bodyPr>
            <a:spAutoFit/>
          </a:bodyPr>
          <a:lstStyle/>
          <a:p>
            <a:pPr fontAlgn="auto">
              <a:lnSpc>
                <a:spcPct val="150000"/>
              </a:lnSpc>
              <a:spcBef>
                <a:spcPts val="0"/>
              </a:spcBef>
              <a:spcAft>
                <a:spcPts val="0"/>
              </a:spcAft>
              <a:defRPr/>
            </a:pPr>
            <a:r>
              <a:rPr lang="en-US" sz="2800" dirty="0"/>
              <a:t>Erasers come in boxes of 10. </a:t>
            </a:r>
            <a:r>
              <a:rPr lang="en-US" sz="2800" dirty="0"/>
              <a:t>Victor </a:t>
            </a:r>
            <a:r>
              <a:rPr lang="en-US" sz="2800" dirty="0"/>
              <a:t>has 14 boxes. </a:t>
            </a:r>
            <a:r>
              <a:rPr lang="en-US" sz="2800" dirty="0"/>
              <a:t>Gabby </a:t>
            </a:r>
            <a:r>
              <a:rPr lang="en-US" sz="2800" dirty="0"/>
              <a:t>has 5 boxes</a:t>
            </a:r>
            <a:r>
              <a:rPr lang="en-US" sz="2800" dirty="0"/>
              <a:t>.</a:t>
            </a:r>
          </a:p>
          <a:p>
            <a:pPr marL="457200" indent="-457200" fontAlgn="auto">
              <a:lnSpc>
                <a:spcPct val="150000"/>
              </a:lnSpc>
              <a:spcBef>
                <a:spcPts val="0"/>
              </a:spcBef>
              <a:spcAft>
                <a:spcPts val="0"/>
              </a:spcAft>
              <a:buFont typeface="Arial" panose="020B0604020202020204" pitchFamily="34" charset="0"/>
              <a:buChar char="•"/>
              <a:defRPr/>
            </a:pPr>
            <a:r>
              <a:rPr lang="en-US" sz="2800" dirty="0"/>
              <a:t>How many erasers does Victor have?</a:t>
            </a:r>
          </a:p>
          <a:p>
            <a:pPr marL="457200" indent="-457200" fontAlgn="auto">
              <a:lnSpc>
                <a:spcPct val="150000"/>
              </a:lnSpc>
              <a:spcBef>
                <a:spcPts val="0"/>
              </a:spcBef>
              <a:spcAft>
                <a:spcPts val="0"/>
              </a:spcAft>
              <a:buFont typeface="Arial" panose="020B0604020202020204" pitchFamily="34" charset="0"/>
              <a:buChar char="•"/>
              <a:defRPr/>
            </a:pPr>
            <a:r>
              <a:rPr lang="en-US" sz="2800" dirty="0"/>
              <a:t>How many erasers does Gabby have?</a:t>
            </a:r>
          </a:p>
          <a:p>
            <a:pPr marL="457200" indent="-457200" fontAlgn="auto">
              <a:lnSpc>
                <a:spcPct val="150000"/>
              </a:lnSpc>
              <a:spcBef>
                <a:spcPts val="0"/>
              </a:spcBef>
              <a:spcAft>
                <a:spcPts val="0"/>
              </a:spcAft>
              <a:buFont typeface="Arial" panose="020B0604020202020204" pitchFamily="34" charset="0"/>
              <a:buChar char="•"/>
              <a:defRPr/>
            </a:pPr>
            <a:r>
              <a:rPr lang="en-US" sz="2800" dirty="0"/>
              <a:t>If Gabby gets another box, how many erasers do they have in all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688975" y="741363"/>
            <a:ext cx="110045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Hailey and Gio solve 56 + 85. Gio says the answer is 131. Hailey says the answer is 141. Explain whose answer is correct using numbers, pictures, or words.</a:t>
            </a:r>
          </a:p>
        </p:txBody>
      </p:sp>
      <p:sp>
        <p:nvSpPr>
          <p:cNvPr id="4" name="Plus 3"/>
          <p:cNvSpPr/>
          <p:nvPr/>
        </p:nvSpPr>
        <p:spPr>
          <a:xfrm>
            <a:off x="4981575" y="3292475"/>
            <a:ext cx="2419350" cy="218281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9"/>
          <p:cNvSpPr>
            <a:spLocks noChangeArrowheads="1"/>
          </p:cNvSpPr>
          <p:nvPr/>
        </p:nvSpPr>
        <p:spPr bwMode="auto">
          <a:xfrm>
            <a:off x="828675" y="762000"/>
            <a:ext cx="62277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There are 35 note cards in one box. The other box holds 67 cards. How many cards are there in all?</a:t>
            </a:r>
          </a:p>
        </p:txBody>
      </p:sp>
      <p:pic>
        <p:nvPicPr>
          <p:cNvPr id="62467" name="Picture 2" descr="http://3.bp.blogspot.com/-lrzyLIaZcX4/TcF9sTGTxOI/AAAAAAAAAKk/Wj2IccMJ-Fk/s1600/mom+mini+ca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513" y="684213"/>
            <a:ext cx="4389437"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9"/>
          <p:cNvSpPr>
            <a:spLocks noChangeArrowheads="1"/>
          </p:cNvSpPr>
          <p:nvPr/>
        </p:nvSpPr>
        <p:spPr bwMode="auto">
          <a:xfrm>
            <a:off x="3614738" y="741363"/>
            <a:ext cx="8078787"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Kendra and Jojo are counting their marbles. Kendra has 38 and Jojo has 62. Kendra says they have 100 marbles altogether, but Jojo says they have 90. Use words, numbers, or a model to prove who is correct.</a:t>
            </a:r>
          </a:p>
        </p:txBody>
      </p:sp>
      <p:pic>
        <p:nvPicPr>
          <p:cNvPr id="634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08050"/>
            <a:ext cx="27178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9"/>
          <p:cNvSpPr>
            <a:spLocks noChangeArrowheads="1"/>
          </p:cNvSpPr>
          <p:nvPr/>
        </p:nvSpPr>
        <p:spPr bwMode="auto">
          <a:xfrm>
            <a:off x="688975" y="741363"/>
            <a:ext cx="7916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Katrina has 23 stickers and Jennifer has 9. How many more stickers does Jennifer need to have as many as Katrina?</a:t>
            </a: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42375" y="741363"/>
            <a:ext cx="25050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ChangeArrowheads="1"/>
          </p:cNvSpPr>
          <p:nvPr/>
        </p:nvSpPr>
        <p:spPr bwMode="auto">
          <a:xfrm>
            <a:off x="688975" y="741363"/>
            <a:ext cx="11004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286000" indent="-457200">
              <a:defRPr>
                <a:solidFill>
                  <a:schemeClr val="tx1"/>
                </a:solidFill>
                <a:latin typeface="Calibri Light" panose="020F0302020204030204" pitchFamily="34" charset="0"/>
              </a:defRPr>
            </a:lvl5pPr>
            <a:lvl6pPr marL="2743200" indent="-457200" defTabSz="457200" fontAlgn="base">
              <a:spcBef>
                <a:spcPct val="0"/>
              </a:spcBef>
              <a:spcAft>
                <a:spcPct val="0"/>
              </a:spcAft>
              <a:defRPr>
                <a:solidFill>
                  <a:schemeClr val="tx1"/>
                </a:solidFill>
                <a:latin typeface="Calibri Light" panose="020F0302020204030204" pitchFamily="34" charset="0"/>
              </a:defRPr>
            </a:lvl6pPr>
            <a:lvl7pPr marL="3200400" indent="-457200" defTabSz="457200" fontAlgn="base">
              <a:spcBef>
                <a:spcPct val="0"/>
              </a:spcBef>
              <a:spcAft>
                <a:spcPct val="0"/>
              </a:spcAft>
              <a:defRPr>
                <a:solidFill>
                  <a:schemeClr val="tx1"/>
                </a:solidFill>
                <a:latin typeface="Calibri Light" panose="020F0302020204030204" pitchFamily="34" charset="0"/>
              </a:defRPr>
            </a:lvl7pPr>
            <a:lvl8pPr marL="3657600" indent="-457200" defTabSz="457200" fontAlgn="base">
              <a:spcBef>
                <a:spcPct val="0"/>
              </a:spcBef>
              <a:spcAft>
                <a:spcPct val="0"/>
              </a:spcAft>
              <a:defRPr>
                <a:solidFill>
                  <a:schemeClr val="tx1"/>
                </a:solidFill>
                <a:latin typeface="Calibri Light" panose="020F0302020204030204" pitchFamily="34" charset="0"/>
              </a:defRPr>
            </a:lvl8pPr>
            <a:lvl9pPr marL="4114800" indent="-4572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Sherry already has 10 stickers. Now her goal is to collect 20 in all. She got 4 more on Monday and 4 again on Tuesday. </a:t>
            </a:r>
          </a:p>
          <a:p>
            <a:pPr lvl="4">
              <a:lnSpc>
                <a:spcPct val="150000"/>
              </a:lnSpc>
              <a:buFont typeface="Arial" panose="020B0604020202020204" pitchFamily="34" charset="0"/>
              <a:buChar char="•"/>
            </a:pPr>
            <a:r>
              <a:rPr lang="en-US" altLang="en-US" sz="2800">
                <a:latin typeface="Arial" panose="020B0604020202020204" pitchFamily="34" charset="0"/>
              </a:rPr>
              <a:t>How many does she have in all? </a:t>
            </a:r>
          </a:p>
          <a:p>
            <a:pPr lvl="4">
              <a:lnSpc>
                <a:spcPct val="150000"/>
              </a:lnSpc>
              <a:buFont typeface="Arial" panose="020B0604020202020204" pitchFamily="34" charset="0"/>
              <a:buChar char="•"/>
            </a:pPr>
            <a:r>
              <a:rPr lang="en-US" altLang="en-US" sz="2800">
                <a:latin typeface="Arial" panose="020B0604020202020204" pitchFamily="34" charset="0"/>
              </a:rPr>
              <a:t>How many more does she need to make her goal? </a:t>
            </a:r>
          </a:p>
          <a:p>
            <a:pPr lvl="4">
              <a:lnSpc>
                <a:spcPct val="150000"/>
              </a:lnSpc>
              <a:buFont typeface="Arial" panose="020B0604020202020204" pitchFamily="34" charset="0"/>
              <a:buChar char="•"/>
            </a:pPr>
            <a:r>
              <a:rPr lang="en-US" altLang="en-US" sz="2800">
                <a:latin typeface="Arial" panose="020B0604020202020204" pitchFamily="34" charset="0"/>
              </a:rPr>
              <a:t>How many does she need if her goal is to collect 30 stickers? </a:t>
            </a: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2120900"/>
            <a:ext cx="17303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817563" y="741363"/>
            <a:ext cx="10155237"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There are 38 apples, 16 bananas, 24 peaches, and 12 pears in the fruit basket. How many pieces of fruit are in the basket?</a:t>
            </a:r>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2332038"/>
            <a:ext cx="334168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9"/>
          <p:cNvSpPr>
            <a:spLocks noChangeArrowheads="1"/>
          </p:cNvSpPr>
          <p:nvPr/>
        </p:nvSpPr>
        <p:spPr bwMode="auto">
          <a:xfrm>
            <a:off x="666750" y="935038"/>
            <a:ext cx="107156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Yossef downloaded 115 songs. 100 of them were rock. The rest were hip-hop.</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of Yossef’s songs were hip-hop?</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80 of his rock songs were oldies. How many rock songs were new?</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ChangeArrowheads="1"/>
          </p:cNvSpPr>
          <p:nvPr/>
        </p:nvSpPr>
        <p:spPr bwMode="auto">
          <a:xfrm>
            <a:off x="731838" y="741363"/>
            <a:ext cx="109616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Sammy bought 114 notecards. He used 70 of them. How many notecards did he have left?</a:t>
            </a:r>
          </a:p>
        </p:txBody>
      </p:sp>
      <p:pic>
        <p:nvPicPr>
          <p:cNvPr id="67587" name="Picture 2" descr="http://upload.wikimedia.org/wikipedia/commons/2/2e/Note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888" y="2455863"/>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9"/>
          <p:cNvSpPr>
            <a:spLocks noChangeArrowheads="1"/>
          </p:cNvSpPr>
          <p:nvPr/>
        </p:nvSpPr>
        <p:spPr bwMode="auto">
          <a:xfrm>
            <a:off x="3646488" y="1000125"/>
            <a:ext cx="80470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114 people went to the fair. 89 of them went in the evening. How many went during the day?</a:t>
            </a:r>
          </a:p>
        </p:txBody>
      </p:sp>
      <p:pic>
        <p:nvPicPr>
          <p:cNvPr id="686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788988"/>
            <a:ext cx="27305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9"/>
          <p:cNvSpPr>
            <a:spLocks noChangeArrowheads="1"/>
          </p:cNvSpPr>
          <p:nvPr/>
        </p:nvSpPr>
        <p:spPr bwMode="auto">
          <a:xfrm>
            <a:off x="688975" y="741363"/>
            <a:ext cx="68516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Chloe needs 153 beads to make a bag. She only has 49. How many more beads does she need?</a:t>
            </a:r>
          </a:p>
        </p:txBody>
      </p:sp>
      <p:pic>
        <p:nvPicPr>
          <p:cNvPr id="696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6688" y="831850"/>
            <a:ext cx="39068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9"/>
          <p:cNvSpPr>
            <a:spLocks noChangeArrowheads="1"/>
          </p:cNvSpPr>
          <p:nvPr/>
        </p:nvSpPr>
        <p:spPr bwMode="auto">
          <a:xfrm>
            <a:off x="635000" y="741363"/>
            <a:ext cx="109299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 Ramos has 139 pencils and 88 erasers. How many more pencils than erasers does he have?</a:t>
            </a:r>
          </a:p>
        </p:txBody>
      </p:sp>
      <p:pic>
        <p:nvPicPr>
          <p:cNvPr id="706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2392363"/>
            <a:ext cx="81280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9"/>
          <p:cNvSpPr>
            <a:spLocks noChangeArrowheads="1"/>
          </p:cNvSpPr>
          <p:nvPr/>
        </p:nvSpPr>
        <p:spPr bwMode="auto">
          <a:xfrm>
            <a:off x="688975" y="741363"/>
            <a:ext cx="109616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Jerry made 200 pizzas. He sold some of them and had 57 pizzas left. How many did he sell?</a:t>
            </a:r>
          </a:p>
        </p:txBody>
      </p:sp>
      <p:pic>
        <p:nvPicPr>
          <p:cNvPr id="716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127250"/>
            <a:ext cx="5619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9"/>
          <p:cNvSpPr>
            <a:spLocks noChangeArrowheads="1"/>
          </p:cNvSpPr>
          <p:nvPr/>
        </p:nvSpPr>
        <p:spPr bwMode="auto">
          <a:xfrm>
            <a:off x="3722688" y="917575"/>
            <a:ext cx="77025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Kathy read 15 fewer pages than Lucy. Lucy read 51 pages. How many pages did Kathy read? </a:t>
            </a:r>
          </a:p>
        </p:txBody>
      </p:sp>
      <p:pic>
        <p:nvPicPr>
          <p:cNvPr id="727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150" y="917575"/>
            <a:ext cx="25050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9"/>
          <p:cNvSpPr>
            <a:spLocks noChangeArrowheads="1"/>
          </p:cNvSpPr>
          <p:nvPr/>
        </p:nvSpPr>
        <p:spPr bwMode="auto">
          <a:xfrm>
            <a:off x="623888" y="515938"/>
            <a:ext cx="10941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Eli spent 87 cents for a notebook and 38 cents for a pencil. How much money did he spend in all?</a:t>
            </a:r>
          </a:p>
        </p:txBody>
      </p:sp>
      <p:grpSp>
        <p:nvGrpSpPr>
          <p:cNvPr id="73731" name="Group 7"/>
          <p:cNvGrpSpPr>
            <a:grpSpLocks/>
          </p:cNvGrpSpPr>
          <p:nvPr/>
        </p:nvGrpSpPr>
        <p:grpSpPr bwMode="auto">
          <a:xfrm>
            <a:off x="4905375" y="2130425"/>
            <a:ext cx="1189038" cy="2376488"/>
            <a:chOff x="4658061" y="2936837"/>
            <a:chExt cx="1188720" cy="2377440"/>
          </a:xfrm>
        </p:grpSpPr>
        <p:sp>
          <p:nvSpPr>
            <p:cNvPr id="73732" name="TextBox 2"/>
            <p:cNvSpPr txBox="1">
              <a:spLocks noChangeArrowheads="1"/>
            </p:cNvSpPr>
            <p:nvPr/>
          </p:nvSpPr>
          <p:spPr bwMode="auto">
            <a:xfrm>
              <a:off x="4658061" y="2936837"/>
              <a:ext cx="1188720"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r>
                <a:rPr lang="en-US" altLang="en-US" sz="13800">
                  <a:solidFill>
                    <a:srgbClr val="00B050"/>
                  </a:solidFill>
                </a:rPr>
                <a:t>c</a:t>
              </a:r>
            </a:p>
          </p:txBody>
        </p:sp>
        <p:cxnSp>
          <p:nvCxnSpPr>
            <p:cNvPr id="5" name="Straight Connector 4"/>
            <p:cNvCxnSpPr/>
            <p:nvPr/>
          </p:nvCxnSpPr>
          <p:spPr>
            <a:xfrm>
              <a:off x="5153229" y="3398985"/>
              <a:ext cx="0" cy="166754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9"/>
          <p:cNvSpPr>
            <a:spLocks noChangeArrowheads="1"/>
          </p:cNvSpPr>
          <p:nvPr/>
        </p:nvSpPr>
        <p:spPr bwMode="auto">
          <a:xfrm>
            <a:off x="688975" y="741363"/>
            <a:ext cx="685641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shelter rescued 27 kittens in June. In July, it rescued 11 more. In August, it rescued 40 more. How many kittens did the shelter rescue during those 3 months? If 64 of those kittens found homes by August, how many still needed homes? </a:t>
            </a:r>
          </a:p>
        </p:txBody>
      </p:sp>
      <p:pic>
        <p:nvPicPr>
          <p:cNvPr id="7475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5388" y="868363"/>
            <a:ext cx="39846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ChangeArrowheads="1"/>
          </p:cNvSpPr>
          <p:nvPr/>
        </p:nvSpPr>
        <p:spPr bwMode="auto">
          <a:xfrm>
            <a:off x="688975" y="741363"/>
            <a:ext cx="111236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Ben and Chuck collect dimes. They do it by first collecting pennies and then trading with their parents 10 pennies for 1 dime. Ben has 8 pennies and Chuck has 9 pennies. They each find 4 more pennies. </a:t>
            </a:r>
          </a:p>
          <a:p>
            <a:pPr>
              <a:lnSpc>
                <a:spcPct val="150000"/>
              </a:lnSpc>
            </a:pPr>
            <a:r>
              <a:rPr lang="en-US" altLang="en-US" sz="2800">
                <a:latin typeface="Arial" panose="020B0604020202020204" pitchFamily="34" charset="0"/>
              </a:rPr>
              <a:t>How many pennies does each boy have before they trade?</a:t>
            </a:r>
          </a:p>
          <a:p>
            <a:pPr>
              <a:lnSpc>
                <a:spcPct val="150000"/>
              </a:lnSpc>
            </a:pPr>
            <a:r>
              <a:rPr lang="en-US" altLang="en-US" sz="2800">
                <a:latin typeface="Arial" panose="020B0604020202020204" pitchFamily="34" charset="0"/>
              </a:rPr>
              <a:t>How many extra pennies does each boy have after they trade?</a:t>
            </a:r>
          </a:p>
          <a:p>
            <a:pPr>
              <a:lnSpc>
                <a:spcPct val="150000"/>
              </a:lnSpc>
            </a:pPr>
            <a:r>
              <a:rPr lang="en-US" altLang="en-US" sz="2800">
                <a:latin typeface="Arial" panose="020B0604020202020204" pitchFamily="34" charset="0"/>
              </a:rPr>
              <a:t>How many more pennies does each boy need before he can trade for another dime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9"/>
          <p:cNvSpPr>
            <a:spLocks noChangeArrowheads="1"/>
          </p:cNvSpPr>
          <p:nvPr/>
        </p:nvSpPr>
        <p:spPr bwMode="auto">
          <a:xfrm>
            <a:off x="6853238" y="1079500"/>
            <a:ext cx="4732337"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Max has 42 marbles in his marble bag after he added 20 marbles at noon. How many marbles did he have before noon?   </a:t>
            </a:r>
          </a:p>
        </p:txBody>
      </p:sp>
      <p:pic>
        <p:nvPicPr>
          <p:cNvPr id="75779" name="Picture 2" descr="http://1.bp.blogspot.com/-92vIKPoXTtE/TpQlurPWwUI/AAAAAAAAADs/Z1ZQa2GlMII/s1600/httpwww.layoutsparks.compicturesmarbles-0.jpg#marbles%20788x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966788"/>
            <a:ext cx="53530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9"/>
          <p:cNvSpPr>
            <a:spLocks noChangeArrowheads="1"/>
          </p:cNvSpPr>
          <p:nvPr/>
        </p:nvSpPr>
        <p:spPr bwMode="auto">
          <a:xfrm>
            <a:off x="3389313" y="741363"/>
            <a:ext cx="83042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 children’s library sold 27 donated books. Now they have 48. How many books were there to begin with? </a:t>
            </a:r>
          </a:p>
        </p:txBody>
      </p:sp>
      <p:pic>
        <p:nvPicPr>
          <p:cNvPr id="76803" name="Picture 2"/>
          <p:cNvPicPr>
            <a:picLocks noChangeAspect="1"/>
          </p:cNvPicPr>
          <p:nvPr/>
        </p:nvPicPr>
        <p:blipFill>
          <a:blip r:embed="rId2">
            <a:extLst>
              <a:ext uri="{28A0092B-C50C-407E-A947-70E740481C1C}">
                <a14:useLocalDpi xmlns:a14="http://schemas.microsoft.com/office/drawing/2010/main" val="0"/>
              </a:ext>
            </a:extLst>
          </a:blip>
          <a:srcRect r="18309"/>
          <a:stretch>
            <a:fillRect/>
          </a:stretch>
        </p:blipFill>
        <p:spPr bwMode="auto">
          <a:xfrm>
            <a:off x="688975" y="831850"/>
            <a:ext cx="2495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9"/>
          <p:cNvSpPr>
            <a:spLocks noChangeArrowheads="1"/>
          </p:cNvSpPr>
          <p:nvPr/>
        </p:nvSpPr>
        <p:spPr bwMode="auto">
          <a:xfrm>
            <a:off x="720725" y="1398588"/>
            <a:ext cx="616426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Diane needs 65 craft sticks to make a gift box. She only has 48. How many more craft sticks does she need?</a:t>
            </a:r>
          </a:p>
        </p:txBody>
      </p:sp>
      <p:pic>
        <p:nvPicPr>
          <p:cNvPr id="77827" name="Picture 2" descr="http://shop.hobbylobby.com/assets/1/14/DimZoom/173864.jpg"/>
          <p:cNvPicPr>
            <a:picLocks noChangeAspect="1" noChangeArrowheads="1"/>
          </p:cNvPicPr>
          <p:nvPr/>
        </p:nvPicPr>
        <p:blipFill>
          <a:blip r:embed="rId2">
            <a:extLst>
              <a:ext uri="{28A0092B-C50C-407E-A947-70E740481C1C}">
                <a14:useLocalDpi xmlns:a14="http://schemas.microsoft.com/office/drawing/2010/main" val="0"/>
              </a:ext>
            </a:extLst>
          </a:blip>
          <a:srcRect l="16849" r="17812"/>
          <a:stretch>
            <a:fillRect/>
          </a:stretch>
        </p:blipFill>
        <p:spPr bwMode="auto">
          <a:xfrm>
            <a:off x="7423150" y="504825"/>
            <a:ext cx="415131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9"/>
          <p:cNvSpPr>
            <a:spLocks noChangeArrowheads="1"/>
          </p:cNvSpPr>
          <p:nvPr/>
        </p:nvSpPr>
        <p:spPr bwMode="auto">
          <a:xfrm>
            <a:off x="4754563" y="741363"/>
            <a:ext cx="69389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Jenny had 39 collectible cards in her collection. Tammy gave her 36 more. How many collectible cards does Jenny have now? </a:t>
            </a:r>
          </a:p>
        </p:txBody>
      </p:sp>
      <p:pic>
        <p:nvPicPr>
          <p:cNvPr id="788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025" y="741363"/>
            <a:ext cx="36988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9"/>
          <p:cNvSpPr>
            <a:spLocks noChangeArrowheads="1"/>
          </p:cNvSpPr>
          <p:nvPr/>
        </p:nvSpPr>
        <p:spPr bwMode="auto">
          <a:xfrm>
            <a:off x="688975" y="741363"/>
            <a:ext cx="110045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Maria made 60 cupcakes for the school bake sale. She sold 28 cupcakes on the first day. How many cupcakes did she have left?</a:t>
            </a:r>
          </a:p>
        </p:txBody>
      </p:sp>
      <p:pic>
        <p:nvPicPr>
          <p:cNvPr id="798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312988"/>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9"/>
          <p:cNvSpPr>
            <a:spLocks noChangeArrowheads="1"/>
          </p:cNvSpPr>
          <p:nvPr/>
        </p:nvSpPr>
        <p:spPr bwMode="auto">
          <a:xfrm>
            <a:off x="655638" y="709613"/>
            <a:ext cx="1098391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Jeannie got a pedometer to count her steps. The first hour, she walked 43 steps. The next hour, she walked 48 steps.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steps did she walk in the first two hours?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more steps did she walk in the second hour than in the first?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9"/>
          <p:cNvSpPr>
            <a:spLocks noChangeArrowheads="1"/>
          </p:cNvSpPr>
          <p:nvPr/>
        </p:nvSpPr>
        <p:spPr bwMode="auto">
          <a:xfrm>
            <a:off x="688975" y="741363"/>
            <a:ext cx="7131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Susan has 37 pennies. M.J. has 55 pennies more than Susan.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pennies does M.J. have?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pennies do they have altogether? </a:t>
            </a:r>
          </a:p>
        </p:txBody>
      </p:sp>
      <p:pic>
        <p:nvPicPr>
          <p:cNvPr id="81923"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313" y="963613"/>
            <a:ext cx="2900362"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9"/>
          <p:cNvSpPr>
            <a:spLocks noChangeArrowheads="1"/>
          </p:cNvSpPr>
          <p:nvPr/>
        </p:nvSpPr>
        <p:spPr bwMode="auto">
          <a:xfrm>
            <a:off x="612775" y="741363"/>
            <a:ext cx="110807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table to the right represents the halftime score at a basketball game. The red team scored 19 points in the second half. The yellow team scored 13 points in the second half.   </a:t>
            </a:r>
          </a:p>
          <a:p>
            <a:pPr>
              <a:lnSpc>
                <a:spcPct val="150000"/>
              </a:lnSpc>
            </a:pPr>
            <a:endParaRPr lang="en-US" altLang="en-US" sz="2800">
              <a:latin typeface="Arial" panose="020B0604020202020204" pitchFamily="34" charset="0"/>
            </a:endParaRPr>
          </a:p>
          <a:p>
            <a:pPr>
              <a:lnSpc>
                <a:spcPct val="150000"/>
              </a:lnSpc>
            </a:pPr>
            <a:endParaRPr lang="en-US" altLang="en-US" sz="2800">
              <a:latin typeface="Arial" panose="020B0604020202020204" pitchFamily="34" charset="0"/>
            </a:endParaRPr>
          </a:p>
          <a:p>
            <a:pPr>
              <a:lnSpc>
                <a:spcPct val="150000"/>
              </a:lnSpc>
            </a:pPr>
            <a:endParaRPr lang="en-US" altLang="en-US" sz="2800">
              <a:latin typeface="Arial" panose="020B0604020202020204" pitchFamily="34" charset="0"/>
            </a:endParaRPr>
          </a:p>
          <a:p>
            <a:pPr lvl="1">
              <a:lnSpc>
                <a:spcPct val="150000"/>
              </a:lnSpc>
              <a:buFont typeface="Calibri Light" panose="020F0302020204030204" pitchFamily="34" charset="0"/>
              <a:buAutoNum type="alphaLcPeriod"/>
            </a:pPr>
            <a:r>
              <a:rPr lang="en-US" altLang="en-US" sz="2800">
                <a:latin typeface="Arial" panose="020B0604020202020204" pitchFamily="34" charset="0"/>
              </a:rPr>
              <a:t>Who won the game?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By how much did that team win?</a:t>
            </a:r>
          </a:p>
        </p:txBody>
      </p:sp>
      <p:graphicFrame>
        <p:nvGraphicFramePr>
          <p:cNvPr id="3" name="Table 2"/>
          <p:cNvGraphicFramePr>
            <a:graphicFrameLocks noGrp="1"/>
          </p:cNvGraphicFramePr>
          <p:nvPr/>
        </p:nvGraphicFramePr>
        <p:xfrm>
          <a:off x="3441700" y="2871788"/>
          <a:ext cx="4479925" cy="1462087"/>
        </p:xfrm>
        <a:graphic>
          <a:graphicData uri="http://schemas.openxmlformats.org/drawingml/2006/table">
            <a:tbl>
              <a:tblPr firstRow="1" bandRow="1">
                <a:tableStyleId>{5C22544A-7EE6-4342-B048-85BDC9FD1C3A}</a:tableStyleId>
              </a:tblPr>
              <a:tblGrid>
                <a:gridCol w="2239963"/>
                <a:gridCol w="2239963"/>
              </a:tblGrid>
              <a:tr h="731044">
                <a:tc>
                  <a:txBody>
                    <a:bodyPr/>
                    <a:lstStyle/>
                    <a:p>
                      <a:pPr algn="ctr"/>
                      <a:r>
                        <a:rPr lang="en-US" sz="2800" b="1" dirty="0" smtClean="0">
                          <a:solidFill>
                            <a:schemeClr val="bg1"/>
                          </a:solidFill>
                        </a:rPr>
                        <a:t>Red Team</a:t>
                      </a:r>
                      <a:endParaRPr lang="en-US" sz="2800" b="1" dirty="0">
                        <a:solidFill>
                          <a:schemeClr val="bg1"/>
                        </a:solidFill>
                      </a:endParaRPr>
                    </a:p>
                  </a:txBody>
                  <a:tcPr marL="91427" marR="91427" marT="45690" marB="456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800" b="1" dirty="0" smtClean="0">
                          <a:solidFill>
                            <a:schemeClr val="bg1"/>
                          </a:solidFill>
                        </a:rPr>
                        <a:t>63 points</a:t>
                      </a:r>
                      <a:endParaRPr lang="en-US" sz="2800" b="1" dirty="0">
                        <a:solidFill>
                          <a:schemeClr val="bg1"/>
                        </a:solidFill>
                      </a:endParaRPr>
                    </a:p>
                  </a:txBody>
                  <a:tcPr marL="91427" marR="91427" marT="45690" marB="456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731044">
                <a:tc>
                  <a:txBody>
                    <a:bodyPr/>
                    <a:lstStyle/>
                    <a:p>
                      <a:pPr algn="ctr"/>
                      <a:r>
                        <a:rPr lang="en-US" sz="2800" b="1" dirty="0" smtClean="0"/>
                        <a:t>Yellow Team</a:t>
                      </a:r>
                      <a:endParaRPr lang="en-US" sz="2800" b="1" dirty="0"/>
                    </a:p>
                  </a:txBody>
                  <a:tcPr marL="91427" marR="91427" marT="45690" marB="456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smtClean="0"/>
                        <a:t>71 points</a:t>
                      </a:r>
                      <a:endParaRPr lang="en-US" sz="2800" b="1" dirty="0"/>
                    </a:p>
                  </a:txBody>
                  <a:tcPr marL="91427" marR="91427" marT="45690" marB="456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9"/>
          <p:cNvSpPr>
            <a:spLocks noChangeArrowheads="1"/>
          </p:cNvSpPr>
          <p:nvPr/>
        </p:nvSpPr>
        <p:spPr bwMode="auto">
          <a:xfrm>
            <a:off x="688975" y="741363"/>
            <a:ext cx="110045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Benjie has 36 crayons. Ana has 12 fewer crayons than Benjie.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crayons does Ana have?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crayons do they have altogether? </a:t>
            </a:r>
          </a:p>
        </p:txBody>
      </p:sp>
      <p:pic>
        <p:nvPicPr>
          <p:cNvPr id="839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7038" y="3101975"/>
            <a:ext cx="39068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9"/>
          <p:cNvSpPr>
            <a:spLocks noChangeArrowheads="1"/>
          </p:cNvSpPr>
          <p:nvPr/>
        </p:nvSpPr>
        <p:spPr bwMode="auto">
          <a:xfrm>
            <a:off x="5648325" y="1085850"/>
            <a:ext cx="55927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Mr. Arnold has a box of pencils. He passes out 27 pencils and has 45 left. How many pencils did Mr. Arnold have in the beginning? </a:t>
            </a:r>
          </a:p>
        </p:txBody>
      </p:sp>
      <p:pic>
        <p:nvPicPr>
          <p:cNvPr id="84995" name="Picture 2" descr="http://upload.wikimedia.org/wikipedia/commons/0/08/Colored_pencils_chev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931863"/>
            <a:ext cx="439737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ChangeArrowheads="1"/>
          </p:cNvSpPr>
          <p:nvPr/>
        </p:nvSpPr>
        <p:spPr bwMode="auto">
          <a:xfrm>
            <a:off x="601663" y="741363"/>
            <a:ext cx="105965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Melia and Maya both love animals. Melia counted 17 puppies in one cage at the animal shelter and 3 in another cage. Maya counted 13 kittens in one cage and 7 in another.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kittens are there in all?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puppies are there in all?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sentence comparing the number of puppies and kittens.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9"/>
          <p:cNvSpPr>
            <a:spLocks noChangeArrowheads="1"/>
          </p:cNvSpPr>
          <p:nvPr/>
        </p:nvSpPr>
        <p:spPr bwMode="auto">
          <a:xfrm>
            <a:off x="688975" y="741363"/>
            <a:ext cx="110045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A fruit seller buys a carton of 90 apples. Finding that 18 of them are rotten, he throws them away. He sells 22 of the ones that are left on Monday. How many apples does he have left to sell?</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5038" y="2871788"/>
            <a:ext cx="5430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9"/>
          <p:cNvSpPr>
            <a:spLocks noChangeArrowheads="1"/>
          </p:cNvSpPr>
          <p:nvPr/>
        </p:nvSpPr>
        <p:spPr bwMode="auto">
          <a:xfrm>
            <a:off x="688975" y="741363"/>
            <a:ext cx="110045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Brienne has 23 fewer pennies than Alonzo. Alonzo has 45 pennies.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pennies does Brienne have?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pennies do Alonzo and Brienne have altogether?</a:t>
            </a:r>
          </a:p>
        </p:txBody>
      </p:sp>
      <p:grpSp>
        <p:nvGrpSpPr>
          <p:cNvPr id="87043" name="Group 1"/>
          <p:cNvGrpSpPr>
            <a:grpSpLocks/>
          </p:cNvGrpSpPr>
          <p:nvPr/>
        </p:nvGrpSpPr>
        <p:grpSpPr bwMode="auto">
          <a:xfrm>
            <a:off x="2354263" y="3763963"/>
            <a:ext cx="7100887" cy="1189037"/>
            <a:chOff x="2353737" y="3764411"/>
            <a:chExt cx="7100889" cy="1188720"/>
          </a:xfrm>
        </p:grpSpPr>
        <p:pic>
          <p:nvPicPr>
            <p:cNvPr id="87044"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463" y="3764411"/>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100" y="3764411"/>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descr="http://blogsdir.cms.rrcdn.com/3/files/2013/02/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737" y="3764411"/>
              <a:ext cx="130016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9"/>
          <p:cNvSpPr>
            <a:spLocks noChangeArrowheads="1"/>
          </p:cNvSpPr>
          <p:nvPr/>
        </p:nvSpPr>
        <p:spPr bwMode="auto">
          <a:xfrm>
            <a:off x="688975" y="741363"/>
            <a:ext cx="11004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Catriona earned 16 more stickers than Peter. She earned 35 stickers. How many stickers did Peter earn?</a:t>
            </a:r>
          </a:p>
          <a:p>
            <a:pPr>
              <a:lnSpc>
                <a:spcPct val="150000"/>
              </a:lnSpc>
            </a:pPr>
            <a:endParaRPr lang="en-US" altLang="en-US" sz="2800">
              <a:latin typeface="Arial" panose="020B0604020202020204" pitchFamily="34" charset="0"/>
            </a:endParaRPr>
          </a:p>
          <a:p>
            <a:pPr>
              <a:lnSpc>
                <a:spcPct val="150000"/>
              </a:lnSpc>
            </a:pPr>
            <a:endParaRPr lang="en-US" altLang="en-US" sz="2800">
              <a:latin typeface="Arial" panose="020B0604020202020204" pitchFamily="34" charset="0"/>
            </a:endParaRPr>
          </a:p>
          <a:p>
            <a:pPr>
              <a:lnSpc>
                <a:spcPct val="150000"/>
              </a:lnSpc>
            </a:pPr>
            <a:r>
              <a:rPr lang="en-US" altLang="en-US" sz="2800">
                <a:latin typeface="Arial" panose="020B0604020202020204" pitchFamily="34" charset="0"/>
              </a:rPr>
              <a:t>MaryJo earned 47 stickers. How many more does Peter need to have the same amount as MaryJo?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9"/>
          <p:cNvSpPr>
            <a:spLocks noChangeArrowheads="1"/>
          </p:cNvSpPr>
          <p:nvPr/>
        </p:nvSpPr>
        <p:spPr bwMode="auto">
          <a:xfrm>
            <a:off x="688975" y="741363"/>
            <a:ext cx="110045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Will read 15 more pages than Marcy. Marcy read 38 pages. The book is 82 pages long.</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pages did Will read?</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more pages does Will need to read to finish the book?</a:t>
            </a:r>
          </a:p>
        </p:txBody>
      </p:sp>
      <p:pic>
        <p:nvPicPr>
          <p:cNvPr id="890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7038" y="3617913"/>
            <a:ext cx="39068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9"/>
          <p:cNvSpPr>
            <a:spLocks noChangeArrowheads="1"/>
          </p:cNvSpPr>
          <p:nvPr/>
        </p:nvSpPr>
        <p:spPr bwMode="auto">
          <a:xfrm>
            <a:off x="3668713" y="741363"/>
            <a:ext cx="7734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Colleen put 27 fewer beads on her necklace than Jenny did. Colleen put on 46 beads. How many beads did Jenny put on her necklace? If 16 beads fell off of Jenny’s necklace, how many beads are still on it?</a:t>
            </a:r>
          </a:p>
        </p:txBody>
      </p:sp>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28688"/>
            <a:ext cx="2706688"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9"/>
          <p:cNvSpPr>
            <a:spLocks noChangeArrowheads="1"/>
          </p:cNvSpPr>
          <p:nvPr/>
        </p:nvSpPr>
        <p:spPr bwMode="auto">
          <a:xfrm>
            <a:off x="4776788" y="741363"/>
            <a:ext cx="6916737"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Joseph collected 49 golf balls from the course. He still had 38 fewer than his friend Ethan. How many balls did Ethan have? If Ethan gave Joseph 24 golf balls, who had more golf balls? How many more?</a:t>
            </a:r>
          </a:p>
        </p:txBody>
      </p:sp>
      <p:pic>
        <p:nvPicPr>
          <p:cNvPr id="911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00113"/>
            <a:ext cx="38227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9"/>
          <p:cNvSpPr>
            <a:spLocks noChangeArrowheads="1"/>
          </p:cNvSpPr>
          <p:nvPr/>
        </p:nvSpPr>
        <p:spPr bwMode="auto">
          <a:xfrm>
            <a:off x="688975" y="741363"/>
            <a:ext cx="716438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Julisa has 12 stuffed animals. She wants to put the same number of animals into each of 3 baskets. Draw a picture to show how she can put the animals into 3 equal groups. Then complete the sentence.</a:t>
            </a:r>
          </a:p>
          <a:p>
            <a:pPr>
              <a:lnSpc>
                <a:spcPct val="150000"/>
              </a:lnSpc>
            </a:pPr>
            <a:r>
              <a:rPr lang="en-US" altLang="en-US" sz="2800">
                <a:latin typeface="Arial" panose="020B0604020202020204" pitchFamily="34" charset="0"/>
              </a:rPr>
              <a:t>Julisa can put ___ animals into each basket.</a:t>
            </a:r>
          </a:p>
        </p:txBody>
      </p:sp>
      <p:pic>
        <p:nvPicPr>
          <p:cNvPr id="921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2900" y="1352550"/>
            <a:ext cx="3708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9"/>
          <p:cNvSpPr>
            <a:spLocks noChangeArrowheads="1"/>
          </p:cNvSpPr>
          <p:nvPr/>
        </p:nvSpPr>
        <p:spPr bwMode="auto">
          <a:xfrm>
            <a:off x="4367213" y="839788"/>
            <a:ext cx="67341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Mayra sorts her socks by color. She has 4 purple socks, 4 yellow socks, 4 pink socks, and 4 orange socks. Draw groups to show how Mayra sorts her socks. Then write an addition sentence to match.  How many socks does Mayra have in all?</a:t>
            </a:r>
          </a:p>
        </p:txBody>
      </p:sp>
      <p:pic>
        <p:nvPicPr>
          <p:cNvPr id="93187" name="Picture 4" descr="http://lareesevintagemagpie.files.wordpress.com/2013/04/pink-sock.jpg"/>
          <p:cNvPicPr>
            <a:picLocks noChangeAspect="1" noChangeArrowheads="1"/>
          </p:cNvPicPr>
          <p:nvPr/>
        </p:nvPicPr>
        <p:blipFill>
          <a:blip r:embed="rId2">
            <a:extLst>
              <a:ext uri="{28A0092B-C50C-407E-A947-70E740481C1C}">
                <a14:useLocalDpi xmlns:a14="http://schemas.microsoft.com/office/drawing/2010/main" val="0"/>
              </a:ext>
            </a:extLst>
          </a:blip>
          <a:srcRect t="33488"/>
          <a:stretch>
            <a:fillRect/>
          </a:stretch>
        </p:blipFill>
        <p:spPr bwMode="auto">
          <a:xfrm>
            <a:off x="608013" y="946150"/>
            <a:ext cx="3840162"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9"/>
          <p:cNvSpPr>
            <a:spLocks noChangeArrowheads="1"/>
          </p:cNvSpPr>
          <p:nvPr/>
        </p:nvSpPr>
        <p:spPr bwMode="auto">
          <a:xfrm>
            <a:off x="515938" y="354013"/>
            <a:ext cx="10769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Markers come in packs of 2. If Jessie has 6 packs of markers, how many markers does she have in all?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groups to show Jessie’s packs of markers.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repeated addition sentence to match your drawing.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Group addends into pairs and add to find the total.</a:t>
            </a:r>
          </a:p>
        </p:txBody>
      </p:sp>
      <p:pic>
        <p:nvPicPr>
          <p:cNvPr id="94211" name="Picture 2" descr="http://www.leoraw.com/blog/wp-content/uploads/2011/01/markers.jpg"/>
          <p:cNvPicPr>
            <a:picLocks noChangeAspect="1" noChangeArrowheads="1"/>
          </p:cNvPicPr>
          <p:nvPr/>
        </p:nvPicPr>
        <p:blipFill>
          <a:blip r:embed="rId2">
            <a:extLst>
              <a:ext uri="{28A0092B-C50C-407E-A947-70E740481C1C}">
                <a14:useLocalDpi xmlns:a14="http://schemas.microsoft.com/office/drawing/2010/main" val="0"/>
              </a:ext>
            </a:extLst>
          </a:blip>
          <a:srcRect b="18082"/>
          <a:stretch>
            <a:fillRect/>
          </a:stretch>
        </p:blipFill>
        <p:spPr bwMode="auto">
          <a:xfrm>
            <a:off x="4221163" y="4043363"/>
            <a:ext cx="33591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9"/>
          <p:cNvSpPr>
            <a:spLocks noChangeArrowheads="1"/>
          </p:cNvSpPr>
          <p:nvPr/>
        </p:nvSpPr>
        <p:spPr bwMode="auto">
          <a:xfrm>
            <a:off x="688975" y="741363"/>
            <a:ext cx="76263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The flowers are blooming in Maria’s garden. There are 3 roses, 3 buttercups, 3 sunflowers, 3 daisies, and 3 tulips. How many flowers are there in all?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tape diagram to match the problem.</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repeated addition sentence to solve.</a:t>
            </a:r>
          </a:p>
        </p:txBody>
      </p:sp>
      <p:pic>
        <p:nvPicPr>
          <p:cNvPr id="95235" name="Picture 2" descr="http://www.lawnsciencesouthmanchester.co.uk/images/blog/weeds/Daisy_fl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825" y="963613"/>
            <a:ext cx="298608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688975" y="538163"/>
            <a:ext cx="1100455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Pencils come 12 to a package. Shane gives </a:t>
            </a:r>
          </a:p>
          <a:p>
            <a:pPr>
              <a:lnSpc>
                <a:spcPct val="150000"/>
              </a:lnSpc>
            </a:pPr>
            <a:r>
              <a:rPr lang="en-US" altLang="en-US" sz="2800">
                <a:latin typeface="Arial" panose="020B0604020202020204" pitchFamily="34" charset="0"/>
              </a:rPr>
              <a:t>some pencils to his friends. Now he has 7 left. </a:t>
            </a:r>
          </a:p>
          <a:p>
            <a:pPr>
              <a:lnSpc>
                <a:spcPct val="150000"/>
              </a:lnSpc>
            </a:pPr>
            <a:r>
              <a:rPr lang="en-US" altLang="en-US" sz="2800">
                <a:latin typeface="Arial" panose="020B0604020202020204" pitchFamily="34" charset="0"/>
              </a:rPr>
              <a:t>How many pencils did he give away?</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617538"/>
            <a:ext cx="33766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8489" y="569739"/>
            <a:ext cx="11005073" cy="3323987"/>
          </a:xfrm>
          <a:prstGeom prst="rect">
            <a:avLst/>
          </a:prstGeom>
        </p:spPr>
        <p:txBody>
          <a:bodyPr>
            <a:spAutoFit/>
          </a:bodyPr>
          <a:lstStyle/>
          <a:p>
            <a:pPr fontAlgn="auto">
              <a:lnSpc>
                <a:spcPct val="150000"/>
              </a:lnSpc>
              <a:spcBef>
                <a:spcPts val="0"/>
              </a:spcBef>
              <a:spcAft>
                <a:spcPts val="0"/>
              </a:spcAft>
              <a:defRPr/>
            </a:pPr>
            <a:r>
              <a:rPr lang="en-US" sz="2800" dirty="0"/>
              <a:t>Mrs. White is in line at the bank. </a:t>
            </a:r>
            <a:r>
              <a:rPr lang="en-US" sz="2800" dirty="0"/>
              <a:t>There </a:t>
            </a:r>
            <a:r>
              <a:rPr lang="en-US" sz="2800" dirty="0"/>
              <a:t>are 4 teller windows, and 3 people are standing in line at each window. </a:t>
            </a:r>
          </a:p>
          <a:p>
            <a:pPr marL="4171950" lvl="8" indent="-514350" defTabSz="457200">
              <a:lnSpc>
                <a:spcPct val="150000"/>
              </a:lnSpc>
              <a:buFont typeface="+mj-lt"/>
              <a:buAutoNum type="alphaLcPeriod"/>
              <a:defRPr/>
            </a:pPr>
            <a:r>
              <a:rPr lang="en-US" sz="2800" dirty="0"/>
              <a:t>Draw an array to show the people in line at the bank.</a:t>
            </a:r>
          </a:p>
          <a:p>
            <a:pPr marL="4171950" lvl="8" indent="-514350" defTabSz="457200">
              <a:lnSpc>
                <a:spcPct val="150000"/>
              </a:lnSpc>
              <a:buFont typeface="+mj-lt"/>
              <a:buAutoNum type="alphaLcPeriod"/>
              <a:defRPr/>
            </a:pPr>
            <a:r>
              <a:rPr lang="en-US" sz="2800" dirty="0"/>
              <a:t>Write the total number of people.  </a:t>
            </a:r>
          </a:p>
        </p:txBody>
      </p:sp>
      <p:pic>
        <p:nvPicPr>
          <p:cNvPr id="962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290763"/>
            <a:ext cx="3746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9"/>
          <p:cNvSpPr>
            <a:spLocks noChangeArrowheads="1"/>
          </p:cNvSpPr>
          <p:nvPr/>
        </p:nvSpPr>
        <p:spPr bwMode="auto">
          <a:xfrm>
            <a:off x="688975" y="741363"/>
            <a:ext cx="110045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Sam is organizing her greeting cards. She has 8 red cards and 8 blue cards. She puts the red ones in 2 columns and the blue ones in 2 columns to make an array.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Sam’s greeting cards in the array.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statement about Sam’s array. </a:t>
            </a:r>
          </a:p>
        </p:txBody>
      </p:sp>
      <p:grpSp>
        <p:nvGrpSpPr>
          <p:cNvPr id="97283" name="Group 6"/>
          <p:cNvGrpSpPr>
            <a:grpSpLocks/>
          </p:cNvGrpSpPr>
          <p:nvPr/>
        </p:nvGrpSpPr>
        <p:grpSpPr bwMode="auto">
          <a:xfrm>
            <a:off x="3862388" y="4259263"/>
            <a:ext cx="3562350" cy="1755775"/>
            <a:chOff x="3861996" y="4260028"/>
            <a:chExt cx="3562575" cy="1755290"/>
          </a:xfrm>
        </p:grpSpPr>
        <p:sp>
          <p:nvSpPr>
            <p:cNvPr id="4" name="Frame 3"/>
            <p:cNvSpPr/>
            <p:nvPr/>
          </p:nvSpPr>
          <p:spPr>
            <a:xfrm>
              <a:off x="3861996" y="4260028"/>
              <a:ext cx="1849554" cy="126964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Frame 5"/>
            <p:cNvSpPr/>
            <p:nvPr/>
          </p:nvSpPr>
          <p:spPr>
            <a:xfrm>
              <a:off x="5575016" y="4745669"/>
              <a:ext cx="1849555" cy="1269649"/>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9"/>
          <p:cNvSpPr>
            <a:spLocks noChangeArrowheads="1"/>
          </p:cNvSpPr>
          <p:nvPr/>
        </p:nvSpPr>
        <p:spPr bwMode="auto">
          <a:xfrm>
            <a:off x="5033963" y="741363"/>
            <a:ext cx="66595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Bobby puts 3 rows of tile in his kitchen to make a design. He lays 5 tiles in each row.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Bobby’s tiles.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number sentence to solve for the total number of tiles Bobby used. </a:t>
            </a: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971550"/>
            <a:ext cx="39671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9"/>
          <p:cNvSpPr>
            <a:spLocks noChangeArrowheads="1"/>
          </p:cNvSpPr>
          <p:nvPr/>
        </p:nvSpPr>
        <p:spPr bwMode="auto">
          <a:xfrm>
            <a:off x="688975" y="741363"/>
            <a:ext cx="107791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Charlie has 16 blocks in his room. He wants to build equal towers with 5 blocks each.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Charlie’s towers.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towers can Charlie make?</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more blocks does Charlie need to make equal towers of 5?</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a different way Charlie could make equal towers using exactly 16 blocks.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9"/>
          <p:cNvSpPr>
            <a:spLocks noChangeArrowheads="1"/>
          </p:cNvSpPr>
          <p:nvPr/>
        </p:nvSpPr>
        <p:spPr bwMode="auto">
          <a:xfrm>
            <a:off x="409575" y="601663"/>
            <a:ext cx="69596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Sandy’s toy telephone has buttons arranged in 3 columns and 4 rows.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Sandy’s telephone.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number sentence to show the total number of buttons on Sandy’s telephone.</a:t>
            </a:r>
          </a:p>
        </p:txBody>
      </p:sp>
      <p:pic>
        <p:nvPicPr>
          <p:cNvPr id="100355" name="Picture 2" descr="http://www.photo-dictionary.com/photofiles/list/8346/12184toy_ph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175" y="1155700"/>
            <a:ext cx="4149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9"/>
          <p:cNvSpPr>
            <a:spLocks noChangeArrowheads="1"/>
          </p:cNvSpPr>
          <p:nvPr/>
        </p:nvSpPr>
        <p:spPr bwMode="auto">
          <a:xfrm>
            <a:off x="688975" y="741363"/>
            <a:ext cx="112410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Ty bakes two pans of brownies. In the first pan he cuts 2 rows of 8. In the second pan he cuts 4 rows of 4.</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number sentence to show the total number of brownies in each pan.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brownies did Ty bake altogether? Write a number sentence and a statement to show your answer.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9"/>
          <p:cNvSpPr>
            <a:spLocks noChangeArrowheads="1"/>
          </p:cNvSpPr>
          <p:nvPr/>
        </p:nvSpPr>
        <p:spPr bwMode="auto">
          <a:xfrm>
            <a:off x="1033463" y="741363"/>
            <a:ext cx="10660062"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Lulu made a pan of brownies. She cut them into 3 rows and 3 columns.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Lulu’s brownies in the pan.</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number sentence to show how many brownies Lulu has.</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 statement about Lulu’s brownies.</a:t>
            </a:r>
          </a:p>
          <a:p>
            <a:pPr>
              <a:lnSpc>
                <a:spcPct val="150000"/>
              </a:lnSpc>
            </a:pPr>
            <a:r>
              <a:rPr lang="en-US" altLang="en-US" sz="2800">
                <a:latin typeface="Arial" panose="020B0604020202020204" pitchFamily="34" charset="0"/>
              </a:rPr>
              <a:t>Extension: How should Lulu cut her brownies if she wants to serve 12 people? 16 people? 20 people?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9"/>
          <p:cNvSpPr>
            <a:spLocks noChangeArrowheads="1"/>
          </p:cNvSpPr>
          <p:nvPr/>
        </p:nvSpPr>
        <p:spPr bwMode="auto">
          <a:xfrm>
            <a:off x="666750" y="430213"/>
            <a:ext cx="110045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971550" indent="-5143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Ellie bakes a square pan of 9 lemon bars. Her brothers eat 1 row of her treats. Then her mom eats 1 column.</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picture of Ellie’s lemon bars before any are eaten. Write a number sentence to show how to find the total. </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Write an X on the bars that her brothers eat. Write a new number sentence to show how many are left.</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Draw a line through the bars that her mom eats. Write a new number sentence to show how many are left.</a:t>
            </a:r>
          </a:p>
          <a:p>
            <a:pPr lvl="1">
              <a:lnSpc>
                <a:spcPct val="150000"/>
              </a:lnSpc>
              <a:buFont typeface="Calibri Light" panose="020F0302020204030204" pitchFamily="34" charset="0"/>
              <a:buAutoNum type="alphaLcPeriod"/>
            </a:pPr>
            <a:r>
              <a:rPr lang="en-US" altLang="en-US" sz="2800">
                <a:latin typeface="Arial" panose="020B0604020202020204" pitchFamily="34" charset="0"/>
              </a:rPr>
              <a:t>How many bars are left? Write a statement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9"/>
          <p:cNvSpPr>
            <a:spLocks noChangeArrowheads="1"/>
          </p:cNvSpPr>
          <p:nvPr/>
        </p:nvSpPr>
        <p:spPr bwMode="auto">
          <a:xfrm>
            <a:off x="3517900" y="817563"/>
            <a:ext cx="75088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Rick is filling his muffin pan with batter. He fills 2 columns of 4. One column of 4 is empty. Draw to show the muffins and the empty column. Then write a repeated addition sentence to tell how many muffins Rick makes and how many muffin cups there are in the pan. </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600200"/>
            <a:ext cx="24130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9"/>
          <p:cNvSpPr>
            <a:spLocks noChangeArrowheads="1"/>
          </p:cNvSpPr>
          <p:nvPr/>
        </p:nvSpPr>
        <p:spPr bwMode="auto">
          <a:xfrm>
            <a:off x="688975" y="741363"/>
            <a:ext cx="80787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a:lnSpc>
                <a:spcPct val="150000"/>
              </a:lnSpc>
            </a:pPr>
            <a:r>
              <a:rPr lang="en-US" altLang="en-US" sz="2800">
                <a:latin typeface="Arial" panose="020B0604020202020204" pitchFamily="34" charset="0"/>
              </a:rPr>
              <a:t>Rick is baking muffins again. He filled 3 columns of 3, and left one column of 3 empty. Color the pan to show what the muffin pan looked like. Write a repeated addition sentence to tell how many muffins he makes and how many muffin cups are in the whole pan.</a:t>
            </a:r>
          </a:p>
        </p:txBody>
      </p:sp>
      <p:pic>
        <p:nvPicPr>
          <p:cNvPr id="1054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8600" y="1689100"/>
            <a:ext cx="24130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TC103457491[[fn=Metropolitan]]</Template>
  <TotalTime>9543</TotalTime>
  <Words>5793</Words>
  <Application>Microsoft Office PowerPoint</Application>
  <PresentationFormat>Widescreen</PresentationFormat>
  <Paragraphs>275</Paragraphs>
  <Slides>139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139</vt:i4>
      </vt:variant>
    </vt:vector>
  </HeadingPairs>
  <TitlesOfParts>
    <vt:vector size="144" baseType="lpstr">
      <vt:lpstr>Calibri Light</vt:lpstr>
      <vt:lpstr>Arial</vt:lpstr>
      <vt:lpstr>Calibri</vt:lpstr>
      <vt:lpstr>Myriad Pro</vt:lpstr>
      <vt:lpstr>Metropolitan</vt:lpstr>
      <vt:lpstr>Grade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3</dc:title>
  <dc:creator>hp</dc:creator>
  <cp:lastModifiedBy>Laura Nelson</cp:lastModifiedBy>
  <cp:revision>113</cp:revision>
  <dcterms:created xsi:type="dcterms:W3CDTF">2014-06-30T20:43:18Z</dcterms:created>
  <dcterms:modified xsi:type="dcterms:W3CDTF">2014-11-10T19:46:02Z</dcterms:modified>
</cp:coreProperties>
</file>