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80" r:id="rId6"/>
    <p:sldId id="285" r:id="rId7"/>
    <p:sldId id="286" r:id="rId8"/>
    <p:sldId id="287" r:id="rId9"/>
    <p:sldId id="288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0" autoAdjust="0"/>
    <p:restoredTop sz="94660"/>
  </p:normalViewPr>
  <p:slideViewPr>
    <p:cSldViewPr>
      <p:cViewPr>
        <p:scale>
          <a:sx n="76" d="100"/>
          <a:sy n="76" d="100"/>
        </p:scale>
        <p:origin x="-175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B06D-43CA-46E9-A016-7201919FAA0A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C0444-2282-4AB9-8CC8-7511DE92A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71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65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92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0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5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0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5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0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5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1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68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4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61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64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15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55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C0444-2282-4AB9-8CC8-7511DE92AE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8 -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2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25146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Grade 8 - Claim 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+mj-lt"/>
                <a:cs typeface="Arial" charset="0"/>
              </a:rPr>
              <a:t>2</a:t>
            </a:r>
            <a:endParaRPr lang="en-US" sz="2400" b="1" dirty="0">
              <a:ln w="11430"/>
              <a:solidFill>
                <a:srgbClr val="FF0000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F64C4-CFC9-4E5B-BBA6-3FF7786D69C5}" type="datetimeFigureOut">
              <a:rPr lang="en-US" smtClean="0"/>
              <a:pPr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C6A5-B741-485C-A62C-6C67E46A1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smathactiviti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0" y="4343400"/>
            <a:ext cx="3866753" cy="64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Problem Solving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906" y="5959475"/>
            <a:ext cx="8104187" cy="784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Questions courtesy of the Smarter Balanced Assessment Consortium Item Specifications – </a:t>
            </a:r>
            <a:r>
              <a:rPr lang="en-US" sz="1500">
                <a:latin typeface="+mj-lt"/>
                <a:cs typeface="Arial" charset="0"/>
              </a:rPr>
              <a:t>Version </a:t>
            </a:r>
            <a:r>
              <a:rPr lang="en-US" sz="1500" smtClean="0">
                <a:latin typeface="+mj-lt"/>
                <a:cs typeface="Arial" charset="0"/>
              </a:rPr>
              <a:t>3.0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n-US" sz="1500" dirty="0">
                <a:latin typeface="+mj-lt"/>
                <a:cs typeface="Arial" charset="0"/>
              </a:rPr>
              <a:t>Slideshow organized by </a:t>
            </a:r>
            <a:r>
              <a:rPr lang="en-US" sz="1500" dirty="0" err="1">
                <a:latin typeface="+mj-lt"/>
                <a:cs typeface="Arial" charset="0"/>
              </a:rPr>
              <a:t>SMc</a:t>
            </a:r>
            <a:r>
              <a:rPr lang="en-US" sz="1500" dirty="0">
                <a:latin typeface="+mj-lt"/>
                <a:cs typeface="Arial" charset="0"/>
              </a:rPr>
              <a:t> Curriculum – </a:t>
            </a:r>
            <a:r>
              <a:rPr lang="en-US" sz="1500" u="sng" dirty="0">
                <a:latin typeface="+mj-lt"/>
                <a:cs typeface="Arial" charset="0"/>
                <a:hlinkClick r:id="rId3"/>
              </a:rPr>
              <a:t>www.ccssmathactivities.com</a:t>
            </a:r>
            <a:endParaRPr lang="en-US" sz="1500" dirty="0">
              <a:latin typeface="+mj-lt"/>
              <a:cs typeface="Arial" charset="0"/>
            </a:endParaRPr>
          </a:p>
          <a:p>
            <a:pPr algn="ctr">
              <a:defRPr/>
            </a:pPr>
            <a:endParaRPr lang="en-US" sz="1500" dirty="0">
              <a:latin typeface="+mj-lt"/>
              <a:cs typeface="Arial" charset="0"/>
            </a:endParaRPr>
          </a:p>
        </p:txBody>
      </p:sp>
      <p:pic>
        <p:nvPicPr>
          <p:cNvPr id="8" name="Picture 7" descr="Smc logo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99" y="114300"/>
            <a:ext cx="4318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 noGrp="1"/>
          </p:cNvSpPr>
          <p:nvPr/>
        </p:nvSpPr>
        <p:spPr>
          <a:xfrm>
            <a:off x="685799" y="21685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4000" b="1" dirty="0">
                <a:latin typeface="+mj-lt"/>
              </a:rPr>
              <a:t>Claim 2</a:t>
            </a:r>
            <a:br>
              <a:rPr lang="en-US" altLang="en-US" sz="4000" b="1" dirty="0">
                <a:latin typeface="+mj-lt"/>
              </a:rPr>
            </a:br>
            <a:r>
              <a:rPr lang="en-US" altLang="en-US" sz="4000" b="1" dirty="0">
                <a:latin typeface="+mj-lt"/>
              </a:rPr>
              <a:t>Smarter Balanced Sample Items</a:t>
            </a:r>
            <a:br>
              <a:rPr lang="en-US" altLang="en-US" sz="4000" b="1" dirty="0">
                <a:latin typeface="+mj-lt"/>
              </a:rPr>
            </a:br>
            <a:r>
              <a:rPr lang="en-US" altLang="en-US" sz="4000" b="1" dirty="0">
                <a:latin typeface="+mj-lt"/>
              </a:rPr>
              <a:t>Grade </a:t>
            </a:r>
            <a:r>
              <a:rPr lang="en-US" altLang="en-US" sz="4000" b="1" dirty="0" smtClean="0">
                <a:latin typeface="+mj-lt"/>
              </a:rPr>
              <a:t>8</a:t>
            </a:r>
            <a:endParaRPr lang="en-US" altLang="en-US" sz="4000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table shows some values from a linear function. 	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800" dirty="0"/>
              <a:t>Use the Add Arrow tool to create a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graph </a:t>
            </a:r>
            <a:r>
              <a:rPr lang="en-US" sz="2800" dirty="0"/>
              <a:t>of </a:t>
            </a:r>
            <a:r>
              <a:rPr lang="en-US" sz="2800" dirty="0" smtClean="0"/>
              <a:t>a </a:t>
            </a:r>
            <a:r>
              <a:rPr lang="en-US" sz="2800" b="1" dirty="0"/>
              <a:t>different </a:t>
            </a:r>
            <a:r>
              <a:rPr lang="en-US" sz="2800" dirty="0"/>
              <a:t>function that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has the </a:t>
            </a:r>
            <a:r>
              <a:rPr lang="en-US" sz="2800" b="1" dirty="0"/>
              <a:t>same </a:t>
            </a:r>
            <a:r>
              <a:rPr lang="en-US" sz="2800" dirty="0"/>
              <a:t>rate </a:t>
            </a:r>
            <a:r>
              <a:rPr lang="en-US" sz="2800" dirty="0" smtClean="0"/>
              <a:t>of </a:t>
            </a:r>
            <a:r>
              <a:rPr lang="en-US" sz="2800" dirty="0"/>
              <a:t>change as the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one shown </a:t>
            </a:r>
            <a:r>
              <a:rPr lang="en-US" sz="2800" dirty="0"/>
              <a:t>by the table of </a:t>
            </a:r>
            <a:r>
              <a:rPr lang="en-US" sz="2800" dirty="0" smtClean="0"/>
              <a:t>values</a:t>
            </a:r>
            <a:r>
              <a:rPr lang="en-US" sz="2800" dirty="0"/>
              <a:t>. 	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371600"/>
            <a:ext cx="3017520" cy="3072647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428193"/>
              </p:ext>
            </p:extLst>
          </p:nvPr>
        </p:nvGraphicFramePr>
        <p:xfrm>
          <a:off x="1371600" y="1632843"/>
          <a:ext cx="1143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1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5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0">
                      <a:blip r:embed="rId4"/>
                      <a:stretch>
                        <a:fillRect l="-115909" t="-208197" r="-2273" b="-12459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6380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07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draws a line with the correct slope and does not pass through the points shown in the function </a:t>
            </a:r>
            <a:r>
              <a:rPr lang="en-US" sz="2800" dirty="0" smtClean="0"/>
              <a:t>table.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slope </a:t>
            </a:r>
            <a:r>
              <a:rPr lang="en-US" sz="2800" dirty="0"/>
              <a:t>of 2, passes through any </a:t>
            </a:r>
            <a:r>
              <a:rPr lang="en-US" sz="2800" i="1" dirty="0"/>
              <a:t>y</a:t>
            </a:r>
            <a:r>
              <a:rPr lang="en-US" sz="2800" dirty="0"/>
              <a:t>-intercept </a:t>
            </a:r>
            <a:r>
              <a:rPr lang="en-US" sz="2800" b="1" dirty="0"/>
              <a:t>except </a:t>
            </a:r>
            <a:r>
              <a:rPr lang="en-US" sz="2800" dirty="0"/>
              <a:t>(0, -3</a:t>
            </a:r>
            <a:r>
              <a:rPr lang="en-US" sz="2800" dirty="0" smtClean="0"/>
              <a:t>)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#5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37282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889787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Helga wants to have a lot of helium-filled balloons at her party.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The helium tank costs $58 to rent.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Balloons cost $0.29 each.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She wants to have 5 helium-filled balloons for each party guest. </a:t>
            </a:r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Enter an equation that represents the total cost, </a:t>
            </a:r>
            <a:r>
              <a:rPr lang="en-US" sz="2800" i="1" dirty="0" smtClean="0"/>
              <a:t>C</a:t>
            </a:r>
            <a:r>
              <a:rPr lang="en-US" sz="2800" dirty="0" smtClean="0"/>
              <a:t>, in dollars of the helium-filled balloons for </a:t>
            </a:r>
            <a:r>
              <a:rPr lang="en-US" sz="2800" i="1" dirty="0" smtClean="0"/>
              <a:t>n</a:t>
            </a:r>
            <a:r>
              <a:rPr lang="en-US" sz="2800" dirty="0" smtClean="0"/>
              <a:t> party guests.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9370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</a:t>
            </a:r>
            <a:r>
              <a:rPr lang="en-US" sz="2800" dirty="0" smtClean="0"/>
              <a:t>enters a correct equation in the response box.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E.g., </a:t>
            </a:r>
            <a:r>
              <a:rPr lang="en-US" sz="2800" i="1" dirty="0" smtClean="0"/>
              <a:t>C</a:t>
            </a:r>
            <a:r>
              <a:rPr lang="en-US" sz="2800" dirty="0" smtClean="0"/>
              <a:t> = 58 + 1.45</a:t>
            </a:r>
            <a:r>
              <a:rPr lang="en-US" sz="2800" i="1" dirty="0" smtClean="0"/>
              <a:t>n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#6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080477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889787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 sphere and the base of a cone have a radius of 3 inches. The volume of the sphere equals the volume of the cone. What is the height of the cone, in inches?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Enter the height, in inches.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0729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</a:t>
            </a:r>
            <a:r>
              <a:rPr lang="en-US" sz="2800" dirty="0" smtClean="0"/>
              <a:t>enters the correct radius in the response box.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12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#7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772067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A comet is orbiting the sun. The equation </a:t>
            </a:r>
            <a:r>
              <a:rPr lang="en-US" sz="2600" i="1" dirty="0" smtClean="0"/>
              <a:t>d</a:t>
            </a:r>
            <a:r>
              <a:rPr lang="en-US" sz="2600" dirty="0" smtClean="0"/>
              <a:t> = 130,000</a:t>
            </a:r>
            <a:r>
              <a:rPr lang="en-US" sz="2600" i="1" dirty="0" smtClean="0"/>
              <a:t>t</a:t>
            </a:r>
            <a:r>
              <a:rPr lang="en-US" sz="2600" dirty="0"/>
              <a:t> </a:t>
            </a:r>
            <a:r>
              <a:rPr lang="en-US" sz="2600" dirty="0" smtClean="0"/>
              <a:t>represents the relationship between </a:t>
            </a:r>
            <a:r>
              <a:rPr lang="en-US" sz="2600" i="1" dirty="0" smtClean="0"/>
              <a:t>d</a:t>
            </a:r>
            <a:r>
              <a:rPr lang="en-US" sz="2600" dirty="0" smtClean="0"/>
              <a:t>, the distance traveled by the comet in kilometers and </a:t>
            </a:r>
            <a:r>
              <a:rPr lang="en-US" sz="2600" i="1" dirty="0" smtClean="0"/>
              <a:t>t</a:t>
            </a:r>
            <a:r>
              <a:rPr lang="en-US" sz="2600" dirty="0" smtClean="0"/>
              <a:t>, the time, in hours, since astronomers first spotted the comet.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What does the 130,000 in the equation tell us about the comet?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/>
          </a:p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600" dirty="0" smtClean="0"/>
              <a:t>The comet will travel 130,000 kilometers in a year.</a:t>
            </a:r>
          </a:p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600" dirty="0" smtClean="0"/>
              <a:t>The comet is traveling at 130,000 kilometers per hour.</a:t>
            </a:r>
          </a:p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600" dirty="0" smtClean="0"/>
              <a:t>The comet has traveled 130,000 kilometers since astronomers spotted it.</a:t>
            </a:r>
          </a:p>
          <a:p>
            <a:pPr marL="514350" indent="-514350">
              <a:spcBef>
                <a:spcPts val="0"/>
              </a:spcBef>
              <a:buAutoNum type="alphaUcPeriod"/>
            </a:pPr>
            <a:r>
              <a:rPr lang="en-US" sz="2600" dirty="0" smtClean="0"/>
              <a:t>The comet has been traveling for 130,000 hours since astronomers spotted it. </a:t>
            </a:r>
            <a:endParaRPr lang="en-US" sz="2600" dirty="0"/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#8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0800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906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Rubric: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</a:t>
            </a:r>
            <a:r>
              <a:rPr lang="en-US" sz="2800" dirty="0" smtClean="0"/>
              <a:t>selects the correct interpretation. 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B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#8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58962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672073" cy="297180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Two sides of a right triangle have lengths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r>
                  <a:rPr lang="en-US" sz="2800" dirty="0" smtClean="0"/>
                  <a:t> units </a:t>
                </a:r>
                <a:r>
                  <a:rPr lang="en-US" sz="2800" dirty="0"/>
                  <a:t>and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units. There are two possible lengths for the third side. </a:t>
                </a: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/>
                  <a:t>Enter the longest possible side length, in units, of this triangle. 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672073" cy="2971800"/>
              </a:xfrm>
              <a:blipFill rotWithShape="0">
                <a:blip r:embed="rId3"/>
                <a:stretch>
                  <a:fillRect l="-1669" t="-616" r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580188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1430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Rubric: </a:t>
            </a:r>
            <a:endParaRPr lang="en-US" sz="2800" dirty="0"/>
          </a:p>
          <a:p>
            <a:r>
              <a:rPr lang="en-US" sz="2800" dirty="0"/>
              <a:t>(1 point) The student correctly enters the longest side of the </a:t>
            </a:r>
            <a:r>
              <a:rPr lang="en-US" sz="2800" dirty="0" smtClean="0"/>
              <a:t>triangle.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4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#1 Answer</a:t>
            </a:r>
          </a:p>
        </p:txBody>
      </p:sp>
    </p:spTree>
    <p:extLst>
      <p:ext uri="{BB962C8B-B14F-4D97-AF65-F5344CB8AC3E}">
        <p14:creationId xmlns:p14="http://schemas.microsoft.com/office/powerpoint/2010/main" val="291471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066800"/>
                <a:ext cx="8458200" cy="2971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Justin’s car can travel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77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miles </a:t>
                </a:r>
                <a:r>
                  <a:rPr lang="en-US" sz="2800" dirty="0"/>
                  <a:t>using </a:t>
                </a:r>
                <a:r>
                  <a:rPr lang="en-US" sz="2800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800" dirty="0" smtClean="0"/>
                  <a:t> gallons </a:t>
                </a:r>
                <a:r>
                  <a:rPr lang="en-US" sz="2800" dirty="0"/>
                  <a:t>of gas. </a:t>
                </a:r>
              </a:p>
              <a:p>
                <a:pPr marL="0" indent="0">
                  <a:buNone/>
                </a:pPr>
                <a:r>
                  <a:rPr lang="en-US" sz="2800" dirty="0"/>
                  <a:t>Kim’s car can travel </a:t>
                </a:r>
                <a:r>
                  <a:rPr lang="en-US" sz="2800" dirty="0" smtClean="0"/>
                  <a:t>99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/>
                  <a:t> using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 smtClean="0"/>
                  <a:t> gallons </a:t>
                </a:r>
                <a:r>
                  <a:rPr lang="en-US" sz="2800" dirty="0"/>
                  <a:t>of gas.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At </a:t>
                </a:r>
                <a:r>
                  <a:rPr lang="en-US" sz="2800" dirty="0"/>
                  <a:t>these rates, how far, in miles, can each car travel using 1 gallon of gas? </a:t>
                </a:r>
                <a:r>
                  <a:rPr lang="en-US" sz="2800" dirty="0" smtClean="0"/>
                  <a:t>Drag </a:t>
                </a:r>
                <a:r>
                  <a:rPr lang="en-US" sz="2800" dirty="0"/>
                  <a:t>each person’s </a:t>
                </a:r>
                <a:endParaRPr lang="en-US" sz="28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car </a:t>
                </a:r>
                <a:r>
                  <a:rPr lang="en-US" sz="2800" dirty="0"/>
                  <a:t>to the number line to show </a:t>
                </a:r>
                <a:r>
                  <a:rPr lang="en-US" sz="2800" dirty="0" smtClean="0"/>
                  <a:t>the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800" dirty="0" smtClean="0"/>
                  <a:t> </a:t>
                </a:r>
                <a:r>
                  <a:rPr lang="en-US" sz="2800" dirty="0"/>
                  <a:t>number of miles. 	</a:t>
                </a: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066800"/>
                <a:ext cx="8458200" cy="2971800"/>
              </a:xfrm>
              <a:blipFill rotWithShape="0">
                <a:blip r:embed="rId3"/>
                <a:stretch>
                  <a:fillRect l="-1514" r="-1730" b="-2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3352800"/>
            <a:ext cx="3474720" cy="2825095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25811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848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Rubric: </a:t>
            </a:r>
            <a:endParaRPr lang="en-US" sz="2800" dirty="0"/>
          </a:p>
          <a:p>
            <a:r>
              <a:rPr lang="en-US" sz="2800" dirty="0"/>
              <a:t>(2 points) The student places both cars at the correct </a:t>
            </a:r>
            <a:r>
              <a:rPr lang="en-US" sz="2800" dirty="0" smtClean="0"/>
              <a:t>point. </a:t>
            </a:r>
            <a:endParaRPr lang="en-US" sz="2800" dirty="0"/>
          </a:p>
          <a:p>
            <a:r>
              <a:rPr lang="en-US" sz="2800" dirty="0"/>
              <a:t>(1 point) The student places only one car at the correct point.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/>
              <a:t>Answer: </a:t>
            </a:r>
            <a:r>
              <a:rPr lang="en-US" sz="2800" dirty="0"/>
              <a:t>Justin’s car at the 25-mile mark and Kim’s car at the 31 mile mark 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#2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95085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656" y="1143000"/>
            <a:ext cx="4833144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Line </a:t>
            </a:r>
            <a:r>
              <a:rPr lang="en-US" sz="2800" i="1" dirty="0"/>
              <a:t>a </a:t>
            </a:r>
            <a:r>
              <a:rPr lang="en-US" sz="2800" dirty="0"/>
              <a:t>is shown on the graph. Use the Add Arrow tool to </a:t>
            </a:r>
          </a:p>
          <a:p>
            <a:pPr marL="0" indent="0">
              <a:buNone/>
            </a:pPr>
            <a:r>
              <a:rPr lang="en-US" sz="2800" dirty="0"/>
              <a:t>construct line </a:t>
            </a:r>
            <a:r>
              <a:rPr lang="en-US" sz="2800" i="1" dirty="0"/>
              <a:t>b </a:t>
            </a:r>
            <a:r>
              <a:rPr lang="en-US" sz="2800" dirty="0"/>
              <a:t>on the graph so that: </a:t>
            </a:r>
          </a:p>
          <a:p>
            <a:r>
              <a:rPr lang="en-US" sz="2800" dirty="0" smtClean="0"/>
              <a:t>Line </a:t>
            </a:r>
            <a:r>
              <a:rPr lang="en-US" sz="2800" i="1" dirty="0"/>
              <a:t>a </a:t>
            </a:r>
            <a:r>
              <a:rPr lang="en-US" sz="2800" dirty="0"/>
              <a:t>and line </a:t>
            </a:r>
            <a:r>
              <a:rPr lang="en-US" sz="2800" i="1" dirty="0"/>
              <a:t>b </a:t>
            </a:r>
            <a:r>
              <a:rPr lang="en-US" sz="2800" dirty="0"/>
              <a:t>represent a system of linear equations with a solution of (7, </a:t>
            </a:r>
            <a:r>
              <a:rPr lang="en-US" sz="2800" dirty="0" smtClean="0">
                <a:sym typeface="Symbol" panose="05050102010706020507" pitchFamily="18" charset="2"/>
              </a:rPr>
              <a:t></a:t>
            </a:r>
            <a:r>
              <a:rPr lang="en-US" sz="2800" dirty="0" smtClean="0"/>
              <a:t>2</a:t>
            </a:r>
            <a:r>
              <a:rPr lang="en-US" sz="2800" dirty="0"/>
              <a:t>).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slope of line </a:t>
            </a:r>
            <a:r>
              <a:rPr lang="en-US" sz="2800" i="1" dirty="0"/>
              <a:t>b </a:t>
            </a:r>
            <a:r>
              <a:rPr lang="en-US" sz="2800" dirty="0"/>
              <a:t>is greater than </a:t>
            </a:r>
            <a:r>
              <a:rPr lang="en-US" sz="2800" dirty="0" smtClean="0">
                <a:sym typeface="Symbol" panose="05050102010706020507" pitchFamily="18" charset="2"/>
              </a:rPr>
              <a:t></a:t>
            </a:r>
            <a:r>
              <a:rPr lang="en-US" sz="2800" dirty="0" smtClean="0"/>
              <a:t>1 </a:t>
            </a:r>
            <a:r>
              <a:rPr lang="en-US" sz="2800" dirty="0"/>
              <a:t>and less </a:t>
            </a:r>
            <a:r>
              <a:rPr lang="en-US" sz="2800" dirty="0" smtClean="0"/>
              <a:t>than </a:t>
            </a:r>
            <a:r>
              <a:rPr lang="en-US" sz="2800" dirty="0"/>
              <a:t>0. </a:t>
            </a:r>
          </a:p>
          <a:p>
            <a:r>
              <a:rPr lang="en-US" sz="2800" dirty="0" smtClean="0"/>
              <a:t>The </a:t>
            </a:r>
            <a:r>
              <a:rPr lang="en-US" sz="2800" i="1" dirty="0"/>
              <a:t>y</a:t>
            </a:r>
            <a:r>
              <a:rPr lang="en-US" sz="2800" dirty="0"/>
              <a:t>-intercept of line </a:t>
            </a:r>
            <a:r>
              <a:rPr lang="en-US" sz="2800" i="1" dirty="0"/>
              <a:t>b </a:t>
            </a:r>
            <a:r>
              <a:rPr lang="en-US" sz="2800" dirty="0"/>
              <a:t>is positive.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828799"/>
            <a:ext cx="3474720" cy="3474150"/>
          </a:xfrm>
          <a:prstGeom prst="rect">
            <a:avLst/>
          </a:prstGeom>
        </p:spPr>
      </p:pic>
      <p:sp>
        <p:nvSpPr>
          <p:cNvPr id="6" name="Pentagon 5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3838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256" y="9906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is able to construct a line that meets the </a:t>
            </a:r>
            <a:r>
              <a:rPr lang="en-US" sz="2800" dirty="0" smtClean="0"/>
              <a:t>requirements.</a:t>
            </a:r>
          </a:p>
          <a:p>
            <a:endParaRPr lang="en-US" sz="2800" dirty="0"/>
          </a:p>
          <a:p>
            <a:r>
              <a:rPr lang="en-US" sz="2800" b="1" dirty="0" smtClean="0"/>
              <a:t>Answer: 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2667000"/>
            <a:ext cx="2997200" cy="3014641"/>
          </a:xfrm>
          <a:prstGeom prst="rect">
            <a:avLst/>
          </a:prstGeom>
        </p:spPr>
      </p:pic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#3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88859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889787" cy="3733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A cylindrical tank has a height of 10 feet and a radius of 4 feet. Jane fills this tank with water at a rate of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8 </a:t>
            </a:r>
            <a:r>
              <a:rPr lang="en-US" sz="2800" dirty="0"/>
              <a:t>cubic feet per minute. Using this rate, determine the number of minutes it will take Jane to completely fill the tank without overflowing.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Enter your answer, rounded to the </a:t>
            </a:r>
            <a:r>
              <a:rPr lang="en-US" sz="2800" dirty="0" smtClean="0"/>
              <a:t>nearest </a:t>
            </a:r>
            <a:r>
              <a:rPr lang="en-US" sz="2800" dirty="0"/>
              <a:t>minute, in the response box. 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7315200" y="0"/>
            <a:ext cx="1828800" cy="914400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#4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6945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077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Rubric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 point) The student enters the correct number of </a:t>
            </a:r>
            <a:r>
              <a:rPr lang="en-US" sz="2800" dirty="0" smtClean="0"/>
              <a:t>minutes.</a:t>
            </a:r>
          </a:p>
          <a:p>
            <a:endParaRPr lang="en-US" sz="2800" b="1" dirty="0"/>
          </a:p>
          <a:p>
            <a:r>
              <a:rPr lang="en-US" sz="2800" b="1" dirty="0" smtClean="0"/>
              <a:t>Answer: </a:t>
            </a:r>
            <a:r>
              <a:rPr lang="en-US" sz="2800" dirty="0" smtClean="0"/>
              <a:t>63 </a:t>
            </a:r>
            <a:r>
              <a:rPr lang="en-US" sz="2800" dirty="0"/>
              <a:t>	</a:t>
            </a:r>
          </a:p>
        </p:txBody>
      </p:sp>
      <p:sp>
        <p:nvSpPr>
          <p:cNvPr id="5" name="Pentagon 4"/>
          <p:cNvSpPr/>
          <p:nvPr/>
        </p:nvSpPr>
        <p:spPr>
          <a:xfrm flipH="1">
            <a:off x="6400800" y="0"/>
            <a:ext cx="2743200" cy="914400"/>
          </a:xfrm>
          <a:prstGeom prst="homePlat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smtClean="0"/>
              <a:t>#4 </a:t>
            </a:r>
            <a:r>
              <a:rPr lang="en-US" sz="3600" b="1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6791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775</Words>
  <Application>Microsoft Office PowerPoint</Application>
  <PresentationFormat>On-screen Show (4:3)</PresentationFormat>
  <Paragraphs>121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SBAC Samples</dc:title>
  <dc:creator>Shannon McCaw</dc:creator>
  <cp:lastModifiedBy>Shannon</cp:lastModifiedBy>
  <cp:revision>38</cp:revision>
  <dcterms:created xsi:type="dcterms:W3CDTF">2014-11-05T17:36:58Z</dcterms:created>
  <dcterms:modified xsi:type="dcterms:W3CDTF">2015-11-14T23:56:30Z</dcterms:modified>
</cp:coreProperties>
</file>