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5" r:id="rId3"/>
    <p:sldId id="266" r:id="rId4"/>
    <p:sldId id="301" r:id="rId5"/>
    <p:sldId id="302" r:id="rId6"/>
    <p:sldId id="311" r:id="rId7"/>
    <p:sldId id="312" r:id="rId8"/>
    <p:sldId id="317" r:id="rId9"/>
    <p:sldId id="318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2" autoAdjust="0"/>
    <p:restoredTop sz="97509" autoAdjust="0"/>
  </p:normalViewPr>
  <p:slideViewPr>
    <p:cSldViewPr>
      <p:cViewPr>
        <p:scale>
          <a:sx n="84" d="100"/>
          <a:sy n="84" d="100"/>
        </p:scale>
        <p:origin x="-10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5B06D-43CA-46E9-A016-7201919FAA0A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C0444-2282-4AB9-8CC8-7511DE92AE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71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10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43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34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94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463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551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122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006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899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79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81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85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69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24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41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8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37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21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6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F64C4-CFC9-4E5B-BBA6-3FF7786D69C5}" type="datetimeFigureOut">
              <a:rPr lang="en-US" smtClean="0"/>
              <a:pPr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5146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dirty="0">
                <a:ln w="11430"/>
                <a:solidFill>
                  <a:srgbClr val="FF0000"/>
                </a:solidFill>
                <a:latin typeface="+mj-lt"/>
                <a:cs typeface="Arial" charset="0"/>
              </a:rPr>
              <a:t>Grade 3 - Claim 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+mj-lt"/>
                <a:cs typeface="Arial" charset="0"/>
              </a:rPr>
              <a:t>4</a:t>
            </a:r>
            <a:endParaRPr lang="en-US" sz="2400" b="1" dirty="0">
              <a:ln w="11430"/>
              <a:solidFill>
                <a:srgbClr val="FF0000"/>
              </a:solidFill>
              <a:latin typeface="+mj-lt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ssmathactiviti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58813" y="6073775"/>
            <a:ext cx="8104187" cy="784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0" dirty="0">
                <a:latin typeface="+mj-lt"/>
                <a:cs typeface="Arial" charset="0"/>
              </a:rPr>
              <a:t>Questions courtesy of the Smarter Balanced Assessment Consortium Item Specifications – </a:t>
            </a:r>
            <a:r>
              <a:rPr lang="en-US" sz="1500">
                <a:latin typeface="+mj-lt"/>
                <a:cs typeface="Arial" charset="0"/>
              </a:rPr>
              <a:t>Version </a:t>
            </a:r>
            <a:r>
              <a:rPr lang="en-US" sz="1500" smtClean="0">
                <a:latin typeface="+mj-lt"/>
                <a:cs typeface="Arial" charset="0"/>
              </a:rPr>
              <a:t>3.0</a:t>
            </a:r>
            <a:endParaRPr lang="en-US" sz="1500" dirty="0">
              <a:latin typeface="+mj-lt"/>
              <a:cs typeface="Arial" charset="0"/>
            </a:endParaRPr>
          </a:p>
          <a:p>
            <a:pPr algn="ctr">
              <a:defRPr/>
            </a:pPr>
            <a:r>
              <a:rPr lang="en-US" sz="1500" dirty="0">
                <a:latin typeface="+mj-lt"/>
                <a:cs typeface="Arial" charset="0"/>
              </a:rPr>
              <a:t>Slideshow organized by </a:t>
            </a:r>
            <a:r>
              <a:rPr lang="en-US" sz="1500" dirty="0" err="1">
                <a:latin typeface="+mj-lt"/>
                <a:cs typeface="Arial" charset="0"/>
              </a:rPr>
              <a:t>SMc</a:t>
            </a:r>
            <a:r>
              <a:rPr lang="en-US" sz="1500" dirty="0">
                <a:latin typeface="+mj-lt"/>
                <a:cs typeface="Arial" charset="0"/>
              </a:rPr>
              <a:t> Curriculum – </a:t>
            </a:r>
            <a:r>
              <a:rPr lang="en-US" sz="1500" u="sng" dirty="0">
                <a:latin typeface="+mj-lt"/>
                <a:cs typeface="Arial" charset="0"/>
                <a:hlinkClick r:id="rId3"/>
              </a:rPr>
              <a:t>www.ccssmathactivities.com</a:t>
            </a:r>
            <a:endParaRPr lang="en-US" sz="1500" dirty="0">
              <a:latin typeface="+mj-lt"/>
              <a:cs typeface="Arial" charset="0"/>
            </a:endParaRPr>
          </a:p>
          <a:p>
            <a:pPr algn="ctr">
              <a:defRPr/>
            </a:pPr>
            <a:endParaRPr lang="en-US" sz="1500" dirty="0">
              <a:latin typeface="+mj-lt"/>
              <a:cs typeface="Arial" charset="0"/>
            </a:endParaRPr>
          </a:p>
        </p:txBody>
      </p:sp>
      <p:pic>
        <p:nvPicPr>
          <p:cNvPr id="7" name="Picture 8" descr="Smc logo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600"/>
            <a:ext cx="4318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b="1" dirty="0" smtClean="0"/>
              <a:t>Claim 4</a:t>
            </a:r>
            <a:br>
              <a:rPr lang="en-US" altLang="en-US" sz="4000" b="1" dirty="0" smtClean="0"/>
            </a:br>
            <a:r>
              <a:rPr lang="en-US" altLang="en-US" sz="4000" b="1" dirty="0" smtClean="0"/>
              <a:t>Smarter Balanced Sample Items</a:t>
            </a:r>
            <a:br>
              <a:rPr lang="en-US" altLang="en-US" sz="4000" b="1" dirty="0" smtClean="0"/>
            </a:br>
            <a:r>
              <a:rPr lang="en-US" altLang="en-US" sz="4000" b="1" dirty="0" smtClean="0"/>
              <a:t>Grade 3</a:t>
            </a:r>
          </a:p>
        </p:txBody>
      </p:sp>
      <p:sp>
        <p:nvSpPr>
          <p:cNvPr id="5" name="Rectangle 4"/>
          <p:cNvSpPr/>
          <p:nvPr/>
        </p:nvSpPr>
        <p:spPr>
          <a:xfrm>
            <a:off x="1813328" y="4382869"/>
            <a:ext cx="5517344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+mj-lt"/>
              </a:rPr>
              <a:t>Modeling and Data Analysis</a:t>
            </a:r>
            <a:endParaRPr lang="en-US" sz="3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200" y="38100"/>
            <a:ext cx="2286000" cy="838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960437"/>
                <a:ext cx="8229600" cy="452596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A large water jug holds 24 liters of water. Nan uses it for her animals.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r>
                  <a:rPr lang="en-US" sz="2400" dirty="0" smtClean="0"/>
                  <a:t>Nan fills her animals’ water dish 2 times each day.</a:t>
                </a:r>
              </a:p>
              <a:p>
                <a:r>
                  <a:rPr lang="en-US" sz="2400" dirty="0" smtClean="0"/>
                  <a:t>She puts the same amount of water in the dish every time.</a:t>
                </a:r>
              </a:p>
              <a:p>
                <a:r>
                  <a:rPr lang="en-US" sz="2400" dirty="0" smtClean="0"/>
                  <a:t>She uses all of the water in 3 days.</a:t>
                </a:r>
              </a:p>
              <a:p>
                <a:endParaRPr lang="en-US" sz="1800" dirty="0"/>
              </a:p>
              <a:p>
                <a:pPr marL="0" indent="0">
                  <a:buNone/>
                </a:pPr>
                <a:r>
                  <a:rPr lang="en-US" sz="2400" dirty="0" smtClean="0"/>
                  <a:t>Which equation can be solved to find the number of liters of water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400" dirty="0" smtClean="0"/>
                  <a:t>) she puts in the dish each time?</a:t>
                </a:r>
              </a:p>
              <a:p>
                <a:pPr marL="514350" indent="-514350">
                  <a:buAutoNum type="alphaU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3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×2+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=24</m:t>
                    </m:r>
                  </m:oMath>
                </a14:m>
                <a:endParaRPr lang="en-US" sz="2400" dirty="0" smtClean="0">
                  <a:ea typeface="Cambria Math"/>
                </a:endParaRPr>
              </a:p>
              <a:p>
                <a:pPr marL="514350" indent="-514350">
                  <a:buAutoNum type="alphaU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3+2+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=24</m:t>
                    </m:r>
                  </m:oMath>
                </a14:m>
                <a:endParaRPr lang="en-US" sz="2400" dirty="0" smtClean="0">
                  <a:ea typeface="Cambria Math"/>
                </a:endParaRPr>
              </a:p>
              <a:p>
                <a:pPr marL="514350" indent="-514350">
                  <a:buAutoNum type="alphaU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3+2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=24</m:t>
                    </m:r>
                  </m:oMath>
                </a14:m>
                <a:endParaRPr lang="en-US" sz="2400" dirty="0" smtClean="0">
                  <a:ea typeface="Cambria Math"/>
                </a:endParaRPr>
              </a:p>
              <a:p>
                <a:pPr marL="514350" indent="-514350">
                  <a:buAutoNum type="alphaU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3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×2×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=24</m:t>
                    </m:r>
                  </m:oMath>
                </a14:m>
                <a:endParaRPr lang="en-US" sz="2400" dirty="0" smtClean="0">
                  <a:ea typeface="Cambria Math"/>
                </a:endParaRPr>
              </a:p>
              <a:p>
                <a:pPr marL="514350" indent="-514350">
                  <a:buAutoNum type="alphaUcPeriod"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960437"/>
                <a:ext cx="8229600" cy="4525963"/>
              </a:xfrm>
              <a:blipFill rotWithShape="1">
                <a:blip r:embed="rId3"/>
                <a:stretch>
                  <a:fillRect l="-1111" t="-1078" b="-2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#5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4995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Rubric: </a:t>
            </a:r>
          </a:p>
          <a:p>
            <a:pPr marL="0" indent="0">
              <a:buNone/>
            </a:pPr>
            <a:r>
              <a:rPr lang="en-US" sz="2800" dirty="0" smtClean="0"/>
              <a:t>(1 point) The student selects the correct equation.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Answer: </a:t>
            </a:r>
            <a:r>
              <a:rPr lang="en-US" sz="2800" dirty="0" smtClean="0"/>
              <a:t>D</a:t>
            </a:r>
            <a:endParaRPr lang="en-US" sz="2800" b="1" dirty="0"/>
          </a:p>
        </p:txBody>
      </p:sp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#5 </a:t>
            </a:r>
            <a:r>
              <a:rPr lang="en-US" sz="3600" b="1" dirty="0" smtClean="0"/>
              <a:t>Answer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29335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Tina has 4 packs of gum. Each pack has the same number of pieces of gum. Altogether there are 60 pieces of gum.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Part A</a:t>
            </a:r>
          </a:p>
          <a:p>
            <a:pPr marL="0" indent="0">
              <a:buNone/>
            </a:pPr>
            <a:r>
              <a:rPr lang="en-US" dirty="0" smtClean="0"/>
              <a:t>Make an equation to find the number of pieces of gum in each pack. Use </a:t>
            </a:r>
            <a:r>
              <a:rPr lang="en-US" i="1" dirty="0" smtClean="0"/>
              <a:t>n </a:t>
            </a:r>
            <a:r>
              <a:rPr lang="en-US" dirty="0" smtClean="0"/>
              <a:t>for the number of pieces in each pack.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Part B</a:t>
            </a:r>
          </a:p>
          <a:p>
            <a:pPr marL="0" indent="0">
              <a:buNone/>
            </a:pPr>
            <a:r>
              <a:rPr lang="en-US" dirty="0" smtClean="0"/>
              <a:t>How many pieces of gum are in each pack?</a:t>
            </a: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#6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4524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Rubric: </a:t>
                </a:r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(2 points) One point for a correct answer to each part. For Part A, the student enters a correct equation. For Part B, the student enters the correct number. 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 smtClean="0"/>
                  <a:t>Answer: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Part A: examples;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=60÷4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=60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4=60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Part B: 15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333" t="-2022" r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 </a:t>
            </a:r>
            <a:r>
              <a:rPr lang="en-US" sz="3600" b="1" dirty="0" smtClean="0"/>
              <a:t>#6 </a:t>
            </a:r>
            <a:r>
              <a:rPr lang="en-US" sz="3600" b="1" dirty="0" smtClean="0"/>
              <a:t>Answer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0389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 smtClean="0"/>
              <a:t>Part A</a:t>
            </a:r>
          </a:p>
          <a:p>
            <a:pPr marL="0" indent="0">
              <a:buNone/>
            </a:pPr>
            <a:r>
              <a:rPr lang="en-US" sz="2400" dirty="0" smtClean="0"/>
              <a:t>Estimate the length of an unsharpened pencil in centimeters.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b="1" i="1" dirty="0" smtClean="0"/>
          </a:p>
          <a:p>
            <a:pPr marL="0" indent="0">
              <a:buNone/>
            </a:pPr>
            <a:r>
              <a:rPr lang="en-US" sz="2400" b="1" i="1" dirty="0" smtClean="0"/>
              <a:t>Part B</a:t>
            </a:r>
          </a:p>
          <a:p>
            <a:pPr marL="0" indent="0">
              <a:buNone/>
            </a:pPr>
            <a:r>
              <a:rPr lang="en-US" sz="2400" dirty="0" smtClean="0"/>
              <a:t>The length of the pencil is about 19 cm.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How much longer or shorter is your estimate than the real length?</a:t>
            </a:r>
            <a:endParaRPr lang="en-US" sz="2400" dirty="0"/>
          </a:p>
        </p:txBody>
      </p:sp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#7</a:t>
            </a: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54483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67" y="4343400"/>
            <a:ext cx="54387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0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Students must first enter an estimate for Part A before they can do Part B.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b="1" dirty="0" smtClean="0"/>
                  <a:t>Rubric: 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(1 point) The student finds the difference between their estimate, </a:t>
                </a:r>
                <a:r>
                  <a:rPr lang="en-US" sz="2800" i="1" dirty="0" smtClean="0"/>
                  <a:t>a</a:t>
                </a:r>
                <a:r>
                  <a:rPr lang="en-US" sz="2800" dirty="0" smtClean="0"/>
                  <a:t>, and the actual length of the pencil.</a:t>
                </a:r>
              </a:p>
              <a:p>
                <a:pPr marL="0" indent="0">
                  <a:buNone/>
                </a:pPr>
                <a:endParaRPr lang="en-US" sz="2800" b="1" dirty="0"/>
              </a:p>
              <a:p>
                <a:pPr marL="0" indent="0">
                  <a:buNone/>
                </a:pPr>
                <a:r>
                  <a:rPr lang="en-US" sz="2800" b="1" dirty="0" smtClean="0"/>
                  <a:t>Answer: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19−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1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 </a:t>
            </a:r>
            <a:r>
              <a:rPr lang="en-US" sz="3600" b="1" dirty="0" smtClean="0"/>
              <a:t>#7 </a:t>
            </a:r>
            <a:r>
              <a:rPr lang="en-US" sz="3600" b="1" dirty="0" smtClean="0"/>
              <a:t>Answer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1727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Jenny went to the store to buy 15 bottles of water.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bags at the store can each hold 6 kilograms.</a:t>
            </a:r>
          </a:p>
          <a:p>
            <a:r>
              <a:rPr lang="en-US" dirty="0" smtClean="0"/>
              <a:t>The bottles of water each weigh 2 kilograms.</a:t>
            </a:r>
          </a:p>
          <a:p>
            <a:r>
              <a:rPr lang="en-US" dirty="0" smtClean="0"/>
              <a:t>Jenny bought 15 bottles of water.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fewest number of bags that Jenny needs to hold all 15 water bottles?</a:t>
            </a: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#8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6046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Rubric: </a:t>
            </a:r>
          </a:p>
          <a:p>
            <a:pPr marL="0" indent="0">
              <a:buNone/>
            </a:pPr>
            <a:r>
              <a:rPr lang="en-US" sz="2800" dirty="0" smtClean="0"/>
              <a:t>(1 point) The student enters the smallest number of bags needed.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Answer: </a:t>
            </a:r>
            <a:r>
              <a:rPr lang="en-US" sz="2800" dirty="0"/>
              <a:t>5</a:t>
            </a:r>
            <a:endParaRPr lang="en-US" sz="2800" b="1" dirty="0"/>
          </a:p>
        </p:txBody>
      </p:sp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 </a:t>
            </a:r>
            <a:r>
              <a:rPr lang="en-US" sz="3600" b="1" dirty="0" smtClean="0"/>
              <a:t>#8 </a:t>
            </a:r>
            <a:r>
              <a:rPr lang="en-US" sz="3600" b="1" dirty="0" smtClean="0"/>
              <a:t>Answer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2306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Eva has 2 quarters, 4 dimes, and 6 nickels. She wants to buy a different gift for each of her 3 friends.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Click on the gifts in the table to show 3 gifts that Eva could buy.</a:t>
            </a:r>
            <a:endParaRPr lang="en-US" dirty="0"/>
          </a:p>
        </p:txBody>
      </p:sp>
      <p:sp>
        <p:nvSpPr>
          <p:cNvPr id="4" name="Pentagon 3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</a:t>
            </a:r>
            <a:r>
              <a:rPr lang="en-US" sz="4000" b="1" dirty="0"/>
              <a:t>9</a:t>
            </a:r>
            <a:endParaRPr lang="en-US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178" y="2971800"/>
            <a:ext cx="4367212" cy="37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46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Rubric</a:t>
            </a:r>
            <a:r>
              <a:rPr lang="en-US" sz="2800" b="1" smtClean="0"/>
              <a:t>: </a:t>
            </a:r>
          </a:p>
          <a:p>
            <a:pPr marL="0" indent="0">
              <a:buNone/>
            </a:pPr>
            <a:r>
              <a:rPr lang="en-US" sz="2800" smtClean="0"/>
              <a:t>(</a:t>
            </a:r>
            <a:r>
              <a:rPr lang="en-US" sz="2800" dirty="0" smtClean="0"/>
              <a:t>1 point) The student is able to identify three items whose total cost is less than $1 and 20¢.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/>
              <a:t>Answer: </a:t>
            </a:r>
            <a:r>
              <a:rPr lang="en-US" sz="2800" dirty="0" smtClean="0"/>
              <a:t>Examples: mood ring, pencil, and sticker.</a:t>
            </a:r>
            <a:endParaRPr lang="en-US" sz="2800" b="1" dirty="0"/>
          </a:p>
        </p:txBody>
      </p:sp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smtClean="0"/>
              <a:t>#</a:t>
            </a:r>
            <a:r>
              <a:rPr lang="en-US" sz="3600" b="1"/>
              <a:t>9</a:t>
            </a:r>
            <a:r>
              <a:rPr lang="en-US" sz="3600" b="1" smtClean="0"/>
              <a:t> </a:t>
            </a:r>
            <a:r>
              <a:rPr lang="en-US" sz="3600" b="1" smtClean="0"/>
              <a:t>Answer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8924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11" y="990601"/>
            <a:ext cx="8970789" cy="198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Eva gets home from school at 4:50 p.m. She eats dinner at </a:t>
            </a:r>
            <a:r>
              <a:rPr lang="en-US" sz="2400" dirty="0" smtClean="0"/>
              <a:t>6:00 </a:t>
            </a:r>
            <a:r>
              <a:rPr lang="en-US" sz="2400" dirty="0"/>
              <a:t>p.m. She spends the time between getting home and eating dinner on some of the activities in this table. </a:t>
            </a:r>
            <a:r>
              <a:rPr lang="en-US" sz="2400" dirty="0" smtClean="0"/>
              <a:t>Eva </a:t>
            </a:r>
            <a:r>
              <a:rPr lang="en-US" sz="2400" dirty="0"/>
              <a:t>completes </a:t>
            </a:r>
            <a:r>
              <a:rPr lang="en-US" sz="2400" b="1" dirty="0"/>
              <a:t>as many </a:t>
            </a:r>
            <a:r>
              <a:rPr lang="en-US" sz="2400" dirty="0"/>
              <a:t>of these activities as she can before dinner. </a:t>
            </a:r>
            <a:r>
              <a:rPr lang="en-US" sz="2400" dirty="0" smtClean="0"/>
              <a:t>Click </a:t>
            </a:r>
            <a:r>
              <a:rPr lang="en-US" sz="2400" dirty="0"/>
              <a:t>in the chart to show a set of activities that Eva could complete. 	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317254"/>
              </p:ext>
            </p:extLst>
          </p:nvPr>
        </p:nvGraphicFramePr>
        <p:xfrm>
          <a:off x="2437223" y="3048000"/>
          <a:ext cx="420624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Eva’s Favorite Activities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Activity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Minutes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Bike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Watch TV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Play games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Read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Play outside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Play with her dog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Color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Pentagon 5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#1</a:t>
            </a:r>
          </a:p>
        </p:txBody>
      </p:sp>
    </p:spTree>
    <p:extLst>
      <p:ext uri="{BB962C8B-B14F-4D97-AF65-F5344CB8AC3E}">
        <p14:creationId xmlns:p14="http://schemas.microsoft.com/office/powerpoint/2010/main" val="152707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219200"/>
            <a:ext cx="8305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Rubric</a:t>
            </a:r>
            <a:r>
              <a:rPr lang="en-US" sz="2800" b="1" dirty="0" smtClean="0"/>
              <a:t>:</a:t>
            </a:r>
          </a:p>
          <a:p>
            <a:r>
              <a:rPr lang="en-US" sz="2800" dirty="0"/>
              <a:t>(1 point) The student is able to identify four activities within the specified time period of 70 minutes or less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Color</a:t>
            </a:r>
            <a:r>
              <a:rPr lang="en-US" sz="2800" dirty="0"/>
              <a:t>, Play with her dog, Read, Bike; </a:t>
            </a:r>
            <a:r>
              <a:rPr lang="en-US" sz="2800" b="1" dirty="0"/>
              <a:t>or</a:t>
            </a:r>
            <a:r>
              <a:rPr lang="en-US" sz="2800" dirty="0"/>
              <a:t> Color, Play with her dog, Read, Watch TV; </a:t>
            </a:r>
            <a:r>
              <a:rPr lang="en-US" sz="2800" b="1" dirty="0"/>
              <a:t>or</a:t>
            </a:r>
            <a:r>
              <a:rPr lang="en-US" sz="2800" dirty="0"/>
              <a:t> Color, Play with her dog, Read, Play games; </a:t>
            </a:r>
            <a:r>
              <a:rPr lang="en-US" sz="2800" b="1" dirty="0"/>
              <a:t>or</a:t>
            </a:r>
            <a:r>
              <a:rPr lang="en-US" sz="2800" dirty="0"/>
              <a:t> Color, Play with her dog, Bike, Play games; </a:t>
            </a:r>
            <a:r>
              <a:rPr lang="en-US" sz="2800" b="1" dirty="0"/>
              <a:t>or</a:t>
            </a:r>
            <a:r>
              <a:rPr lang="en-US" sz="2800" dirty="0"/>
              <a:t> Color, Play with her dog, Bike, Watch </a:t>
            </a:r>
            <a:r>
              <a:rPr lang="en-US" sz="2800" dirty="0" smtClean="0"/>
              <a:t>TV</a:t>
            </a:r>
            <a:endParaRPr lang="en-US" sz="2800" dirty="0"/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#1 Answer</a:t>
            </a:r>
          </a:p>
        </p:txBody>
      </p:sp>
    </p:spTree>
    <p:extLst>
      <p:ext uri="{BB962C8B-B14F-4D97-AF65-F5344CB8AC3E}">
        <p14:creationId xmlns:p14="http://schemas.microsoft.com/office/powerpoint/2010/main" val="1466292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1"/>
            <a:ext cx="7620000" cy="5715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There are 3 bookcases in a classroom. 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Each </a:t>
            </a:r>
            <a:r>
              <a:rPr lang="en-US" sz="2800" dirty="0"/>
              <a:t>bookcase has 2 shelves. 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Each </a:t>
            </a:r>
            <a:r>
              <a:rPr lang="en-US" sz="2800" dirty="0"/>
              <a:t>shelf has the same number of books (</a:t>
            </a:r>
            <a:r>
              <a:rPr lang="en-US" sz="2800" i="1" dirty="0"/>
              <a:t>n</a:t>
            </a:r>
            <a:r>
              <a:rPr lang="en-US" sz="2800" dirty="0"/>
              <a:t>). 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There </a:t>
            </a:r>
            <a:r>
              <a:rPr lang="en-US" sz="2800" dirty="0"/>
              <a:t>are 54 books in all. </a:t>
            </a:r>
          </a:p>
          <a:p>
            <a:pPr marL="0" indent="0">
              <a:spcBef>
                <a:spcPts val="0"/>
              </a:spcBef>
              <a:buNone/>
            </a:pPr>
            <a:endParaRPr lang="en-US" sz="1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Which equation can be solved to find the total number of books (</a:t>
            </a:r>
            <a:r>
              <a:rPr lang="en-US" sz="2800" i="1" dirty="0"/>
              <a:t>n</a:t>
            </a:r>
            <a:r>
              <a:rPr lang="en-US" sz="2800" dirty="0"/>
              <a:t>) on each shelf? </a:t>
            </a: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/>
              <a:t>A. 3 × 2 + </a:t>
            </a:r>
            <a:r>
              <a:rPr lang="pt-BR" sz="2800" i="1" dirty="0"/>
              <a:t>n </a:t>
            </a:r>
            <a:r>
              <a:rPr lang="pt-BR" sz="2800" dirty="0"/>
              <a:t>= 54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/>
              <a:t>B. 3 + 2 + </a:t>
            </a:r>
            <a:r>
              <a:rPr lang="pt-BR" sz="2800" i="1" dirty="0"/>
              <a:t>n </a:t>
            </a:r>
            <a:r>
              <a:rPr lang="pt-BR" sz="2800" dirty="0"/>
              <a:t>= 54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/>
              <a:t>C. 3 + 2 × </a:t>
            </a:r>
            <a:r>
              <a:rPr lang="pt-BR" sz="2800" i="1" dirty="0"/>
              <a:t>n </a:t>
            </a:r>
            <a:r>
              <a:rPr lang="pt-BR" sz="2800" dirty="0"/>
              <a:t>= 54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800" dirty="0"/>
              <a:t>D. 3 × 2 × n = 54 </a:t>
            </a:r>
          </a:p>
        </p:txBody>
      </p:sp>
      <p:sp>
        <p:nvSpPr>
          <p:cNvPr id="5" name="Pentagon 4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#2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76404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676400"/>
            <a:ext cx="7772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Rubric: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</a:t>
            </a:r>
            <a:r>
              <a:rPr lang="en-US" sz="2800" dirty="0" smtClean="0"/>
              <a:t>point) </a:t>
            </a:r>
            <a:r>
              <a:rPr lang="en-US" sz="2800" dirty="0"/>
              <a:t>The student selects the correct </a:t>
            </a:r>
            <a:r>
              <a:rPr lang="en-US" sz="2800" dirty="0" smtClean="0"/>
              <a:t>equation. </a:t>
            </a:r>
          </a:p>
          <a:p>
            <a:endParaRPr lang="en-US" sz="2800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D </a:t>
            </a:r>
            <a:r>
              <a:rPr lang="en-US" sz="2800" dirty="0"/>
              <a:t>	</a:t>
            </a:r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#2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284927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5942"/>
            <a:ext cx="8153400" cy="528485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There are 123 girls and 135 boys in the third grade at a school. Today there are a total of 9 third grade students absent. </a:t>
            </a:r>
            <a:r>
              <a:rPr lang="en-US" sz="2800" dirty="0" smtClean="0"/>
              <a:t>Which </a:t>
            </a:r>
            <a:r>
              <a:rPr lang="en-US" sz="2800" dirty="0"/>
              <a:t>equation can be used to find the total number of third grade students (</a:t>
            </a:r>
            <a:r>
              <a:rPr lang="en-US" sz="2800" i="1" dirty="0"/>
              <a:t>s</a:t>
            </a:r>
            <a:r>
              <a:rPr lang="en-US" sz="2800" dirty="0"/>
              <a:t>) in school today? </a:t>
            </a: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/>
              <a:t>A. 123 + 135 = s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/>
              <a:t>B. 135 – 9 = s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/>
              <a:t>C. 123 + 135 + 9 = s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/>
              <a:t>D. 123 + 135 – 9 = </a:t>
            </a:r>
            <a:r>
              <a:rPr lang="en-US" sz="2800" i="1" dirty="0"/>
              <a:t>s </a:t>
            </a:r>
            <a:endParaRPr lang="en-US" sz="2800" dirty="0"/>
          </a:p>
        </p:txBody>
      </p:sp>
      <p:sp>
        <p:nvSpPr>
          <p:cNvPr id="5" name="Pentagon 4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#3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16075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95400"/>
            <a:ext cx="8077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Rubric: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point) The student selects the correct </a:t>
            </a:r>
            <a:r>
              <a:rPr lang="en-US" sz="2800" dirty="0" smtClean="0"/>
              <a:t>equation.</a:t>
            </a:r>
          </a:p>
          <a:p>
            <a:endParaRPr lang="en-US" sz="2800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#3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168536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9179"/>
            <a:ext cx="8153400" cy="45508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The table shows the start and end times for runners in a race.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What is the difference, in minutes, between Patty’s start time and Mike’s start time?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166575"/>
              </p:ext>
            </p:extLst>
          </p:nvPr>
        </p:nvGraphicFramePr>
        <p:xfrm>
          <a:off x="1485900" y="22098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Racing Times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Runner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Start Time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End Time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Mike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12:03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p.m.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12:26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p.m.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12:10 p.m.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12:17 p.m.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John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12:13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p.m.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12:19 p.m.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12:16 p.m.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12:25 p.m.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Pentagon 5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#4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24568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9456" y="1600200"/>
            <a:ext cx="75763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Rubric: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point) The student enters the correct </a:t>
            </a:r>
            <a:r>
              <a:rPr lang="en-US" sz="2800" dirty="0" smtClean="0"/>
              <a:t>difference.</a:t>
            </a:r>
          </a:p>
          <a:p>
            <a:endParaRPr lang="en-US" sz="2800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13</a:t>
            </a:r>
            <a:endParaRPr lang="en-US" sz="2800" dirty="0"/>
          </a:p>
        </p:txBody>
      </p:sp>
      <p:sp>
        <p:nvSpPr>
          <p:cNvPr id="4" name="Pentagon 3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#4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854336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1029</Words>
  <Application>Microsoft Office PowerPoint</Application>
  <PresentationFormat>On-screen Show (4:3)</PresentationFormat>
  <Paragraphs>180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SBAC Samples</dc:title>
  <dc:creator>Shannon McCaw</dc:creator>
  <cp:lastModifiedBy>SParnell</cp:lastModifiedBy>
  <cp:revision>64</cp:revision>
  <dcterms:created xsi:type="dcterms:W3CDTF">2014-11-05T17:36:58Z</dcterms:created>
  <dcterms:modified xsi:type="dcterms:W3CDTF">2016-01-29T22:36:08Z</dcterms:modified>
</cp:coreProperties>
</file>