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5" autoAdjust="0"/>
    <p:restoredTop sz="94660"/>
  </p:normalViewPr>
  <p:slideViewPr>
    <p:cSldViewPr>
      <p:cViewPr>
        <p:scale>
          <a:sx n="76" d="100"/>
          <a:sy n="76" d="100"/>
        </p:scale>
        <p:origin x="-18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5B06D-43CA-46E9-A016-7201919FAA0A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C0444-2282-4AB9-8CC8-7511DE92AE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71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7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49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70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970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59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636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52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535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548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270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91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843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016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70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67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44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23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66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38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35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68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5146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dirty="0">
                <a:ln w="11430"/>
                <a:solidFill>
                  <a:srgbClr val="FF0000"/>
                </a:solidFill>
                <a:latin typeface="+mj-lt"/>
                <a:cs typeface="Arial" charset="0"/>
              </a:rPr>
              <a:t>Grade 3 - Claim 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+mj-lt"/>
                <a:cs typeface="Arial" charset="0"/>
              </a:rPr>
              <a:t>3</a:t>
            </a:r>
            <a:endParaRPr lang="en-US" sz="2400" b="1" dirty="0">
              <a:ln w="11430"/>
              <a:solidFill>
                <a:srgbClr val="FF0000"/>
              </a:solidFill>
              <a:latin typeface="+mj-lt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ssmathactiviti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066800" y="4267200"/>
            <a:ext cx="7467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dirty="0" smtClean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813" y="6073775"/>
            <a:ext cx="8104187" cy="784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dirty="0">
                <a:latin typeface="+mj-lt"/>
                <a:cs typeface="Arial" charset="0"/>
              </a:rPr>
              <a:t>Questions courtesy of the Smarter Balanced Assessment Consortium Item Specifications – </a:t>
            </a:r>
            <a:r>
              <a:rPr lang="en-US" sz="1500">
                <a:latin typeface="+mj-lt"/>
                <a:cs typeface="Arial" charset="0"/>
              </a:rPr>
              <a:t>Version </a:t>
            </a:r>
            <a:r>
              <a:rPr lang="en-US" sz="1500" smtClean="0">
                <a:latin typeface="+mj-lt"/>
                <a:cs typeface="Arial" charset="0"/>
              </a:rPr>
              <a:t>3.0</a:t>
            </a:r>
            <a:endParaRPr lang="en-US" sz="1500" dirty="0">
              <a:latin typeface="+mj-lt"/>
              <a:cs typeface="Arial" charset="0"/>
            </a:endParaRPr>
          </a:p>
          <a:p>
            <a:pPr algn="ctr">
              <a:defRPr/>
            </a:pPr>
            <a:r>
              <a:rPr lang="en-US" sz="1500" dirty="0">
                <a:latin typeface="+mj-lt"/>
                <a:cs typeface="Arial" charset="0"/>
              </a:rPr>
              <a:t>Slideshow organized by </a:t>
            </a:r>
            <a:r>
              <a:rPr lang="en-US" sz="1500" dirty="0" err="1">
                <a:latin typeface="+mj-lt"/>
                <a:cs typeface="Arial" charset="0"/>
              </a:rPr>
              <a:t>SMc</a:t>
            </a:r>
            <a:r>
              <a:rPr lang="en-US" sz="1500" dirty="0">
                <a:latin typeface="+mj-lt"/>
                <a:cs typeface="Arial" charset="0"/>
              </a:rPr>
              <a:t> Curriculum – </a:t>
            </a:r>
            <a:r>
              <a:rPr lang="en-US" sz="1500" u="sng" dirty="0">
                <a:latin typeface="+mj-lt"/>
                <a:cs typeface="Arial" charset="0"/>
                <a:hlinkClick r:id="rId3"/>
              </a:rPr>
              <a:t>www.ccssmathactivities.com</a:t>
            </a:r>
            <a:endParaRPr lang="en-US" sz="1500" dirty="0">
              <a:latin typeface="+mj-lt"/>
              <a:cs typeface="Arial" charset="0"/>
            </a:endParaRPr>
          </a:p>
          <a:p>
            <a:pPr algn="ctr">
              <a:defRPr/>
            </a:pPr>
            <a:endParaRPr lang="en-US" sz="1500" dirty="0">
              <a:latin typeface="+mj-lt"/>
              <a:cs typeface="Arial" charset="0"/>
            </a:endParaRPr>
          </a:p>
        </p:txBody>
      </p:sp>
      <p:pic>
        <p:nvPicPr>
          <p:cNvPr id="8" name="Picture 8" descr="Smc logo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906" y="228600"/>
            <a:ext cx="4318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824706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 smtClean="0"/>
              <a:t>Claim 3</a:t>
            </a:r>
            <a:br>
              <a:rPr lang="en-US" altLang="en-US" b="1" dirty="0" smtClean="0"/>
            </a:br>
            <a:r>
              <a:rPr lang="en-US" altLang="en-US" b="1" dirty="0" smtClean="0"/>
              <a:t>Smarter Balanced Sample Items</a:t>
            </a:r>
            <a:br>
              <a:rPr lang="en-US" altLang="en-US" b="1" dirty="0" smtClean="0"/>
            </a:br>
            <a:r>
              <a:rPr lang="en-US" altLang="en-US" b="1" dirty="0" smtClean="0"/>
              <a:t>Grade 3</a:t>
            </a:r>
          </a:p>
        </p:txBody>
      </p:sp>
      <p:sp>
        <p:nvSpPr>
          <p:cNvPr id="2" name="Rectangle 1"/>
          <p:cNvSpPr/>
          <p:nvPr/>
        </p:nvSpPr>
        <p:spPr>
          <a:xfrm>
            <a:off x="1981200" y="4114800"/>
            <a:ext cx="58376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Communicating Reasoning</a:t>
            </a:r>
            <a:endParaRPr lang="en-US" sz="4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6200" y="38100"/>
            <a:ext cx="2286000" cy="838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490696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A 20 meter rope is cut into 4 pieces. Jenny says you can find the length of each piece by finding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20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÷4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sz="2800" dirty="0" smtClean="0"/>
                  <a:t> What statement best describes Jenny’s claim?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514350" indent="-514350">
                  <a:buAutoNum type="alphaUcPeriod"/>
                </a:pPr>
                <a:r>
                  <a:rPr lang="en-US" sz="2800" dirty="0" smtClean="0"/>
                  <a:t>Jenny’s claim is false. She should add 4 and 20 instead.</a:t>
                </a:r>
              </a:p>
              <a:p>
                <a:pPr marL="514350" indent="-514350">
                  <a:buAutoNum type="alphaUcPeriod"/>
                </a:pPr>
                <a:r>
                  <a:rPr lang="en-US" sz="2800" dirty="0" smtClean="0"/>
                  <a:t>Jenny’s claim is false. She should multiply 4 and 20 instead.</a:t>
                </a:r>
              </a:p>
              <a:p>
                <a:pPr marL="514350" indent="-514350">
                  <a:buAutoNum type="alphaUcPeriod"/>
                </a:pPr>
                <a:r>
                  <a:rPr lang="en-US" sz="2800" dirty="0" smtClean="0"/>
                  <a:t>Jenny’s claim is true if you assume that each piece is 4 meters long.</a:t>
                </a:r>
              </a:p>
              <a:p>
                <a:pPr marL="514350" indent="-514350">
                  <a:buAutoNum type="alphaUcPeriod"/>
                </a:pPr>
                <a:r>
                  <a:rPr lang="en-US" sz="2800" dirty="0" smtClean="0"/>
                  <a:t>Jenny’s claim is true if you assume that the pieces are all equal in length.</a:t>
                </a: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4906963"/>
              </a:xfrm>
              <a:blipFill rotWithShape="1">
                <a:blip r:embed="rId3"/>
                <a:stretch>
                  <a:fillRect l="-1481" t="-1118" r="-2296" b="-1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#5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61444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Rubric: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(1 point) The student selects the correct statement.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Answer: </a:t>
            </a:r>
            <a:r>
              <a:rPr lang="en-US" sz="2800" dirty="0" smtClean="0"/>
              <a:t> D</a:t>
            </a:r>
            <a:endParaRPr lang="en-US" sz="2800" b="1" dirty="0"/>
          </a:p>
        </p:txBody>
      </p:sp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 #5 Answer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84981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b="1" dirty="0" smtClean="0"/>
              <a:t>all</a:t>
            </a:r>
            <a:r>
              <a:rPr lang="en-US" dirty="0" smtClean="0"/>
              <a:t> the ways you can divide 15 children into equal groups with none left over.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2 groups</a:t>
            </a:r>
          </a:p>
          <a:p>
            <a:pPr marL="514350" indent="-514350">
              <a:buAutoNum type="alphaUcPeriod"/>
            </a:pPr>
            <a:r>
              <a:rPr lang="en-US" dirty="0" smtClean="0"/>
              <a:t>3 groups</a:t>
            </a:r>
          </a:p>
          <a:p>
            <a:pPr marL="514350" indent="-514350">
              <a:buAutoNum type="alphaUcPeriod"/>
            </a:pPr>
            <a:r>
              <a:rPr lang="en-US" dirty="0" smtClean="0"/>
              <a:t>4 groups</a:t>
            </a:r>
          </a:p>
          <a:p>
            <a:pPr marL="514350" indent="-514350">
              <a:buAutoNum type="alphaUcPeriod"/>
            </a:pPr>
            <a:r>
              <a:rPr lang="en-US" dirty="0" smtClean="0"/>
              <a:t>5 groups</a:t>
            </a: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#6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09462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Rubric: 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(1 point) The student selects the possible number of groups. 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Answer: </a:t>
            </a:r>
            <a:r>
              <a:rPr lang="en-US" sz="2800" dirty="0" smtClean="0"/>
              <a:t>B and D</a:t>
            </a:r>
            <a:endParaRPr lang="en-US" sz="2800" b="1" dirty="0"/>
          </a:p>
        </p:txBody>
      </p:sp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 #6 Answer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22066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i="1" dirty="0" smtClean="0"/>
                  <a:t> </a:t>
                </a:r>
                <a:r>
                  <a:rPr lang="en-US" dirty="0" smtClean="0"/>
                  <a:t>is a whole number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×5=5</m:t>
                    </m:r>
                  </m:oMath>
                </a14:m>
                <a:r>
                  <a:rPr lang="en-US" i="1" dirty="0" smtClean="0"/>
                  <a:t>.</a:t>
                </a:r>
              </a:p>
              <a:p>
                <a:pPr marL="0" indent="0">
                  <a:buNone/>
                </a:pPr>
                <a:endParaRPr lang="en-US" sz="2000" i="1" dirty="0"/>
              </a:p>
              <a:p>
                <a:pPr marL="0" indent="0">
                  <a:buNone/>
                </a:pPr>
                <a:r>
                  <a:rPr lang="en-US" dirty="0" smtClean="0"/>
                  <a:t>Identify which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make this equation true.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525963"/>
              </a:xfrm>
              <a:blipFill rotWithShape="1">
                <a:blip r:embed="rId3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#7</a:t>
            </a:r>
            <a:endParaRPr lang="en-US" sz="4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352800"/>
            <a:ext cx="663786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3979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 smtClean="0"/>
                  <a:t>Rubric:</a:t>
                </a:r>
                <a:r>
                  <a:rPr lang="en-US" sz="28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(1 point) The student identifies the correct values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𝑛</m:t>
                    </m:r>
                  </m:oMath>
                </a14:m>
                <a:endParaRPr lang="en-US" sz="2800" b="1" dirty="0" smtClean="0"/>
              </a:p>
              <a:p>
                <a:pPr marL="0" indent="0">
                  <a:buNone/>
                </a:pPr>
                <a:endParaRPr lang="en-US" sz="2800" b="1" dirty="0"/>
              </a:p>
              <a:p>
                <a:pPr marL="0" indent="0">
                  <a:buNone/>
                </a:pPr>
                <a:r>
                  <a:rPr lang="en-US" sz="2800" b="1" dirty="0" smtClean="0"/>
                  <a:t>Answer: </a:t>
                </a:r>
                <a:r>
                  <a:rPr lang="en-US" sz="2800" dirty="0" smtClean="0"/>
                  <a:t>F, T, F, F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1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 #7 Answer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98956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452596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Tasha is solving this problem: There are 4 tanks with 10 fish in each tank. How many fish are there all together?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smtClean="0"/>
                  <a:t>Tasha claims, “There are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4+10=14</m:t>
                    </m:r>
                  </m:oMath>
                </a14:m>
                <a:r>
                  <a:rPr lang="en-US" sz="2800" dirty="0" smtClean="0"/>
                  <a:t> fish all together.”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smtClean="0"/>
                  <a:t>Which statement best describes Tasha’s claim?</a:t>
                </a:r>
              </a:p>
              <a:p>
                <a:pPr marL="514350" indent="-514350">
                  <a:buAutoNum type="alphaUcPeriod"/>
                </a:pPr>
                <a:r>
                  <a:rPr lang="en-US" sz="2800" dirty="0" smtClean="0"/>
                  <a:t>Tasha correctly added to find the total.</a:t>
                </a:r>
              </a:p>
              <a:p>
                <a:pPr marL="514350" indent="-514350">
                  <a:buAutoNum type="alphaUcPeriod"/>
                </a:pPr>
                <a:r>
                  <a:rPr lang="en-US" sz="2800" dirty="0" smtClean="0"/>
                  <a:t>Tasha should subtract instead.</a:t>
                </a:r>
              </a:p>
              <a:p>
                <a:pPr marL="514350" indent="-514350">
                  <a:buAutoNum type="alphaUcPeriod"/>
                </a:pPr>
                <a:r>
                  <a:rPr lang="en-US" sz="2800" dirty="0" smtClean="0"/>
                  <a:t>Tasha should multiply instead.</a:t>
                </a:r>
              </a:p>
              <a:p>
                <a:pPr marL="514350" indent="-514350">
                  <a:buAutoNum type="alphaUcPeriod"/>
                </a:pPr>
                <a:r>
                  <a:rPr lang="en-US" sz="2800" dirty="0" smtClean="0"/>
                  <a:t>Tasha should divide instead.</a:t>
                </a:r>
              </a:p>
              <a:p>
                <a:pPr marL="514350" indent="-514350">
                  <a:buAutoNum type="alphaUcPeriod"/>
                </a:pP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4525963"/>
              </a:xfrm>
              <a:blipFill rotWithShape="1">
                <a:blip r:embed="rId3"/>
                <a:stretch>
                  <a:fillRect l="-1481" t="-1213" r="-1185" b="-15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#8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65805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Rubric: </a:t>
            </a:r>
          </a:p>
          <a:p>
            <a:pPr marL="0" indent="0">
              <a:buNone/>
            </a:pPr>
            <a:r>
              <a:rPr lang="en-US" sz="2800" dirty="0" smtClean="0"/>
              <a:t>(1 point) The student selects the correct statement.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Answer: </a:t>
            </a:r>
            <a:r>
              <a:rPr lang="en-US" sz="2800" dirty="0" smtClean="0"/>
              <a:t> C</a:t>
            </a:r>
            <a:endParaRPr lang="en-US" sz="2800" b="1" dirty="0"/>
          </a:p>
        </p:txBody>
      </p:sp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 #8 Answer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19215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4525963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Compare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i="1" dirty="0" smtClean="0"/>
                  <a:t>Part A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Plot each number on a number line.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b="1" i="1" dirty="0" smtClean="0"/>
              </a:p>
              <a:p>
                <a:pPr marL="0" indent="0">
                  <a:buNone/>
                </a:pPr>
                <a:endParaRPr lang="en-US" b="1" i="1" dirty="0"/>
              </a:p>
              <a:p>
                <a:pPr marL="0" indent="0">
                  <a:buNone/>
                </a:pPr>
                <a:r>
                  <a:rPr lang="en-US" b="1" i="1" dirty="0" smtClean="0"/>
                  <a:t>Part B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</m:oMath>
                </a14:m>
                <a:r>
                  <a:rPr lang="en-US" dirty="0" smtClean="0"/>
                  <a:t>  Use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&gt;,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𝑜𝑟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 </m:t>
                    </m:r>
                  </m:oMath>
                </a14:m>
                <a:r>
                  <a:rPr lang="en-US" dirty="0" smtClean="0"/>
                  <a:t>to fill in the box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4525963"/>
              </a:xfrm>
              <a:blipFill rotWithShape="1">
                <a:blip r:embed="rId3"/>
                <a:stretch>
                  <a:fillRect l="-1185" t="-943" b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#9</a:t>
            </a:r>
            <a:endParaRPr lang="en-US" sz="4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49879"/>
            <a:ext cx="48482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929014" y="5219439"/>
            <a:ext cx="3048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52378" y="29498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864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Rubric: </a:t>
            </a:r>
          </a:p>
          <a:p>
            <a:pPr marL="0" indent="0">
              <a:buNone/>
            </a:pPr>
            <a:r>
              <a:rPr lang="en-US" sz="2800" dirty="0" smtClean="0"/>
              <a:t>(1 point) The student plots the points correctly and selects the correct comparison.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Answer:</a:t>
            </a:r>
            <a:r>
              <a:rPr lang="en-US" sz="2800" dirty="0" smtClean="0"/>
              <a:t>					, and =</a:t>
            </a:r>
            <a:endParaRPr lang="en-US" sz="2800" b="1" dirty="0" smtClean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 #9 Answer</a:t>
            </a:r>
            <a:endParaRPr lang="en-US" sz="36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352800"/>
            <a:ext cx="37147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5793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57200" y="1127773"/>
                <a:ext cx="7889787" cy="54434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Robert makes the following statement: “When comparing two fractions with a numerator of 1, </a:t>
                </a:r>
              </a:p>
              <a:p>
                <a:r>
                  <a:rPr lang="en-US" sz="2800" dirty="0" smtClean="0"/>
                  <a:t>the fraction with the bigger denominator is greater.” </a:t>
                </a:r>
              </a:p>
              <a:p>
                <a:r>
                  <a:rPr lang="en-US" sz="2800" dirty="0"/>
                  <a:t>Drag each fraction to the correct location on the number line to find out if Robert’s statement is true. </a:t>
                </a:r>
              </a:p>
              <a:p>
                <a:endParaRPr lang="en-US" sz="2800" dirty="0" smtClean="0"/>
              </a:p>
              <a:p>
                <a:r>
                  <a:rPr lang="en-US" sz="2800" dirty="0"/>
                  <a:t>	</a:t>
                </a:r>
                <a:r>
                  <a:rPr lang="en-US" sz="2800" dirty="0" smtClean="0"/>
                  <a:t>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 smtClean="0"/>
                  <a:t>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/>
                  <a:t>	</a:t>
                </a:r>
                <a:endParaRPr lang="en-US" sz="2800" dirty="0" smtClean="0"/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/>
                  <a:t>Is Robert’s statement true? Click Yes or No.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127773"/>
                <a:ext cx="7889787" cy="5443413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1546" t="-1008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0486" y="3834594"/>
            <a:ext cx="4114800" cy="8776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3856" y="5715000"/>
            <a:ext cx="9906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01256" y="5715000"/>
            <a:ext cx="9906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</a:t>
            </a:r>
            <a:endParaRPr lang="en-US" sz="2400" dirty="0"/>
          </a:p>
        </p:txBody>
      </p:sp>
      <p:sp>
        <p:nvSpPr>
          <p:cNvPr id="10" name="Pentagon 9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#1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315149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en-US" sz="4000" b="1" i="1" dirty="0" smtClean="0"/>
                  <a:t>Part A</a:t>
                </a:r>
                <a:endParaRPr lang="en-US" sz="4000" dirty="0" smtClean="0"/>
              </a:p>
              <a:p>
                <a:pPr marL="0" indent="0">
                  <a:buNone/>
                </a:pPr>
                <a:r>
                  <a:rPr lang="en-US" sz="4000" dirty="0" smtClean="0"/>
                  <a:t>Which comparison between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4000" dirty="0" smtClean="0"/>
                  <a:t>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000" dirty="0" smtClean="0"/>
                  <a:t> </a:t>
                </a:r>
                <a:r>
                  <a:rPr lang="en-US" sz="4000" dirty="0" smtClean="0"/>
                  <a:t> is </a:t>
                </a:r>
                <a:r>
                  <a:rPr lang="en-US" sz="4000" dirty="0" smtClean="0"/>
                  <a:t>correct?</a:t>
                </a:r>
              </a:p>
              <a:p>
                <a:pPr marL="514350" indent="-514350">
                  <a:buAutoNum type="alphaU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4000" i="1" smtClean="0">
                        <a:latin typeface="Cambria Math"/>
                        <a:ea typeface="Cambria Math"/>
                      </a:rPr>
                      <m:t>&lt;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sz="4000" dirty="0" smtClean="0"/>
              </a:p>
              <a:p>
                <a:pPr marL="514350" indent="-514350">
                  <a:buFont typeface="Arial" pitchFamily="34" charset="0"/>
                  <a:buAutoNum type="alphaU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4000" i="1" smtClean="0">
                        <a:latin typeface="Cambria Math"/>
                        <a:ea typeface="Cambria Math"/>
                      </a:rPr>
                      <m:t>&gt;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sz="4000" dirty="0" smtClean="0">
                  <a:ea typeface="Cambria Math"/>
                </a:endParaRPr>
              </a:p>
              <a:p>
                <a:pPr marL="514350" indent="-514350">
                  <a:buFont typeface="Arial" pitchFamily="34" charset="0"/>
                  <a:buAutoNum type="alphaU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  <a:ea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sz="4000" dirty="0" smtClean="0"/>
              </a:p>
              <a:p>
                <a:pPr marL="514350" indent="-514350">
                  <a:buFont typeface="Arial" pitchFamily="34" charset="0"/>
                  <a:buAutoNum type="alphaUcPeriod"/>
                </a:pPr>
                <a:endParaRPr lang="en-US" sz="4000" dirty="0"/>
              </a:p>
              <a:p>
                <a:pPr marL="0" indent="0">
                  <a:buNone/>
                </a:pPr>
                <a:r>
                  <a:rPr lang="en-US" sz="4000" b="1" i="1" dirty="0" smtClean="0"/>
                  <a:t>Part B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Choose a picture that supports your answer in </a:t>
                </a:r>
                <a:r>
                  <a:rPr lang="en-US" sz="4000" i="1" dirty="0" smtClean="0"/>
                  <a:t>Part A.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Font typeface="Arial" pitchFamily="34" charset="0"/>
                  <a:buAutoNum type="alphaUcPeriod"/>
                </a:pPr>
                <a:endParaRPr lang="en-US" dirty="0"/>
              </a:p>
              <a:p>
                <a:pPr marL="514350" indent="-514350">
                  <a:buAutoNum type="alphaUcPeriod"/>
                </a:pPr>
                <a:endParaRPr lang="en-US" dirty="0" smtClean="0"/>
              </a:p>
              <a:p>
                <a:pPr marL="514350" indent="-514350">
                  <a:buAutoNum type="alphaUcPeriod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3151491"/>
              </a:xfrm>
              <a:blipFill rotWithShape="1">
                <a:blip r:embed="rId3"/>
                <a:stretch>
                  <a:fillRect l="-667" t="-2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#10</a:t>
            </a:r>
            <a:endParaRPr lang="en-US" sz="4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89690"/>
            <a:ext cx="3138488" cy="2514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3354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Rubric: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(1 point) The student selects the correct comparison and the correct picture.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Answer: </a:t>
            </a:r>
            <a:r>
              <a:rPr lang="en-US" sz="2800" dirty="0" smtClean="0"/>
              <a:t>B, F</a:t>
            </a:r>
            <a:endParaRPr lang="en-US" sz="2800" b="1" dirty="0"/>
          </a:p>
        </p:txBody>
      </p:sp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 smtClean="0"/>
              <a:t> #10 Answer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193371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524000"/>
            <a:ext cx="7848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Rubric:</a:t>
            </a:r>
          </a:p>
          <a:p>
            <a:r>
              <a:rPr lang="en-US" sz="2800" dirty="0"/>
              <a:t>(2 points) The student places all three fractions in the correct locations and answers “No.” </a:t>
            </a:r>
          </a:p>
          <a:p>
            <a:r>
              <a:rPr lang="en-US" sz="2800" dirty="0"/>
              <a:t>(1 point) The student either places all the fractions in the correct locations and answers “Yes”; or places all fractions in the correct order but misses the correct location for one or more fractions and answers “No</a:t>
            </a:r>
            <a:r>
              <a:rPr lang="en-US" sz="2800" dirty="0" smtClean="0"/>
              <a:t>.”</a:t>
            </a:r>
            <a:endParaRPr lang="en-US" sz="2800" dirty="0"/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#1 Answer</a:t>
            </a:r>
          </a:p>
        </p:txBody>
      </p:sp>
    </p:spTree>
    <p:extLst>
      <p:ext uri="{BB962C8B-B14F-4D97-AF65-F5344CB8AC3E}">
        <p14:creationId xmlns:p14="http://schemas.microsoft.com/office/powerpoint/2010/main" val="2058773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960437"/>
                <a:ext cx="8229600" cy="452596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 smtClean="0">
                    <a:latin typeface="Calibri (Body)"/>
                  </a:rPr>
                  <a:t>Marquis said, “The more numbers you multiply, the greater the product.” Then he wrote: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2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×8=16</m:t>
                      </m:r>
                    </m:oMath>
                  </m:oMathPara>
                </a14:m>
                <a:endParaRPr lang="en-US" sz="2400" dirty="0" smtClean="0">
                  <a:latin typeface="Calibri (Body)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2×5×5=50</m:t>
                      </m:r>
                    </m:oMath>
                  </m:oMathPara>
                </a14:m>
                <a:endParaRPr lang="en-US" sz="2400" b="0" dirty="0" smtClean="0">
                  <a:latin typeface="Calibri (Body)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2×3×5×2=60</m:t>
                      </m:r>
                    </m:oMath>
                  </m:oMathPara>
                </a14:m>
                <a:endParaRPr lang="en-US" sz="2400" b="0" dirty="0" smtClean="0">
                  <a:latin typeface="Calibri (Body)"/>
                  <a:ea typeface="Cambria Math"/>
                </a:endParaRPr>
              </a:p>
              <a:p>
                <a:pPr marL="0" indent="0">
                  <a:buNone/>
                </a:pPr>
                <a:endParaRPr lang="en-US" sz="1800" dirty="0" smtClean="0">
                  <a:latin typeface="Calibri (Body)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60&gt;50&gt;16</m:t>
                      </m:r>
                    </m:oMath>
                  </m:oMathPara>
                </a14:m>
                <a:endParaRPr lang="en-US" sz="2400" b="0" dirty="0" smtClean="0">
                  <a:latin typeface="Calibri (Body)"/>
                  <a:ea typeface="Cambria Math"/>
                </a:endParaRPr>
              </a:p>
              <a:p>
                <a:pPr marL="0" indent="0">
                  <a:buNone/>
                </a:pPr>
                <a:endParaRPr lang="en-US" sz="1800" dirty="0" smtClean="0">
                  <a:latin typeface="Calibri (Body)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latin typeface="Calibri (Body)"/>
                    <a:ea typeface="Cambria Math"/>
                  </a:rPr>
                  <a:t>Give an example of a product of two numbers that is greater than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2×5×5</m:t>
                    </m:r>
                  </m:oMath>
                </a14:m>
                <a:r>
                  <a:rPr lang="en-US" sz="2400" dirty="0" smtClean="0">
                    <a:latin typeface="Calibri (Body)"/>
                    <a:ea typeface="Cambria Math"/>
                  </a:rPr>
                  <a:t>.</a:t>
                </a:r>
              </a:p>
              <a:p>
                <a:pPr marL="0" indent="0">
                  <a:buNone/>
                </a:pPr>
                <a:endParaRPr lang="en-US" sz="1800" dirty="0">
                  <a:latin typeface="Calibri (Body)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   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×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   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&gt;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2×5×5</m:t>
                          </m:r>
                        </m:e>
                      </m:d>
                    </m:oMath>
                  </m:oMathPara>
                </a14:m>
                <a:endParaRPr lang="en-US" sz="2400" b="0" dirty="0" smtClean="0">
                  <a:latin typeface="Calibri (Body)"/>
                  <a:ea typeface="Cambria Math"/>
                </a:endParaRPr>
              </a:p>
              <a:p>
                <a:pPr marL="0" indent="0">
                  <a:buNone/>
                </a:pPr>
                <a:endParaRPr lang="en-US" sz="1800" dirty="0" smtClean="0">
                  <a:latin typeface="Calibri (Body)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latin typeface="Calibri (Body)"/>
                    <a:ea typeface="Cambria Math"/>
                  </a:rPr>
                  <a:t>Enter the numbers in the two response boxes.</a:t>
                </a:r>
                <a:endParaRPr lang="en-US" sz="2400" dirty="0">
                  <a:latin typeface="Calibri (Body)"/>
                  <a:ea typeface="Cambria Math"/>
                </a:endParaRPr>
              </a:p>
              <a:p>
                <a:pPr marL="0" indent="0">
                  <a:buNone/>
                </a:pPr>
                <a:endParaRPr lang="en-US" sz="2400" dirty="0">
                  <a:latin typeface="Calibri (Body)"/>
                </a:endParaRPr>
              </a:p>
              <a:p>
                <a:pPr marL="0" indent="0">
                  <a:buNone/>
                </a:pPr>
                <a:endParaRPr lang="en-US" sz="2400" dirty="0">
                  <a:latin typeface="Calibri (Body)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960437"/>
                <a:ext cx="8229600" cy="4525963"/>
              </a:xfrm>
              <a:blipFill rotWithShape="1">
                <a:blip r:embed="rId3"/>
                <a:stretch>
                  <a:fillRect l="-1111" t="-943" r="-296" b="-18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#2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17325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Rubric: </a:t>
            </a:r>
          </a:p>
          <a:p>
            <a:pPr marL="0" indent="0">
              <a:buNone/>
            </a:pPr>
            <a:r>
              <a:rPr lang="en-US" sz="2800" dirty="0" smtClean="0"/>
              <a:t>(1 point) The student enters two numbers in the response boxes whose product is greater than 50.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Answer: </a:t>
            </a:r>
            <a:r>
              <a:rPr lang="en-US" sz="2800" dirty="0"/>
              <a:t>e</a:t>
            </a:r>
            <a:r>
              <a:rPr lang="en-US" sz="2800" dirty="0" smtClean="0"/>
              <a:t>.g</a:t>
            </a:r>
            <a:r>
              <a:rPr lang="en-US" sz="2800" dirty="0" smtClean="0"/>
              <a:t>., 7 and 8</a:t>
            </a:r>
            <a:endParaRPr lang="en-US" sz="2800" b="1" dirty="0"/>
          </a:p>
        </p:txBody>
      </p:sp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 #2 Answer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02129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8247"/>
          <a:stretch/>
        </p:blipFill>
        <p:spPr bwMode="auto">
          <a:xfrm>
            <a:off x="838200" y="2286000"/>
            <a:ext cx="3313373" cy="258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81000" y="1066800"/>
                <a:ext cx="4267200" cy="50593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Bev said, “I can 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5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×6</m:t>
                    </m:r>
                  </m:oMath>
                </a14:m>
                <a:r>
                  <a:rPr lang="en-US" sz="2400" dirty="0" smtClean="0"/>
                  <a:t> by adding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5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×4</m:t>
                    </m:r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5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×2</m:t>
                    </m:r>
                  </m:oMath>
                </a14:m>
                <a:r>
                  <a:rPr lang="en-US" sz="2400" dirty="0" smtClean="0"/>
                  <a:t>.” She wrote this equation and drew this picture to show her thinking.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81000" y="1066800"/>
                <a:ext cx="4267200" cy="5059363"/>
              </a:xfrm>
              <a:blipFill rotWithShape="1">
                <a:blip r:embed="rId4"/>
                <a:stretch>
                  <a:fillRect l="-2286" t="-964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800600" y="1219200"/>
                <a:ext cx="40386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Mel wrote this equation: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×7=4×3+4×4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sz="2400" dirty="0" smtClean="0"/>
                  <a:t> Is this equation true? Click on Yes or No.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Click on the squares to draw a picture that supports your answer.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800600" y="1219200"/>
                <a:ext cx="4038600" cy="4525963"/>
              </a:xfrm>
              <a:blipFill rotWithShape="1">
                <a:blip r:embed="rId5"/>
                <a:stretch>
                  <a:fillRect l="-2417" t="-1078" r="-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#3</a:t>
            </a:r>
            <a:endParaRPr lang="en-US" sz="4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67836"/>
            <a:ext cx="160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721" y="4419600"/>
            <a:ext cx="3157081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71" r="-240"/>
          <a:stretch/>
        </p:blipFill>
        <p:spPr bwMode="auto">
          <a:xfrm>
            <a:off x="870559" y="3579378"/>
            <a:ext cx="2667000" cy="2365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385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 smtClean="0"/>
                  <a:t>Rubric: 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(1 point) The student identifies the equation as true and clicks to shade either a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4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×3</m:t>
                    </m:r>
                  </m:oMath>
                </a14:m>
                <a:r>
                  <a:rPr lang="en-US" sz="2800" b="1" dirty="0" smtClean="0"/>
                  <a:t> </a:t>
                </a:r>
                <a:r>
                  <a:rPr lang="en-US" sz="2800" dirty="0" smtClean="0"/>
                  <a:t>rectangle or a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4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×4</m:t>
                    </m:r>
                  </m:oMath>
                </a14:m>
                <a:r>
                  <a:rPr lang="en-US" sz="2800" b="1" dirty="0" smtClean="0"/>
                  <a:t> </a:t>
                </a:r>
                <a:r>
                  <a:rPr lang="en-US" sz="2800" dirty="0" smtClean="0"/>
                  <a:t>rectangle</a:t>
                </a:r>
              </a:p>
              <a:p>
                <a:pPr marL="0" indent="0">
                  <a:buNone/>
                </a:pPr>
                <a:endParaRPr lang="en-US" sz="2800" b="1" dirty="0"/>
              </a:p>
              <a:p>
                <a:pPr marL="0" indent="0">
                  <a:buNone/>
                </a:pPr>
                <a:r>
                  <a:rPr lang="en-US" sz="2800" b="1" dirty="0" smtClean="0"/>
                  <a:t>Answer: </a:t>
                </a:r>
                <a:r>
                  <a:rPr lang="en-US" sz="2800" dirty="0" smtClean="0"/>
                  <a:t>Examples: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1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 #3 Answer</a:t>
            </a:r>
            <a:endParaRPr lang="en-US" sz="3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800600"/>
            <a:ext cx="44386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3338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6991"/>
            <a:ext cx="8610600" cy="549860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A bird ate 400 grams of food in 3 days. The bird ate 120 </a:t>
            </a:r>
            <a:r>
              <a:rPr lang="en-US" sz="2800" dirty="0" smtClean="0"/>
              <a:t>grams </a:t>
            </a:r>
            <a:r>
              <a:rPr lang="en-US" sz="2800" dirty="0" smtClean="0"/>
              <a:t>of food on Day 1, 150 grams of food on Day 2, and </a:t>
            </a:r>
            <a:r>
              <a:rPr lang="en-US" sz="2800" i="1" dirty="0" smtClean="0"/>
              <a:t>g</a:t>
            </a:r>
            <a:r>
              <a:rPr lang="en-US" sz="2800" dirty="0" smtClean="0"/>
              <a:t> grams of food on Day 3.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How many grams of food did the bird eat on Day 3? Enter your answer in the first response box.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In the second response box, enter an equation that you could solve to find the amount of food the gird ate on Day 3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#4</a:t>
            </a:r>
            <a:endParaRPr lang="en-US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488" y="2362200"/>
            <a:ext cx="3860034" cy="1632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2792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 smtClean="0"/>
                  <a:t>Rubric: 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(2 points) The student enters the correct number of grams of food on Day 3 and enters a correct equation. 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(1 point) The student enters the correct number of grams of food on Day 3 or enters a correct equation.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b="1" dirty="0" smtClean="0"/>
                  <a:t>Answer: </a:t>
                </a:r>
                <a:r>
                  <a:rPr lang="en-US" sz="2800" dirty="0" smtClean="0"/>
                  <a:t> 130 grams;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400−120−150=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120+150+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=400</m:t>
                    </m:r>
                  </m:oMath>
                </a14:m>
                <a:r>
                  <a:rPr lang="en-US" sz="2800" dirty="0" smtClean="0"/>
                  <a:t> or equivalent equation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1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 #4 Answer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04745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2269</TotalTime>
  <Words>942</Words>
  <Application>Microsoft Office PowerPoint</Application>
  <PresentationFormat>On-screen Show (4:3)</PresentationFormat>
  <Paragraphs>174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SBAC Samples</dc:title>
  <dc:creator>Shannon McCaw</dc:creator>
  <cp:lastModifiedBy>Shannon</cp:lastModifiedBy>
  <cp:revision>60</cp:revision>
  <dcterms:created xsi:type="dcterms:W3CDTF">2014-11-05T17:36:58Z</dcterms:created>
  <dcterms:modified xsi:type="dcterms:W3CDTF">2015-11-14T21:07:31Z</dcterms:modified>
</cp:coreProperties>
</file>